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5" r:id="rId1"/>
  </p:sldMasterIdLst>
  <p:notesMasterIdLst>
    <p:notesMasterId r:id="rId14"/>
  </p:notesMasterIdLst>
  <p:handoutMasterIdLst>
    <p:handoutMasterId r:id="rId15"/>
  </p:handoutMasterIdLst>
  <p:sldIdLst>
    <p:sldId id="297" r:id="rId2"/>
    <p:sldId id="501" r:id="rId3"/>
    <p:sldId id="500" r:id="rId4"/>
    <p:sldId id="503" r:id="rId5"/>
    <p:sldId id="504" r:id="rId6"/>
    <p:sldId id="505" r:id="rId7"/>
    <p:sldId id="506" r:id="rId8"/>
    <p:sldId id="523" r:id="rId9"/>
    <p:sldId id="507" r:id="rId10"/>
    <p:sldId id="508" r:id="rId11"/>
    <p:sldId id="509" r:id="rId12"/>
    <p:sldId id="510" r:id="rId13"/>
  </p:sldIdLst>
  <p:sldSz cx="12192000" cy="6858000"/>
  <p:notesSz cx="6735763" cy="9799638"/>
  <p:defaultTextStyle>
    <a:defPPr>
      <a:defRPr lang="en-US"/>
    </a:defPPr>
    <a:lvl1pPr marL="0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9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21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80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41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99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62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21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81" algn="l" defTabSz="9143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FD66B6EF-3DF3-4CA0-B37E-7CE778117AC9}">
          <p14:sldIdLst>
            <p14:sldId id="297"/>
            <p14:sldId id="501"/>
            <p14:sldId id="500"/>
            <p14:sldId id="503"/>
            <p14:sldId id="504"/>
            <p14:sldId id="505"/>
            <p14:sldId id="506"/>
            <p14:sldId id="523"/>
            <p14:sldId id="507"/>
            <p14:sldId id="508"/>
            <p14:sldId id="509"/>
            <p14:sldId id="510"/>
          </p14:sldIdLst>
        </p14:section>
        <p14:section name="УПРАВЛЕНИЕ РЕЗЕРВАМИ" id="{9E046209-C4BB-4508-9C20-A54D69188171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31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x Fradski" initials="LF" lastIdx="1" clrIdx="0">
    <p:extLst/>
  </p:cmAuthor>
  <p:cmAuthor id="2" name="Alexander" initials="A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8220"/>
    <a:srgbClr val="70AD47"/>
    <a:srgbClr val="5B9BD5"/>
    <a:srgbClr val="7F7F7F"/>
    <a:srgbClr val="CB7338"/>
    <a:srgbClr val="C00000"/>
    <a:srgbClr val="6D9D4D"/>
    <a:srgbClr val="77624D"/>
    <a:srgbClr val="C38C3B"/>
    <a:srgbClr val="D461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34" autoAdjust="0"/>
    <p:restoredTop sz="89748" autoAdjust="0"/>
  </p:normalViewPr>
  <p:slideViewPr>
    <p:cSldViewPr snapToGrid="0" snapToObjects="1" showGuides="1">
      <p:cViewPr varScale="1">
        <p:scale>
          <a:sx n="104" d="100"/>
          <a:sy n="104" d="100"/>
        </p:scale>
        <p:origin x="1008" y="108"/>
      </p:cViewPr>
      <p:guideLst>
        <p:guide orient="horz" pos="2115"/>
        <p:guide pos="3318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2" d="100"/>
          <a:sy n="102" d="100"/>
        </p:scale>
        <p:origin x="163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3"/>
            <a:ext cx="2919565" cy="492019"/>
          </a:xfrm>
          <a:prstGeom prst="rect">
            <a:avLst/>
          </a:prstGeom>
        </p:spPr>
        <p:txBody>
          <a:bodyPr vert="horz" lIns="90343" tIns="45171" rIns="90343" bIns="45171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626" y="3"/>
            <a:ext cx="2919565" cy="492019"/>
          </a:xfrm>
          <a:prstGeom prst="rect">
            <a:avLst/>
          </a:prstGeom>
        </p:spPr>
        <p:txBody>
          <a:bodyPr vert="horz" lIns="90343" tIns="45171" rIns="90343" bIns="45171" rtlCol="0"/>
          <a:lstStyle>
            <a:lvl1pPr algn="r">
              <a:defRPr sz="1200"/>
            </a:lvl1pPr>
          </a:lstStyle>
          <a:p>
            <a:fld id="{5C765099-FD83-4BAC-BE80-575E71DC8F6A}" type="datetimeFigureOut">
              <a:rPr lang="ru-RU" smtClean="0"/>
              <a:t>01.09.2020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307622"/>
            <a:ext cx="2919565" cy="492019"/>
          </a:xfrm>
          <a:prstGeom prst="rect">
            <a:avLst/>
          </a:prstGeom>
        </p:spPr>
        <p:txBody>
          <a:bodyPr vert="horz" lIns="90343" tIns="45171" rIns="90343" bIns="45171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626" y="9307622"/>
            <a:ext cx="2919565" cy="492019"/>
          </a:xfrm>
          <a:prstGeom prst="rect">
            <a:avLst/>
          </a:prstGeom>
        </p:spPr>
        <p:txBody>
          <a:bodyPr vert="horz" lIns="90343" tIns="45171" rIns="90343" bIns="45171" rtlCol="0" anchor="b"/>
          <a:lstStyle>
            <a:lvl1pPr algn="r">
              <a:defRPr sz="1200"/>
            </a:lvl1pPr>
          </a:lstStyle>
          <a:p>
            <a:fld id="{E3556972-C5FD-4BBD-B084-360AE8EEE24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26481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9" y="10"/>
            <a:ext cx="2918831" cy="491683"/>
          </a:xfrm>
          <a:prstGeom prst="rect">
            <a:avLst/>
          </a:prstGeom>
        </p:spPr>
        <p:txBody>
          <a:bodyPr vert="horz" lIns="90343" tIns="45171" rIns="90343" bIns="4517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83" y="10"/>
            <a:ext cx="2918831" cy="491683"/>
          </a:xfrm>
          <a:prstGeom prst="rect">
            <a:avLst/>
          </a:prstGeom>
        </p:spPr>
        <p:txBody>
          <a:bodyPr vert="horz" lIns="90343" tIns="45171" rIns="90343" bIns="45171" rtlCol="0"/>
          <a:lstStyle>
            <a:lvl1pPr algn="r">
              <a:defRPr sz="1200"/>
            </a:lvl1pPr>
          </a:lstStyle>
          <a:p>
            <a:fld id="{DCF3258A-41B2-3747-B1E9-4BA9C6EE207C}" type="datetimeFigureOut">
              <a:rPr lang="en-US" smtClean="0"/>
              <a:pPr/>
              <a:t>9/1/2020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23963"/>
            <a:ext cx="5884863" cy="3309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343" tIns="45171" rIns="90343" bIns="4517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16083"/>
            <a:ext cx="5388610" cy="3858608"/>
          </a:xfrm>
          <a:prstGeom prst="rect">
            <a:avLst/>
          </a:prstGeom>
        </p:spPr>
        <p:txBody>
          <a:bodyPr vert="horz" lIns="90343" tIns="45171" rIns="90343" bIns="451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9" y="9307956"/>
            <a:ext cx="2918831" cy="491682"/>
          </a:xfrm>
          <a:prstGeom prst="rect">
            <a:avLst/>
          </a:prstGeom>
        </p:spPr>
        <p:txBody>
          <a:bodyPr vert="horz" lIns="90343" tIns="45171" rIns="90343" bIns="4517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83" y="9307956"/>
            <a:ext cx="2918831" cy="491682"/>
          </a:xfrm>
          <a:prstGeom prst="rect">
            <a:avLst/>
          </a:prstGeom>
        </p:spPr>
        <p:txBody>
          <a:bodyPr vert="horz" lIns="90343" tIns="45171" rIns="90343" bIns="45171" rtlCol="0" anchor="b"/>
          <a:lstStyle>
            <a:lvl1pPr algn="r">
              <a:defRPr sz="1200"/>
            </a:lvl1pPr>
          </a:lstStyle>
          <a:p>
            <a:fld id="{3E9E2F04-1AAF-1B46-94DF-49125CA5DB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937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9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21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80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41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99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62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21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81" algn="l" defTabSz="9143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E2F04-1AAF-1B46-94DF-49125CA5DB79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997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633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703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2316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67" y="475760"/>
            <a:ext cx="8718061" cy="355600"/>
          </a:xfrm>
        </p:spPr>
        <p:txBody>
          <a:bodyPr lIns="0" tIns="0" rIns="0" bIns="0" anchor="t">
            <a:noAutofit/>
          </a:bodyPr>
          <a:lstStyle>
            <a:lvl1pPr>
              <a:defRPr sz="3000" cap="none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7971" y="2223451"/>
            <a:ext cx="7864616" cy="1500187"/>
          </a:xfrm>
        </p:spPr>
        <p:txBody>
          <a:bodyPr lIns="0" tIns="0" rIns="0" bIns="0">
            <a:normAutofit/>
          </a:bodyPr>
          <a:lstStyle>
            <a:lvl1pPr marL="0" indent="0">
              <a:buNone/>
              <a:defRPr sz="2000" b="0">
                <a:solidFill>
                  <a:schemeClr val="accent3"/>
                </a:solidFill>
              </a:defRPr>
            </a:lvl1pPr>
            <a:lvl2pPr marL="45715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1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7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ubtitle 2"/>
          <p:cNvSpPr>
            <a:spLocks noGrp="1"/>
          </p:cNvSpPr>
          <p:nvPr>
            <p:ph type="subTitle" idx="13"/>
          </p:nvPr>
        </p:nvSpPr>
        <p:spPr>
          <a:xfrm>
            <a:off x="601785" y="935587"/>
            <a:ext cx="5428568" cy="440776"/>
          </a:xfrm>
        </p:spPr>
        <p:txBody>
          <a:bodyPr lIns="0">
            <a:normAutofit/>
          </a:bodyPr>
          <a:lstStyle>
            <a:lvl1pPr marL="0" indent="0" algn="l">
              <a:buNone/>
              <a:defRPr sz="2000">
                <a:solidFill>
                  <a:schemeClr val="accent3"/>
                </a:solidFill>
              </a:defRPr>
            </a:lvl1pPr>
            <a:lvl2pPr marL="457159" indent="0" algn="ctr">
              <a:buNone/>
              <a:defRPr sz="2000"/>
            </a:lvl2pPr>
            <a:lvl3pPr marL="914320" indent="0" algn="ctr">
              <a:buNone/>
              <a:defRPr sz="1800"/>
            </a:lvl3pPr>
            <a:lvl4pPr marL="1371480" indent="0" algn="ctr">
              <a:buNone/>
              <a:defRPr sz="1600"/>
            </a:lvl4pPr>
            <a:lvl5pPr marL="1828640" indent="0" algn="ctr">
              <a:buNone/>
              <a:defRPr sz="1600"/>
            </a:lvl5pPr>
            <a:lvl6pPr marL="2285800" indent="0" algn="ctr">
              <a:buNone/>
              <a:defRPr sz="1600"/>
            </a:lvl6pPr>
            <a:lvl7pPr marL="2742959" indent="0" algn="ctr">
              <a:buNone/>
              <a:defRPr sz="1600"/>
            </a:lvl7pPr>
            <a:lvl8pPr marL="3200119" indent="0" algn="ctr">
              <a:buNone/>
              <a:defRPr sz="1600"/>
            </a:lvl8pPr>
            <a:lvl9pPr marL="3657279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1" name="Slide Number Placeholder 4"/>
          <p:cNvSpPr txBox="1">
            <a:spLocks/>
          </p:cNvSpPr>
          <p:nvPr userDrawn="1"/>
        </p:nvSpPr>
        <p:spPr>
          <a:xfrm>
            <a:off x="8717677" y="6035046"/>
            <a:ext cx="39623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ctr" defTabSz="914321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9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21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80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41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99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62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21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81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76A51F0-E5B3-2D49-876A-2CB5B4572D55}" type="slidenum">
              <a:rPr lang="en-US" sz="1000" smtClean="0">
                <a:solidFill>
                  <a:schemeClr val="accent1"/>
                </a:solidFill>
              </a:rPr>
              <a:pPr/>
              <a:t>‹#›</a:t>
            </a:fld>
            <a:endParaRPr lang="en-US" sz="1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686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940" y="476737"/>
            <a:ext cx="9002933" cy="454088"/>
          </a:xfrm>
        </p:spPr>
        <p:txBody>
          <a:bodyPr lIns="0" tIns="0" rIns="0" bIns="0"/>
          <a:lstStyle>
            <a:lvl1pPr>
              <a:defRPr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3"/>
          </p:nvPr>
        </p:nvSpPr>
        <p:spPr>
          <a:xfrm>
            <a:off x="601785" y="937968"/>
            <a:ext cx="5428568" cy="440776"/>
          </a:xfrm>
        </p:spPr>
        <p:txBody>
          <a:bodyPr lIns="0">
            <a:normAutofit/>
          </a:bodyPr>
          <a:lstStyle>
            <a:lvl1pPr marL="0" indent="0" algn="l">
              <a:buNone/>
              <a:defRPr sz="2000">
                <a:solidFill>
                  <a:schemeClr val="accent3"/>
                </a:solidFill>
              </a:defRPr>
            </a:lvl1pPr>
            <a:lvl2pPr marL="457159" indent="0" algn="ctr">
              <a:buNone/>
              <a:defRPr sz="2000"/>
            </a:lvl2pPr>
            <a:lvl3pPr marL="914320" indent="0" algn="ctr">
              <a:buNone/>
              <a:defRPr sz="1800"/>
            </a:lvl3pPr>
            <a:lvl4pPr marL="1371480" indent="0" algn="ctr">
              <a:buNone/>
              <a:defRPr sz="1600"/>
            </a:lvl4pPr>
            <a:lvl5pPr marL="1828640" indent="0" algn="ctr">
              <a:buNone/>
              <a:defRPr sz="1600"/>
            </a:lvl5pPr>
            <a:lvl6pPr marL="2285800" indent="0" algn="ctr">
              <a:buNone/>
              <a:defRPr sz="1600"/>
            </a:lvl6pPr>
            <a:lvl7pPr marL="2742959" indent="0" algn="ctr">
              <a:buNone/>
              <a:defRPr sz="1600"/>
            </a:lvl7pPr>
            <a:lvl8pPr marL="3200119" indent="0" algn="ctr">
              <a:buNone/>
              <a:defRPr sz="1600"/>
            </a:lvl8pPr>
            <a:lvl9pPr marL="3657279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4"/>
          <p:cNvSpPr txBox="1">
            <a:spLocks/>
          </p:cNvSpPr>
          <p:nvPr userDrawn="1"/>
        </p:nvSpPr>
        <p:spPr>
          <a:xfrm>
            <a:off x="8717677" y="6035046"/>
            <a:ext cx="39623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ctr" defTabSz="914321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9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21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80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41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99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62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21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81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76A51F0-E5B3-2D49-876A-2CB5B4572D55}" type="slidenum">
              <a:rPr lang="en-US" sz="1000" smtClean="0">
                <a:solidFill>
                  <a:schemeClr val="accent1"/>
                </a:solidFill>
              </a:rPr>
              <a:pPr/>
              <a:t>‹#›</a:t>
            </a:fld>
            <a:endParaRPr lang="en-US" sz="1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9250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6" orient="horz" pos="504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788" y="475258"/>
            <a:ext cx="9002933" cy="569593"/>
          </a:xfrm>
        </p:spPr>
        <p:txBody>
          <a:bodyPr lIns="0" tIns="0" rIns="0" bIns="0"/>
          <a:lstStyle>
            <a:lvl1pPr>
              <a:defRPr lang="en-US" dirty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817453" y="1737363"/>
            <a:ext cx="8749323" cy="4309425"/>
          </a:xfrm>
        </p:spPr>
        <p:txBody>
          <a:bodyPr lIns="0" tIns="0" rIns="0" bIns="0"/>
          <a:lstStyle>
            <a:lvl1pPr marL="0" indent="0">
              <a:buClr>
                <a:schemeClr val="accent4"/>
              </a:buClr>
              <a:buFontTx/>
              <a:buNone/>
              <a:defRPr sz="2000" baseline="0">
                <a:solidFill>
                  <a:schemeClr val="tx1"/>
                </a:solidFill>
              </a:defRPr>
            </a:lvl1pPr>
            <a:lvl2pPr marL="9522" indent="0">
              <a:buNone/>
              <a:tabLst/>
              <a:defRPr sz="1500"/>
            </a:lvl2pPr>
            <a:lvl3pPr marL="9522" indent="0">
              <a:buNone/>
              <a:tabLst/>
              <a:defRPr sz="1400" b="1">
                <a:solidFill>
                  <a:schemeClr val="tx1"/>
                </a:solidFill>
              </a:defRPr>
            </a:lvl3pPr>
            <a:lvl4pPr marL="9522" indent="0">
              <a:buNone/>
              <a:tabLst/>
              <a:defRPr/>
            </a:lvl4pPr>
            <a:lvl5pPr marL="9522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4"/>
          </p:nvPr>
        </p:nvSpPr>
        <p:spPr>
          <a:xfrm>
            <a:off x="601785" y="935587"/>
            <a:ext cx="5428568" cy="440776"/>
          </a:xfrm>
        </p:spPr>
        <p:txBody>
          <a:bodyPr lIns="0">
            <a:normAutofit/>
          </a:bodyPr>
          <a:lstStyle>
            <a:lvl1pPr marL="0" indent="0" algn="l">
              <a:buNone/>
              <a:defRPr sz="2000">
                <a:solidFill>
                  <a:schemeClr val="accent3"/>
                </a:solidFill>
                <a:latin typeface="+mj-lt"/>
              </a:defRPr>
            </a:lvl1pPr>
            <a:lvl2pPr marL="457159" indent="0" algn="ctr">
              <a:buNone/>
              <a:defRPr sz="2000"/>
            </a:lvl2pPr>
            <a:lvl3pPr marL="914320" indent="0" algn="ctr">
              <a:buNone/>
              <a:defRPr sz="1800"/>
            </a:lvl3pPr>
            <a:lvl4pPr marL="1371480" indent="0" algn="ctr">
              <a:buNone/>
              <a:defRPr sz="1600"/>
            </a:lvl4pPr>
            <a:lvl5pPr marL="1828640" indent="0" algn="ctr">
              <a:buNone/>
              <a:defRPr sz="1600"/>
            </a:lvl5pPr>
            <a:lvl6pPr marL="2285800" indent="0" algn="ctr">
              <a:buNone/>
              <a:defRPr sz="1600"/>
            </a:lvl6pPr>
            <a:lvl7pPr marL="2742959" indent="0" algn="ctr">
              <a:buNone/>
              <a:defRPr sz="1600"/>
            </a:lvl7pPr>
            <a:lvl8pPr marL="3200119" indent="0" algn="ctr">
              <a:buNone/>
              <a:defRPr sz="1600"/>
            </a:lvl8pPr>
            <a:lvl9pPr marL="3657279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Slide Number Placeholder 4"/>
          <p:cNvSpPr txBox="1">
            <a:spLocks/>
          </p:cNvSpPr>
          <p:nvPr userDrawn="1"/>
        </p:nvSpPr>
        <p:spPr>
          <a:xfrm>
            <a:off x="8717677" y="6050676"/>
            <a:ext cx="39623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ctr" defTabSz="914321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9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21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80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41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99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62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21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281" algn="l" defTabSz="914321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76A51F0-E5B3-2D49-876A-2CB5B4572D55}" type="slidenum">
              <a:rPr lang="en-US" sz="1000" smtClean="0">
                <a:solidFill>
                  <a:schemeClr val="accent1"/>
                </a:solidFill>
              </a:rPr>
              <a:pPr/>
              <a:t>‹#›</a:t>
            </a:fld>
            <a:endParaRPr lang="en-US" sz="1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3511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6" orient="horz" pos="504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2D482B6-4239-4A30-829A-7C2EB7615FB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442" y="6360464"/>
            <a:ext cx="5964767" cy="4302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100" i="1" dirty="0"/>
              <a:t>ФГБУ Национальный медицинский исследовательский центр профилактической медицины Минздрава РФ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3"/>
          </p:nvPr>
        </p:nvSpPr>
        <p:spPr>
          <a:xfrm>
            <a:off x="1" y="1"/>
            <a:ext cx="10532588" cy="1200150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ctr">
            <a:normAutofit/>
          </a:bodyPr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 algn="ctr">
              <a:buNone/>
              <a:defRPr sz="2800" b="1"/>
            </a:lvl4pPr>
          </a:lstStyle>
          <a:p>
            <a:pPr lvl="3"/>
            <a:endParaRPr lang="ru-RU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9F202E6-69B9-43E8-A163-54D68FE6E620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609600" y="6343650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31487B5-9408-45A9-A447-E68EAB18C80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105F6FA-58C5-4B2C-B76E-017E64173D9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3A1E5-F6F7-446F-AFEE-0DB7CCC2A6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B8E75F5-E1EA-418D-B84C-8C2CF4ECF3D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4512" y="136525"/>
            <a:ext cx="1352467" cy="10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965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-147250" y="-71214"/>
            <a:ext cx="506068" cy="365125"/>
          </a:xfrm>
        </p:spPr>
        <p:txBody>
          <a:bodyPr/>
          <a:lstStyle/>
          <a:p>
            <a:pPr>
              <a:defRPr/>
            </a:pPr>
            <a:fld id="{9AD5296C-1AEA-42D9-805A-6AAEF4425B9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6738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22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529734-731B-4CEF-BBDF-53042859C1C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744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660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035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249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02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595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Группа 27"/>
          <p:cNvGrpSpPr/>
          <p:nvPr userDrawn="1"/>
        </p:nvGrpSpPr>
        <p:grpSpPr>
          <a:xfrm>
            <a:off x="3159807" y="901700"/>
            <a:ext cx="5872385" cy="5435104"/>
            <a:chOff x="6099661" y="4227602"/>
            <a:chExt cx="276241" cy="255671"/>
          </a:xfrm>
        </p:grpSpPr>
        <p:sp>
          <p:nvSpPr>
            <p:cNvPr id="26" name="Плюс 25"/>
            <p:cNvSpPr/>
            <p:nvPr userDrawn="1"/>
          </p:nvSpPr>
          <p:spPr>
            <a:xfrm>
              <a:off x="6099661" y="4227602"/>
              <a:ext cx="276241" cy="255671"/>
            </a:xfrm>
            <a:prstGeom prst="mathPlus">
              <a:avLst>
                <a:gd name="adj1" fmla="val 33520"/>
              </a:avLst>
            </a:prstGeom>
            <a:no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27" name="Рисунок 26"/>
            <p:cNvPicPr>
              <a:picLocks noChangeAspect="1"/>
            </p:cNvPicPr>
            <p:nvPr userDrawn="1"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4871" y="4313426"/>
              <a:ext cx="145818" cy="84021"/>
            </a:xfrm>
            <a:prstGeom prst="rect">
              <a:avLst/>
            </a:prstGeom>
          </p:spPr>
        </p:pic>
      </p:grpSp>
      <p:sp>
        <p:nvSpPr>
          <p:cNvPr id="7" name="Прямоугольник 6"/>
          <p:cNvSpPr/>
          <p:nvPr userDrawn="1"/>
        </p:nvSpPr>
        <p:spPr>
          <a:xfrm>
            <a:off x="5180" y="7098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100000"/>
                  <a:alpha val="94000"/>
                </a:schemeClr>
              </a:gs>
              <a:gs pos="54000">
                <a:schemeClr val="bg1">
                  <a:lumMod val="95000"/>
                  <a:alpha val="95000"/>
                </a:schemeClr>
              </a:gs>
              <a:gs pos="89000">
                <a:schemeClr val="bg1">
                  <a:lumMod val="95000"/>
                  <a:alpha val="94000"/>
                </a:schemeClr>
              </a:gs>
              <a:gs pos="100000">
                <a:schemeClr val="accent1">
                  <a:lumMod val="20000"/>
                  <a:lumOff val="80000"/>
                  <a:alpha val="93000"/>
                </a:schemeClr>
              </a:gs>
            </a:gsLst>
            <a:lin ang="0" scaled="1"/>
            <a:tileRect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ru-RU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7207" y="-3484"/>
            <a:ext cx="10018936" cy="787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81580" y="169245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14638" y="-84238"/>
            <a:ext cx="5060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650544" y="7098"/>
            <a:ext cx="10564296" cy="45719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161924" y="821237"/>
            <a:ext cx="1479739" cy="8046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1641664" y="821238"/>
            <a:ext cx="10550336" cy="80462"/>
          </a:xfrm>
          <a:prstGeom prst="rect">
            <a:avLst/>
          </a:prstGeom>
          <a:gradFill flip="none" rotWithShape="1">
            <a:gsLst>
              <a:gs pos="75000">
                <a:srgbClr val="F2F2F2"/>
              </a:gs>
              <a:gs pos="0">
                <a:schemeClr val="bg1">
                  <a:lumMod val="85000"/>
                </a:schemeClr>
              </a:gs>
              <a:gs pos="100000">
                <a:srgbClr val="DFEBF7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-5083" y="821237"/>
            <a:ext cx="167007" cy="8046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1800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4" y="93959"/>
            <a:ext cx="614509" cy="614509"/>
          </a:xfrm>
          <a:prstGeom prst="rect">
            <a:avLst/>
          </a:prstGeom>
        </p:spPr>
      </p:pic>
      <p:sp>
        <p:nvSpPr>
          <p:cNvPr id="19" name="Прямоугольник 18"/>
          <p:cNvSpPr/>
          <p:nvPr userDrawn="1"/>
        </p:nvSpPr>
        <p:spPr>
          <a:xfrm>
            <a:off x="570839" y="208063"/>
            <a:ext cx="2062013" cy="424732"/>
          </a:xfrm>
          <a:prstGeom prst="rect">
            <a:avLst/>
          </a:prstGeom>
        </p:spPr>
        <p:txBody>
          <a:bodyPr wrap="square">
            <a:spAutoFit/>
          </a:bodyPr>
          <a:lstStyle>
            <a:defPPr lvl="0">
              <a:defRPr lang="ru-RU"/>
            </a:defPPr>
            <a:lvl1pPr marL="0" lv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57263">
              <a:lnSpc>
                <a:spcPct val="80000"/>
              </a:lnSpc>
            </a:pPr>
            <a:r>
              <a:rPr lang="ru-RU" altLang="ru-RU" sz="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itchFamily="18" charset="0"/>
              </a:rPr>
              <a:t>Федеральная служба </a:t>
            </a:r>
          </a:p>
          <a:p>
            <a:pPr defTabSz="957263">
              <a:lnSpc>
                <a:spcPct val="80000"/>
              </a:lnSpc>
            </a:pPr>
            <a:r>
              <a:rPr lang="ru-RU" altLang="ru-RU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itchFamily="18" charset="0"/>
              </a:rPr>
              <a:t>по надзору </a:t>
            </a:r>
          </a:p>
          <a:p>
            <a:pPr defTabSz="957263">
              <a:lnSpc>
                <a:spcPct val="80000"/>
              </a:lnSpc>
            </a:pPr>
            <a:r>
              <a:rPr lang="ru-RU" altLang="ru-RU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Georgia" pitchFamily="18" charset="0"/>
              </a:rPr>
              <a:t>в сфере здравоохранения</a:t>
            </a:r>
          </a:p>
        </p:txBody>
      </p:sp>
    </p:spTree>
    <p:extLst>
      <p:ext uri="{BB962C8B-B14F-4D97-AF65-F5344CB8AC3E}">
        <p14:creationId xmlns:p14="http://schemas.microsoft.com/office/powerpoint/2010/main" val="1887704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663" r:id="rId12"/>
    <p:sldLayoutId id="2147483666" r:id="rId13"/>
    <p:sldLayoutId id="2147483674" r:id="rId14"/>
    <p:sldLayoutId id="2147483709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79" userDrawn="1">
          <p15:clr>
            <a:srgbClr val="F26B43"/>
          </p15:clr>
        </p15:guide>
        <p15:guide id="3" pos="1672" userDrawn="1">
          <p15:clr>
            <a:srgbClr val="F26B43"/>
          </p15:clr>
        </p15:guide>
        <p15:guide id="4" pos="1775" userDrawn="1">
          <p15:clr>
            <a:srgbClr val="F26B43"/>
          </p15:clr>
        </p15:guide>
        <p15:guide id="5" pos="7287" userDrawn="1">
          <p15:clr>
            <a:srgbClr val="F26B43"/>
          </p15:clr>
        </p15:guide>
        <p15:guide id="6" orient="horz" pos="935" userDrawn="1">
          <p15:clr>
            <a:srgbClr val="F26B43"/>
          </p15:clr>
        </p15:guide>
        <p15:guide id="7" pos="3075" userDrawn="1">
          <p15:clr>
            <a:srgbClr val="F26B43"/>
          </p15:clr>
        </p15:guide>
        <p15:guide id="8" pos="3179" userDrawn="1">
          <p15:clr>
            <a:srgbClr val="F26B43"/>
          </p15:clr>
        </p15:guide>
        <p15:guide id="9" pos="3840" userDrawn="1">
          <p15:clr>
            <a:srgbClr val="F26B43"/>
          </p15:clr>
        </p15:guide>
        <p15:guide id="10" pos="4477" userDrawn="1">
          <p15:clr>
            <a:srgbClr val="F26B43"/>
          </p15:clr>
        </p15:guide>
        <p15:guide id="11" pos="4568" userDrawn="1">
          <p15:clr>
            <a:srgbClr val="F26B43"/>
          </p15:clr>
        </p15:guide>
        <p15:guide id="12" pos="5871" userDrawn="1">
          <p15:clr>
            <a:srgbClr val="F26B43"/>
          </p15:clr>
        </p15:guide>
        <p15:guide id="13" pos="5976" userDrawn="1">
          <p15:clr>
            <a:srgbClr val="F26B43"/>
          </p15:clr>
        </p15:guide>
        <p15:guide id="14" orient="horz" pos="3809" userDrawn="1">
          <p15:clr>
            <a:srgbClr val="F26B43"/>
          </p15:clr>
        </p15:guide>
        <p15:guide id="15" orient="horz" pos="3997" userDrawn="1">
          <p15:clr>
            <a:srgbClr val="F26B43"/>
          </p15:clr>
        </p15:guide>
        <p15:guide id="16" orient="horz" pos="3668" userDrawn="1">
          <p15:clr>
            <a:srgbClr val="F26B43"/>
          </p15:clr>
        </p15:guide>
        <p15:guide id="17" orient="horz" pos="1088" userDrawn="1">
          <p15:clr>
            <a:srgbClr val="F26B43"/>
          </p15:clr>
        </p15:guide>
        <p15:guide id="18" orient="horz" pos="504" userDrawn="1">
          <p15:clr>
            <a:srgbClr val="F26B43"/>
          </p15:clr>
        </p15:guide>
        <p15:guide id="19" pos="1048" userDrawn="1">
          <p15:clr>
            <a:srgbClr val="F26B43"/>
          </p15:clr>
        </p15:guide>
        <p15:guide id="20" orient="horz" pos="1230" userDrawn="1">
          <p15:clr>
            <a:srgbClr val="F26B43"/>
          </p15:clr>
        </p15:guide>
        <p15:guide id="21" orient="horz" pos="75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7"/>
          <p:cNvSpPr>
            <a:spLocks noChangeArrowheads="1"/>
          </p:cNvSpPr>
          <p:nvPr/>
        </p:nvSpPr>
        <p:spPr bwMode="auto">
          <a:xfrm>
            <a:off x="1631503" y="5534561"/>
            <a:ext cx="885698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Руководитель </a:t>
            </a:r>
          </a:p>
          <a:p>
            <a:pPr algn="ctr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  РОСЗДРАВНАДЗОРА ПО ЧЕЛЯБИНСКОЙ ОБЛАСТИ</a:t>
            </a:r>
            <a:endParaRPr lang="ru-RU" sz="2000" b="1" dirty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31502" y="2681724"/>
            <a:ext cx="88569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ВСЕМИРНЫЙ ДЕНЬ БЕЗОПАСНОСТИ ПАЦИЕНТА</a:t>
            </a:r>
          </a:p>
          <a:p>
            <a:pPr algn="ctr"/>
            <a:r>
              <a:rPr lang="ru-RU" sz="36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17.09.2020</a:t>
            </a:r>
            <a:endParaRPr lang="ru-RU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22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947739"/>
            <a:ext cx="11042650" cy="1052511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ДЕЯТЕЛЬНОСТЬ РОСЗДРАВНАДЗОРА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1430" y="2152073"/>
            <a:ext cx="10956020" cy="393757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способствует </a:t>
            </a:r>
          </a:p>
          <a:p>
            <a:pPr lvl="0"/>
            <a:r>
              <a:rPr lang="ru-RU" sz="2500" dirty="0">
                <a:solidFill>
                  <a:schemeClr val="tx1"/>
                </a:solidFill>
              </a:rPr>
              <a:t>повышению </a:t>
            </a:r>
            <a:r>
              <a:rPr lang="ru-RU" sz="2500" dirty="0" smtClean="0">
                <a:solidFill>
                  <a:schemeClr val="tx1"/>
                </a:solidFill>
              </a:rPr>
              <a:t> </a:t>
            </a:r>
            <a:r>
              <a:rPr lang="ru-RU" sz="2500" dirty="0">
                <a:solidFill>
                  <a:schemeClr val="tx1"/>
                </a:solidFill>
              </a:rPr>
              <a:t>доступности и качества медицинской помощи для различных категорий граждан;</a:t>
            </a:r>
          </a:p>
          <a:p>
            <a:pPr lvl="0"/>
            <a:r>
              <a:rPr lang="ru-RU" sz="2500" dirty="0">
                <a:solidFill>
                  <a:schemeClr val="tx1"/>
                </a:solidFill>
              </a:rPr>
              <a:t>снижению общественно опасных последствий, возникающих в результате несоблюдения </a:t>
            </a:r>
            <a:r>
              <a:rPr lang="ru-RU" sz="2500" dirty="0" smtClean="0">
                <a:solidFill>
                  <a:schemeClr val="tx1"/>
                </a:solidFill>
              </a:rPr>
              <a:t>обязательных </a:t>
            </a:r>
            <a:r>
              <a:rPr lang="ru-RU" sz="2500" dirty="0">
                <a:solidFill>
                  <a:schemeClr val="tx1"/>
                </a:solidFill>
              </a:rPr>
              <a:t>требований в сфере здравоохранения;</a:t>
            </a:r>
          </a:p>
          <a:p>
            <a:pPr lvl="0"/>
            <a:r>
              <a:rPr lang="ru-RU" sz="2500" dirty="0">
                <a:solidFill>
                  <a:schemeClr val="tx1"/>
                </a:solidFill>
              </a:rPr>
              <a:t>снижению младенческой смертности, смертности от сердечно-сосудистых и онкологических заболеваний; увеличению </a:t>
            </a:r>
            <a:r>
              <a:rPr lang="ru-RU" sz="2500" dirty="0" err="1">
                <a:solidFill>
                  <a:schemeClr val="tx1"/>
                </a:solidFill>
              </a:rPr>
              <a:t>выявляемости</a:t>
            </a:r>
            <a:r>
              <a:rPr lang="ru-RU" sz="2500" dirty="0">
                <a:solidFill>
                  <a:schemeClr val="tx1"/>
                </a:solidFill>
              </a:rPr>
              <a:t> граждан с группой риска по развитию неинфекционных хронических заболеваний;</a:t>
            </a:r>
          </a:p>
          <a:p>
            <a:pPr lvl="0"/>
            <a:r>
              <a:rPr lang="ru-RU" sz="2500" dirty="0">
                <a:solidFill>
                  <a:schemeClr val="tx1"/>
                </a:solidFill>
              </a:rPr>
              <a:t>снижению доли медицинских организаций, допускающих нарушения прав ветеранов и инвалидов Великой Отечественной войны в сфере охраны здоровья;</a:t>
            </a:r>
          </a:p>
          <a:p>
            <a:pPr lvl="0"/>
            <a:r>
              <a:rPr lang="ru-RU" sz="2500" dirty="0">
                <a:solidFill>
                  <a:schemeClr val="tx1"/>
                </a:solidFill>
              </a:rPr>
              <a:t>формированию системы оперативного реагирования на обращения граждан, в том числе с использованием возможностей «горячей линии» Росздравнадзора;</a:t>
            </a:r>
          </a:p>
          <a:p>
            <a:pPr lvl="0"/>
            <a:r>
              <a:rPr lang="ru-RU" sz="2500" dirty="0">
                <a:solidFill>
                  <a:schemeClr val="tx1"/>
                </a:solidFill>
              </a:rPr>
              <a:t>созданию комплексной системы профилактической работы, включающую выдачу предостережений подконтрольным субъектам в целях предупреждения нарушений ими обязательных требований.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386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1025236"/>
            <a:ext cx="11042650" cy="812800"/>
          </a:xfrm>
        </p:spPr>
        <p:txBody>
          <a:bodyPr>
            <a:normAutofit fontScale="90000"/>
          </a:bodyPr>
          <a:lstStyle/>
          <a:p>
            <a:r>
              <a:rPr lang="ru-RU" sz="3200" b="1" i="1" smtClean="0">
                <a:solidFill>
                  <a:srgbClr val="C00000"/>
                </a:solidFill>
              </a:rPr>
              <a:t>ФАРМАКОНАДЗОР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1429" y="1644072"/>
            <a:ext cx="11311043" cy="4849091"/>
          </a:xfrm>
        </p:spPr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ст</a:t>
            </a:r>
            <a:r>
              <a:rPr lang="ru-RU" sz="2800" dirty="0">
                <a:solidFill>
                  <a:schemeClr val="tx1"/>
                </a:solidFill>
              </a:rPr>
              <a:t>. 64 </a:t>
            </a:r>
            <a:r>
              <a:rPr lang="ru-RU" sz="2800" dirty="0" smtClean="0">
                <a:solidFill>
                  <a:schemeClr val="tx1"/>
                </a:solidFill>
              </a:rPr>
              <a:t>№61-ФЗ от </a:t>
            </a:r>
            <a:r>
              <a:rPr lang="ru-RU" sz="2800" dirty="0">
                <a:solidFill>
                  <a:schemeClr val="tx1"/>
                </a:solidFill>
              </a:rPr>
              <a:t>12.04.2010 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«Об обращении лекарственных средств»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субъекты </a:t>
            </a:r>
            <a:r>
              <a:rPr lang="ru-RU" sz="2800" dirty="0">
                <a:solidFill>
                  <a:schemeClr val="tx1"/>
                </a:solidFill>
              </a:rPr>
              <a:t>обращения </a:t>
            </a:r>
            <a:r>
              <a:rPr lang="ru-RU" sz="2800" dirty="0" smtClean="0">
                <a:solidFill>
                  <a:schemeClr val="tx1"/>
                </a:solidFill>
              </a:rPr>
              <a:t>ЛС, </a:t>
            </a:r>
            <a:r>
              <a:rPr lang="ru-RU" sz="2800" dirty="0">
                <a:solidFill>
                  <a:schemeClr val="tx1"/>
                </a:solidFill>
              </a:rPr>
              <a:t>включая </a:t>
            </a:r>
            <a:r>
              <a:rPr lang="ru-RU" sz="2800" dirty="0" smtClean="0">
                <a:solidFill>
                  <a:schemeClr val="tx1"/>
                </a:solidFill>
              </a:rPr>
              <a:t>производителей, </a:t>
            </a:r>
            <a:r>
              <a:rPr lang="ru-RU" sz="2800" dirty="0">
                <a:solidFill>
                  <a:schemeClr val="tx1"/>
                </a:solidFill>
              </a:rPr>
              <a:t>медицинских организаций и аптечных учреждений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обязаны </a:t>
            </a:r>
            <a:r>
              <a:rPr lang="ru-RU" sz="2800" dirty="0">
                <a:solidFill>
                  <a:schemeClr val="tx1"/>
                </a:solidFill>
              </a:rPr>
              <a:t>сообщать в Росздравнадзор о побочных действиях и нежелательных реакциях на </a:t>
            </a:r>
            <a:r>
              <a:rPr lang="ru-RU" sz="2800" dirty="0" smtClean="0">
                <a:solidFill>
                  <a:schemeClr val="tx1"/>
                </a:solidFill>
              </a:rPr>
              <a:t>ЛП, </a:t>
            </a:r>
            <a:r>
              <a:rPr lang="ru-RU" sz="2800" dirty="0">
                <a:solidFill>
                  <a:schemeClr val="tx1"/>
                </a:solidFill>
              </a:rPr>
              <a:t>а также об иных фактах и обстоятельствах, представляющих угрозу жизни или здоровью человека при применении </a:t>
            </a:r>
            <a:r>
              <a:rPr lang="ru-RU" sz="2800" dirty="0" smtClean="0">
                <a:solidFill>
                  <a:schemeClr val="tx1"/>
                </a:solidFill>
              </a:rPr>
              <a:t>ЛС.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>
                <a:solidFill>
                  <a:schemeClr val="tx1"/>
                </a:solidFill>
              </a:rPr>
              <a:t>Росздравнадзор осуществляет сбор, обработку и анализ данных сообщений,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проводит </a:t>
            </a:r>
            <a:r>
              <a:rPr lang="ru-RU" sz="2800" dirty="0">
                <a:solidFill>
                  <a:schemeClr val="tx1"/>
                </a:solidFill>
              </a:rPr>
              <a:t>анализ поступающих от производителей периодических отчетов по безопасности лекарственных </a:t>
            </a:r>
            <a:r>
              <a:rPr lang="ru-RU" sz="2800" dirty="0" smtClean="0">
                <a:solidFill>
                  <a:schemeClr val="tx1"/>
                </a:solidFill>
              </a:rPr>
              <a:t>препаратов</a:t>
            </a:r>
            <a:r>
              <a:rPr lang="ru-RU" sz="2800" dirty="0">
                <a:solidFill>
                  <a:schemeClr val="tx1"/>
                </a:solidFill>
              </a:rPr>
              <a:t>.</a:t>
            </a:r>
          </a:p>
          <a:p>
            <a:r>
              <a:rPr lang="ru-RU" sz="2800" dirty="0">
                <a:solidFill>
                  <a:schemeClr val="tx1"/>
                </a:solidFill>
              </a:rPr>
              <a:t>Результаты анализа данной информации направляются Росздравнадзором в </a:t>
            </a:r>
            <a:r>
              <a:rPr lang="ru-RU" sz="2800" dirty="0" smtClean="0">
                <a:solidFill>
                  <a:schemeClr val="tx1"/>
                </a:solidFill>
              </a:rPr>
              <a:t>МЗ РФ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для </a:t>
            </a:r>
            <a:r>
              <a:rPr lang="ru-RU" sz="2800" dirty="0">
                <a:solidFill>
                  <a:schemeClr val="tx1"/>
                </a:solidFill>
              </a:rPr>
              <a:t>рассмотрения вопроса о необходимости внесения изменений в инструкции </a:t>
            </a:r>
            <a:r>
              <a:rPr lang="ru-RU" sz="2800" dirty="0" smtClean="0">
                <a:solidFill>
                  <a:schemeClr val="tx1"/>
                </a:solidFill>
              </a:rPr>
              <a:t>ЛП, </a:t>
            </a:r>
            <a:r>
              <a:rPr lang="ru-RU" sz="2800" dirty="0">
                <a:solidFill>
                  <a:schemeClr val="tx1"/>
                </a:solidFill>
              </a:rPr>
              <a:t>изменения порядка обращения </a:t>
            </a:r>
            <a:r>
              <a:rPr lang="ru-RU" sz="2800" dirty="0" smtClean="0">
                <a:solidFill>
                  <a:schemeClr val="tx1"/>
                </a:solidFill>
              </a:rPr>
              <a:t>ЛП, </a:t>
            </a:r>
            <a:r>
              <a:rPr lang="ru-RU" sz="2800" dirty="0">
                <a:solidFill>
                  <a:schemeClr val="tx1"/>
                </a:solidFill>
              </a:rPr>
              <a:t>включая приостановление применения или отмену государственной регистрации.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Данная </a:t>
            </a:r>
            <a:r>
              <a:rPr lang="ru-RU" sz="2800" dirty="0">
                <a:solidFill>
                  <a:schemeClr val="tx1"/>
                </a:solidFill>
              </a:rPr>
              <a:t>информация может послужить основанием для проведения Росздравнадзором дополнительных мероприятий по контролю качества, эффективности и безопасности соответствующих </a:t>
            </a:r>
            <a:r>
              <a:rPr lang="ru-RU" sz="2800" dirty="0" smtClean="0">
                <a:solidFill>
                  <a:schemeClr val="tx1"/>
                </a:solidFill>
              </a:rPr>
              <a:t>ЛП.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867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428" y="711200"/>
            <a:ext cx="11643553" cy="1413164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/>
              <a:t/>
            </a:r>
            <a:br>
              <a:rPr lang="ru-RU" sz="3600" i="1" dirty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/>
              <a:t/>
            </a:r>
            <a:br>
              <a:rPr lang="ru-RU" sz="3600" i="1" dirty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/>
              <a:t/>
            </a:r>
            <a:br>
              <a:rPr lang="ru-RU" sz="3600" i="1" dirty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r>
              <a:rPr lang="ru-RU" sz="3600" i="1" dirty="0"/>
              <a:t/>
            </a:r>
            <a:br>
              <a:rPr lang="ru-RU" sz="3600" i="1" dirty="0"/>
            </a:br>
            <a:r>
              <a:rPr lang="ru-RU" sz="3600" b="1" i="1" dirty="0" smtClean="0">
                <a:solidFill>
                  <a:srgbClr val="C00000"/>
                </a:solidFill>
              </a:rPr>
              <a:t>Государственный контроль за обращением медицинских изделий и мониторинг безопасности медицинских изделий</a:t>
            </a: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1429" y="2000250"/>
            <a:ext cx="11311043" cy="449291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постановление Правительства РФ от 25.09.2012 № 970 «Об утверждении Положения о государственном контроле за обращением медицинских изделий»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Сбор и анализ  сведений </a:t>
            </a:r>
            <a:r>
              <a:rPr lang="ru-RU" dirty="0"/>
              <a:t>о серьезных, непредвиденных (не указанных в инструкции по применению или руководстве по эксплуатации) неблагоприятных событиях, особенностях взаимодействия  </a:t>
            </a:r>
            <a:r>
              <a:rPr lang="ru-RU" dirty="0" smtClean="0"/>
              <a:t>МИ  </a:t>
            </a:r>
            <a:r>
              <a:rPr lang="ru-RU" dirty="0"/>
              <a:t>между собой, любых фактах и обстоятельствах, создающих угрозу жизни и здоровью граждан и медицинских работников при применении и эксплуатации </a:t>
            </a:r>
            <a:r>
              <a:rPr lang="ru-RU" dirty="0" smtClean="0"/>
              <a:t>МИ в  </a:t>
            </a:r>
            <a:r>
              <a:rPr lang="ru-RU" dirty="0"/>
              <a:t>течение 20 рабочих дней с момента выявления события. 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914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875" y="1076325"/>
            <a:ext cx="11458575" cy="5715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безопасность </a:t>
            </a:r>
            <a:r>
              <a:rPr lang="ru-RU" sz="3200" dirty="0"/>
              <a:t>пациентов </a:t>
            </a:r>
            <a:r>
              <a:rPr lang="ru-RU" sz="3200" dirty="0" smtClean="0"/>
              <a:t>-ключевой приоритет здравоохранения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2609851"/>
            <a:ext cx="10515600" cy="3479800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tx1"/>
                </a:solidFill>
              </a:rPr>
              <a:t>72-й </a:t>
            </a:r>
            <a:r>
              <a:rPr lang="ru-RU" b="1" i="1" dirty="0" smtClean="0">
                <a:solidFill>
                  <a:schemeClr val="tx1"/>
                </a:solidFill>
              </a:rPr>
              <a:t>сессия  </a:t>
            </a:r>
            <a:r>
              <a:rPr lang="ru-RU" b="1" i="1" dirty="0">
                <a:solidFill>
                  <a:schemeClr val="tx1"/>
                </a:solidFill>
              </a:rPr>
              <a:t>Всемирной ассамблеи здравоохранения </a:t>
            </a:r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b="1" i="1" dirty="0" smtClean="0">
                <a:solidFill>
                  <a:schemeClr val="tx1"/>
                </a:solidFill>
              </a:rPr>
              <a:t>194 </a:t>
            </a:r>
            <a:r>
              <a:rPr lang="ru-RU" b="1" i="1" dirty="0">
                <a:solidFill>
                  <a:schemeClr val="tx1"/>
                </a:solidFill>
              </a:rPr>
              <a:t>страны объявили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b="1" i="1" dirty="0">
                <a:solidFill>
                  <a:schemeClr val="tx1"/>
                </a:solidFill>
              </a:rPr>
              <a:t>17 сентября </a:t>
            </a:r>
            <a:endParaRPr lang="ru-RU" b="1" i="1" dirty="0" smtClean="0">
              <a:solidFill>
                <a:schemeClr val="tx1"/>
              </a:solidFill>
            </a:endParaRPr>
          </a:p>
          <a:p>
            <a:r>
              <a:rPr lang="ru-RU" b="1" i="1" dirty="0" smtClean="0">
                <a:solidFill>
                  <a:srgbClr val="C00000"/>
                </a:solidFill>
              </a:rPr>
              <a:t>Всемирным </a:t>
            </a:r>
            <a:r>
              <a:rPr lang="ru-RU" b="1" i="1" dirty="0">
                <a:solidFill>
                  <a:srgbClr val="C00000"/>
                </a:solidFill>
              </a:rPr>
              <a:t>днем безопасности пациентов.</a:t>
            </a:r>
            <a:r>
              <a:rPr lang="ru-RU" dirty="0">
                <a:solidFill>
                  <a:srgbClr val="C00000"/>
                </a:solidFill>
              </a:rPr>
              <a:t> </a:t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987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947739"/>
            <a:ext cx="11042650" cy="1052511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Общие </a:t>
            </a:r>
            <a:r>
              <a:rPr lang="ru-RU" sz="3200" i="1" dirty="0"/>
              <a:t>сведения о Всемирном </a:t>
            </a:r>
            <a:r>
              <a:rPr lang="ru-RU" sz="3200" i="1" dirty="0" smtClean="0"/>
              <a:t>дне безопасности </a:t>
            </a:r>
            <a:r>
              <a:rPr lang="ru-RU" sz="3200" i="1" dirty="0"/>
              <a:t>пациентов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6725" y="2381251"/>
            <a:ext cx="10956020" cy="370840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chemeClr val="tx1"/>
                </a:solidFill>
              </a:rPr>
              <a:t>Безопасность </a:t>
            </a:r>
            <a:r>
              <a:rPr lang="ru-RU" dirty="0">
                <a:solidFill>
                  <a:schemeClr val="tx1"/>
                </a:solidFill>
              </a:rPr>
              <a:t>пациентов – это основополагающий принцип оказания медицинской помощи.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Каждый вид, форма и условия оказания медицинской помощи сопровождаются определенными рисками для </a:t>
            </a:r>
            <a:r>
              <a:rPr lang="ru-RU" dirty="0" smtClean="0">
                <a:solidFill>
                  <a:schemeClr val="tx1"/>
                </a:solidFill>
              </a:rPr>
              <a:t>пациентов.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Неблагоприятные реакции могут возникнуть в результате любых медицинских вмешательств даже при их правильном выполнении (вне зависимости от того, имеют ли они диагностическую, лечебную или реабилитационную направленность).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47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947739"/>
            <a:ext cx="11042650" cy="1052511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Общие </a:t>
            </a:r>
            <a:r>
              <a:rPr lang="ru-RU" sz="3200" i="1" dirty="0"/>
              <a:t>сведения о Всемирном </a:t>
            </a:r>
            <a:r>
              <a:rPr lang="ru-RU" sz="3200" i="1" dirty="0" smtClean="0"/>
              <a:t>дне безопасности </a:t>
            </a:r>
            <a:r>
              <a:rPr lang="ru-RU" sz="3200" i="1" dirty="0"/>
              <a:t>пациентов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1430" y="2381251"/>
            <a:ext cx="10956020" cy="370840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tx1"/>
                </a:solidFill>
              </a:rPr>
              <a:t>Для повышения безопасности пациентов необходимы комплексные решения в рамках системы здравоохранения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>
                <a:solidFill>
                  <a:schemeClr val="tx1"/>
                </a:solidFill>
              </a:rPr>
              <a:t>широкий спектр мероприятий по улучшению организации деятельности,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в </a:t>
            </a:r>
            <a:r>
              <a:rPr lang="ru-RU" dirty="0">
                <a:solidFill>
                  <a:schemeClr val="tx1"/>
                </a:solidFill>
              </a:rPr>
              <a:t>том числе инфекционный контроль,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безопасное </a:t>
            </a:r>
            <a:r>
              <a:rPr lang="ru-RU" dirty="0">
                <a:solidFill>
                  <a:schemeClr val="tx1"/>
                </a:solidFill>
              </a:rPr>
              <a:t>применение лекарственных средств и медицинских изделий, безопасную клиническую практику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и </a:t>
            </a:r>
            <a:r>
              <a:rPr lang="ru-RU" dirty="0">
                <a:solidFill>
                  <a:schemeClr val="tx1"/>
                </a:solidFill>
              </a:rPr>
              <a:t>безопасные условия для оказания помощи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730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947739"/>
            <a:ext cx="11042650" cy="1052511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Общие </a:t>
            </a:r>
            <a:r>
              <a:rPr lang="ru-RU" sz="3200" i="1" dirty="0"/>
              <a:t>сведения о Всемирном </a:t>
            </a:r>
            <a:r>
              <a:rPr lang="ru-RU" sz="3200" i="1" dirty="0" smtClean="0"/>
              <a:t>дне безопасности </a:t>
            </a:r>
            <a:r>
              <a:rPr lang="ru-RU" sz="3200" i="1" dirty="0"/>
              <a:t>пациентов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1430" y="2381251"/>
            <a:ext cx="10956020" cy="370840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tx1"/>
                </a:solidFill>
              </a:rPr>
              <a:t>по оценкам ведущих мировых специалистов, в разных странах только при оказании стационарной помощи, возможно причинение вреда по меньшей мере каждому 10 пациенту.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почти </a:t>
            </a:r>
            <a:r>
              <a:rPr lang="ru-RU" dirty="0">
                <a:solidFill>
                  <a:schemeClr val="tx1"/>
                </a:solidFill>
              </a:rPr>
              <a:t>половина нежелательных событий, которые могут повлечь причинение вреда, являются предотвратимыми.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Как </a:t>
            </a:r>
            <a:r>
              <a:rPr lang="ru-RU" dirty="0">
                <a:solidFill>
                  <a:schemeClr val="tx1"/>
                </a:solidFill>
              </a:rPr>
              <a:t>пример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снижение распространённости </a:t>
            </a:r>
            <a:r>
              <a:rPr lang="ru-RU" dirty="0" smtClean="0">
                <a:solidFill>
                  <a:schemeClr val="tx1"/>
                </a:solidFill>
              </a:rPr>
              <a:t>ВБИ,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на </a:t>
            </a:r>
            <a:r>
              <a:rPr lang="ru-RU" dirty="0">
                <a:solidFill>
                  <a:schemeClr val="tx1"/>
                </a:solidFill>
              </a:rPr>
              <a:t>55% связано исключительно с соблюдением правил гигиены рук медицинского персонала.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2367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947739"/>
            <a:ext cx="11042650" cy="1052511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Общие </a:t>
            </a:r>
            <a:r>
              <a:rPr lang="ru-RU" sz="3200" i="1" dirty="0"/>
              <a:t>сведения о Всемирном </a:t>
            </a:r>
            <a:r>
              <a:rPr lang="ru-RU" sz="3200" i="1" dirty="0" smtClean="0"/>
              <a:t>дне безопасности </a:t>
            </a:r>
            <a:r>
              <a:rPr lang="ru-RU" sz="3200" i="1" dirty="0"/>
              <a:t>пациентов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1430" y="2381251"/>
            <a:ext cx="10956020" cy="370840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tx1"/>
                </a:solidFill>
              </a:rPr>
              <a:t>Цель Всемирного дня безопасности </a:t>
            </a:r>
            <a:r>
              <a:rPr lang="ru-RU" dirty="0" smtClean="0">
                <a:solidFill>
                  <a:schemeClr val="tx1"/>
                </a:solidFill>
              </a:rPr>
              <a:t>пациента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– повышение глобальной осведомленности о безопасности пациентов и поощрение международной солидарности в действиях как профессионального сообщества, так и самих пациентов, их родственников, различных организаций, представляющих интересы пациентов.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715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947739"/>
            <a:ext cx="11042650" cy="1052511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Общие </a:t>
            </a:r>
            <a:r>
              <a:rPr lang="ru-RU" sz="3200" i="1" dirty="0"/>
              <a:t>сведения о Всемирном </a:t>
            </a:r>
            <a:r>
              <a:rPr lang="ru-RU" sz="3200" i="1" dirty="0" smtClean="0"/>
              <a:t>дне безопасности </a:t>
            </a:r>
            <a:r>
              <a:rPr lang="ru-RU" sz="3200" i="1" dirty="0"/>
              <a:t>пациентов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1430" y="2381251"/>
            <a:ext cx="10956020" cy="370840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tx1"/>
                </a:solidFill>
              </a:rPr>
              <a:t>Ключевой лозунг текущего года в Российской Федерации: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i="1" dirty="0" smtClean="0">
                <a:solidFill>
                  <a:srgbClr val="C00000"/>
                </a:solidFill>
              </a:rPr>
              <a:t>«</a:t>
            </a:r>
            <a:r>
              <a:rPr lang="ru-RU" i="1" dirty="0">
                <a:solidFill>
                  <a:srgbClr val="C00000"/>
                </a:solidFill>
              </a:rPr>
              <a:t>Культура безопасности – ответственность каждого».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7309" y="4067893"/>
            <a:ext cx="10353964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Пациентоориентированность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основной принцип организации работы всех сотрудников Росздравнадзора, от центрального аппарата и территориальных органов до сотрудников подведомственных организаций.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425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947739"/>
            <a:ext cx="11042650" cy="1052511"/>
          </a:xfrm>
        </p:spPr>
        <p:txBody>
          <a:bodyPr>
            <a:normAutofit/>
          </a:bodyPr>
          <a:lstStyle/>
          <a:p>
            <a:r>
              <a:rPr lang="ru-RU" sz="3200" i="1" dirty="0"/>
              <a:t>ДЕЯТЕЛЬНОСТЬ РОСЗДРАВНАДЗОРА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1430" y="2381251"/>
            <a:ext cx="10956020" cy="370840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7309" y="4067893"/>
            <a:ext cx="10353964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Пациентоориентированность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основной принцип организации работы всех сотрудников Росздравнадзора, от центрального аппарата и территориальных органов до сотрудников подведомственных организаций.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630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947739"/>
            <a:ext cx="11042650" cy="1052511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ДЕЯТЕЛЬНОСТЬ РОСЗДРАВНАДЗОРА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1430" y="2381251"/>
            <a:ext cx="10956020" cy="3708400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осуществляется государственный контроль качества и безопасности медицинской деятельности </a:t>
            </a:r>
          </a:p>
          <a:p>
            <a:r>
              <a:rPr lang="ru-RU" dirty="0">
                <a:solidFill>
                  <a:schemeClr val="tx1"/>
                </a:solidFill>
              </a:rPr>
              <a:t>путем проведения проверок медицинских организаций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проверок </a:t>
            </a:r>
            <a:r>
              <a:rPr lang="ru-RU" dirty="0">
                <a:solidFill>
                  <a:schemeClr val="tx1"/>
                </a:solidFill>
              </a:rPr>
              <a:t>соблюдения прав граждан в сфере охраны здоровья,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порядков </a:t>
            </a:r>
            <a:r>
              <a:rPr lang="ru-RU" dirty="0">
                <a:solidFill>
                  <a:schemeClr val="tx1"/>
                </a:solidFill>
              </a:rPr>
              <a:t>оказания медицинской помощи,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медицинских </a:t>
            </a:r>
            <a:r>
              <a:rPr lang="ru-RU" dirty="0">
                <a:solidFill>
                  <a:schemeClr val="tx1"/>
                </a:solidFill>
              </a:rPr>
              <a:t>экспертиз, осмотров и освидетельствований,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внутреннего </a:t>
            </a:r>
            <a:r>
              <a:rPr lang="ru-RU" dirty="0">
                <a:solidFill>
                  <a:schemeClr val="tx1"/>
                </a:solidFill>
              </a:rPr>
              <a:t>и ведомственного контроля качества и безопасности медицинской деятельности и выполнение иных контрольно-надзорных функций.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Приоритетным </a:t>
            </a:r>
            <a:r>
              <a:rPr lang="ru-RU" dirty="0">
                <a:solidFill>
                  <a:schemeClr val="tx1"/>
                </a:solidFill>
              </a:rPr>
              <a:t>направлением деятельности Росздравнадзора является эффективный контроль за соблюдением прав граждан на доступную, качественную и безопасную медицинскую помощь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414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23051</TotalTime>
  <Words>199</Words>
  <Application>Microsoft Office PowerPoint</Application>
  <PresentationFormat>Широкоэкранный</PresentationFormat>
  <Paragraphs>74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Georgia</vt:lpstr>
      <vt:lpstr>Tahoma</vt:lpstr>
      <vt:lpstr>Times New Roman</vt:lpstr>
      <vt:lpstr>Office Theme</vt:lpstr>
      <vt:lpstr>Презентация PowerPoint</vt:lpstr>
      <vt:lpstr>безопасность пациентов -ключевой приоритет здравоохранения</vt:lpstr>
      <vt:lpstr>Общие сведения о Всемирном дне безопасности пациентов</vt:lpstr>
      <vt:lpstr>Общие сведения о Всемирном дне безопасности пациентов</vt:lpstr>
      <vt:lpstr>Общие сведения о Всемирном дне безопасности пациентов</vt:lpstr>
      <vt:lpstr>Общие сведения о Всемирном дне безопасности пациентов</vt:lpstr>
      <vt:lpstr>Общие сведения о Всемирном дне безопасности пациентов</vt:lpstr>
      <vt:lpstr>ДЕЯТЕЛЬНОСТЬ РОСЗДРАВНАДЗОРА</vt:lpstr>
      <vt:lpstr>ДЕЯТЕЛЬНОСТЬ РОСЗДРАВНАДЗОРА</vt:lpstr>
      <vt:lpstr>ДЕЯТЕЛЬНОСТЬ РОСЗДРАВНАДЗОРА</vt:lpstr>
      <vt:lpstr>ФАРМАКОНАДЗОР </vt:lpstr>
      <vt:lpstr>        Государственный контроль за обращением медицинских изделий и мониторинг безопасности медицинских изделий 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Сб-15145</dc:creator>
  <cp:lastModifiedBy>user1</cp:lastModifiedBy>
  <cp:revision>1215</cp:revision>
  <cp:lastPrinted>2020-08-31T04:31:10Z</cp:lastPrinted>
  <dcterms:created xsi:type="dcterms:W3CDTF">2016-02-23T09:38:50Z</dcterms:created>
  <dcterms:modified xsi:type="dcterms:W3CDTF">2020-09-01T08:46:46Z</dcterms:modified>
</cp:coreProperties>
</file>