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handoutMasterIdLst>
    <p:handoutMasterId r:id="rId29"/>
  </p:handoutMasterIdLst>
  <p:sldIdLst>
    <p:sldId id="256" r:id="rId2"/>
    <p:sldId id="288" r:id="rId3"/>
    <p:sldId id="289" r:id="rId4"/>
    <p:sldId id="290" r:id="rId5"/>
    <p:sldId id="280" r:id="rId6"/>
    <p:sldId id="258" r:id="rId7"/>
    <p:sldId id="291" r:id="rId8"/>
    <p:sldId id="292" r:id="rId9"/>
    <p:sldId id="287" r:id="rId10"/>
    <p:sldId id="262" r:id="rId11"/>
    <p:sldId id="293" r:id="rId12"/>
    <p:sldId id="294" r:id="rId13"/>
    <p:sldId id="263" r:id="rId14"/>
    <p:sldId id="264" r:id="rId15"/>
    <p:sldId id="283" r:id="rId16"/>
    <p:sldId id="295" r:id="rId17"/>
    <p:sldId id="296" r:id="rId18"/>
    <p:sldId id="297" r:id="rId19"/>
    <p:sldId id="265" r:id="rId20"/>
    <p:sldId id="266" r:id="rId21"/>
    <p:sldId id="269" r:id="rId22"/>
    <p:sldId id="310" r:id="rId23"/>
    <p:sldId id="270" r:id="rId24"/>
    <p:sldId id="272" r:id="rId25"/>
    <p:sldId id="271" r:id="rId26"/>
    <p:sldId id="267" r:id="rId2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4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субъектов обращения, предложенных для проведения проверки</c:v>
                </c:pt>
              </c:strCache>
            </c:strRef>
          </c:tx>
          <c:spPr>
            <a:solidFill>
              <a:srgbClr val="00B050"/>
            </a:solidFill>
          </c:spPr>
          <c:dLbls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7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Кол-во субъектов обращения, одобренных для проведения проверки Прокуратурой Челябинской области</c:v>
                </c:pt>
              </c:strCache>
            </c:strRef>
          </c:tx>
          <c:spPr>
            <a:solidFill>
              <a:srgbClr val="FF0000"/>
            </a:solidFill>
          </c:spPr>
          <c:dLbls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</c:ser>
        <c:shape val="box"/>
        <c:axId val="107282432"/>
        <c:axId val="107299968"/>
        <c:axId val="0"/>
      </c:bar3DChart>
      <c:catAx>
        <c:axId val="107282432"/>
        <c:scaling>
          <c:orientation val="minMax"/>
        </c:scaling>
        <c:axPos val="b"/>
        <c:numFmt formatCode="General" sourceLinked="1"/>
        <c:tickLblPos val="nextTo"/>
        <c:crossAx val="107299968"/>
        <c:crosses val="autoZero"/>
        <c:auto val="1"/>
        <c:lblAlgn val="ctr"/>
        <c:lblOffset val="100"/>
      </c:catAx>
      <c:valAx>
        <c:axId val="107299968"/>
        <c:scaling>
          <c:orientation val="minMax"/>
        </c:scaling>
        <c:axPos val="l"/>
        <c:majorGridlines/>
        <c:numFmt formatCode="General" sourceLinked="1"/>
        <c:tickLblPos val="nextTo"/>
        <c:crossAx val="107282432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6.036830455015469E-2"/>
          <c:y val="0.77363117713055363"/>
          <c:w val="0.88538256684728989"/>
          <c:h val="0.21146437563275441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Запланировано проверок</c:v>
                </c:pt>
              </c:strCache>
            </c:strRef>
          </c:tx>
          <c:spPr>
            <a:solidFill>
              <a:srgbClr val="00B050"/>
            </a:solidFill>
          </c:spPr>
          <c:dLbls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4</c:v>
                </c:pt>
                <c:pt idx="2">
                  <c:v>6</c:v>
                </c:pt>
                <c:pt idx="3">
                  <c:v>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Проведено проверок</c:v>
                </c:pt>
              </c:strCache>
            </c:strRef>
          </c:tx>
          <c:spPr>
            <a:solidFill>
              <a:srgbClr val="FF0000"/>
            </a:solidFill>
          </c:spPr>
          <c:dLbls>
            <c:showVal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6</c:v>
                </c:pt>
                <c:pt idx="3">
                  <c:v>6</c:v>
                </c:pt>
              </c:numCache>
            </c:numRef>
          </c:val>
        </c:ser>
        <c:shape val="box"/>
        <c:axId val="108267008"/>
        <c:axId val="108295680"/>
        <c:axId val="0"/>
      </c:bar3DChart>
      <c:catAx>
        <c:axId val="108267008"/>
        <c:scaling>
          <c:orientation val="minMax"/>
        </c:scaling>
        <c:axPos val="b"/>
        <c:numFmt formatCode="General" sourceLinked="1"/>
        <c:tickLblPos val="nextTo"/>
        <c:crossAx val="108295680"/>
        <c:crosses val="autoZero"/>
        <c:auto val="1"/>
        <c:lblAlgn val="ctr"/>
        <c:lblOffset val="100"/>
      </c:catAx>
      <c:valAx>
        <c:axId val="108295680"/>
        <c:scaling>
          <c:orientation val="minMax"/>
        </c:scaling>
        <c:axPos val="l"/>
        <c:majorGridlines/>
        <c:numFmt formatCode="General" sourceLinked="1"/>
        <c:tickLblPos val="nextTo"/>
        <c:crossAx val="10826700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perspective val="30"/>
    </c:view3D>
    <c:plotArea>
      <c:layout/>
      <c:bar3D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Плановые проверки</c:v>
                </c:pt>
              </c:strCache>
            </c:strRef>
          </c:tx>
          <c:spPr>
            <a:solidFill>
              <a:srgbClr val="00B050"/>
            </a:solidFill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</c:v>
                </c:pt>
                <c:pt idx="1">
                  <c:v>4</c:v>
                </c:pt>
                <c:pt idx="2">
                  <c:v>6</c:v>
                </c:pt>
                <c:pt idx="3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Внеплановые проверки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FF0000"/>
              </a:solidFill>
            </a:ln>
          </c:spPr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20</c:v>
                </c:pt>
                <c:pt idx="1">
                  <c:v>3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</c:ser>
        <c:shape val="box"/>
        <c:axId val="138868992"/>
        <c:axId val="138874880"/>
        <c:axId val="0"/>
      </c:bar3DChart>
      <c:catAx>
        <c:axId val="138868992"/>
        <c:scaling>
          <c:orientation val="minMax"/>
        </c:scaling>
        <c:axPos val="l"/>
        <c:numFmt formatCode="General" sourceLinked="1"/>
        <c:tickLblPos val="nextTo"/>
        <c:crossAx val="138874880"/>
        <c:crosses val="autoZero"/>
        <c:auto val="1"/>
        <c:lblAlgn val="ctr"/>
        <c:lblOffset val="100"/>
      </c:catAx>
      <c:valAx>
        <c:axId val="138874880"/>
        <c:scaling>
          <c:orientation val="minMax"/>
        </c:scaling>
        <c:axPos val="b"/>
        <c:majorGridlines/>
        <c:numFmt formatCode="General" sourceLinked="1"/>
        <c:tickLblPos val="nextTo"/>
        <c:crossAx val="138868992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2E9621-EFD8-4E92-B001-FFBC2E21B447}" type="doc">
      <dgm:prSet loTypeId="urn:microsoft.com/office/officeart/2005/8/layout/hierarchy1" loCatId="hierarchy" qsTypeId="urn:microsoft.com/office/officeart/2005/8/quickstyle/simple1#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DAF109D5-3990-4727-977A-10BF9824C218}">
      <dgm:prSet custT="1"/>
      <dgm:spPr>
        <a:ln>
          <a:solidFill>
            <a:schemeClr val="accent1"/>
          </a:solidFill>
        </a:ln>
      </dgm:spPr>
      <dgm:t>
        <a:bodyPr/>
        <a:lstStyle/>
        <a:p>
          <a:r>
            <a:rPr lang="ru-RU" sz="1500" b="1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5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5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endParaRPr lang="ru-RU" sz="15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Мероприятия </a:t>
          </a:r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профилактике нарушений обязательных требований</a:t>
          </a:r>
        </a:p>
      </dgm:t>
    </dgm:pt>
    <dgm:pt modelId="{EDF017EA-DF22-4A87-ADCD-7EC47A51B921}" type="parTrans" cxnId="{59E6B1F1-498E-43BD-B2CA-C993A72FFCDC}">
      <dgm:prSet/>
      <dgm:spPr/>
      <dgm:t>
        <a:bodyPr/>
        <a:lstStyle/>
        <a:p>
          <a:endParaRPr lang="ru-RU"/>
        </a:p>
      </dgm:t>
    </dgm:pt>
    <dgm:pt modelId="{F520073F-6E43-4DA9-A188-22CDD4B317CE}" type="sibTrans" cxnId="{59E6B1F1-498E-43BD-B2CA-C993A72FFCDC}">
      <dgm:prSet/>
      <dgm:spPr/>
      <dgm:t>
        <a:bodyPr/>
        <a:lstStyle/>
        <a:p>
          <a:endParaRPr lang="ru-RU"/>
        </a:p>
      </dgm:t>
    </dgm:pt>
    <dgm:pt modelId="{A2F7100E-B874-45AF-9B38-487A2BF02C3A}">
      <dgm:prSet phldrT="[Текст]" custT="1"/>
      <dgm:spPr>
        <a:ln>
          <a:solidFill>
            <a:schemeClr val="accent1"/>
          </a:solidFill>
        </a:ln>
      </dgm:spPr>
      <dgm:t>
        <a:bodyPr/>
        <a:lstStyle/>
        <a:p>
          <a:endParaRPr lang="ru-RU" sz="2000" b="1" dirty="0" smtClean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  <a:p>
          <a:endParaRPr lang="ru-RU" sz="2000" b="1" dirty="0" smtClean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  <a:p>
          <a:r>
            <a:rPr lang="ru-RU" sz="1600" b="1" dirty="0" smtClean="0">
              <a:ln w="11430"/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Формы исполнения государственной функции  </a:t>
          </a:r>
          <a:r>
            <a:rPr lang="ru-RU" sz="2000" b="1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/>
          </a:r>
          <a:br>
            <a:rPr lang="ru-RU" sz="2000" b="1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</a:br>
          <a:endParaRPr lang="ru-RU" sz="2000" b="1" dirty="0">
            <a:ln w="11430"/>
            <a:solidFill>
              <a:schemeClr val="tx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B9BB96C6-3C6A-4558-948E-B5A60AE6CCCF}" type="sibTrans" cxnId="{40E63EAC-61F9-4D4E-B015-BD3111016A06}">
      <dgm:prSet/>
      <dgm:spPr/>
      <dgm:t>
        <a:bodyPr/>
        <a:lstStyle/>
        <a:p>
          <a:endParaRPr lang="ru-RU"/>
        </a:p>
      </dgm:t>
    </dgm:pt>
    <dgm:pt modelId="{B9ABA558-4D5F-4290-87C5-6D4F2043E6F8}" type="parTrans" cxnId="{40E63EAC-61F9-4D4E-B015-BD3111016A06}">
      <dgm:prSet/>
      <dgm:spPr/>
      <dgm:t>
        <a:bodyPr/>
        <a:lstStyle/>
        <a:p>
          <a:endParaRPr lang="ru-RU"/>
        </a:p>
      </dgm:t>
    </dgm:pt>
    <dgm:pt modelId="{71AC9577-56AF-489F-8DD0-44F2242E3995}">
      <dgm:prSet phldrT="[Текст]" custT="1"/>
      <dgm:spPr>
        <a:ln>
          <a:solidFill>
            <a:schemeClr val="accent1"/>
          </a:solidFill>
        </a:ln>
      </dgm:spPr>
      <dgm:t>
        <a:bodyPr/>
        <a:lstStyle/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 smtClean="0">
            <a:latin typeface="+mn-lt"/>
            <a:cs typeface="Times New Roman" panose="02020603050405020304" pitchFamily="18" charset="0"/>
          </a:endParaRP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 smtClean="0">
            <a:latin typeface="+mn-lt"/>
            <a:cs typeface="Times New Roman" panose="02020603050405020304" pitchFamily="18" charset="0"/>
          </a:endParaRP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 smtClean="0">
            <a:latin typeface="+mn-lt"/>
            <a:cs typeface="Times New Roman" panose="02020603050405020304" pitchFamily="18" charset="0"/>
          </a:endParaRP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 smtClean="0">
            <a:latin typeface="+mn-lt"/>
            <a:cs typeface="Times New Roman" panose="02020603050405020304" pitchFamily="18" charset="0"/>
          </a:endParaRP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Проверки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dirty="0" smtClean="0">
            <a:latin typeface="+mn-lt"/>
            <a:cs typeface="Times New Roman" panose="02020603050405020304" pitchFamily="18" charset="0"/>
          </a:endParaRPr>
        </a:p>
      </dgm:t>
    </dgm:pt>
    <dgm:pt modelId="{A018821E-3BE4-47CE-8B74-F3F4E32C253C}" type="sibTrans" cxnId="{C1ED25CA-EBA1-4816-B37C-90D92AEB4A0F}">
      <dgm:prSet/>
      <dgm:spPr/>
      <dgm:t>
        <a:bodyPr/>
        <a:lstStyle/>
        <a:p>
          <a:endParaRPr lang="ru-RU"/>
        </a:p>
      </dgm:t>
    </dgm:pt>
    <dgm:pt modelId="{27353992-EE71-45DC-B077-421732480374}" type="parTrans" cxnId="{C1ED25CA-EBA1-4816-B37C-90D92AEB4A0F}">
      <dgm:prSet/>
      <dgm:spPr/>
      <dgm:t>
        <a:bodyPr/>
        <a:lstStyle/>
        <a:p>
          <a:endParaRPr lang="ru-RU"/>
        </a:p>
      </dgm:t>
    </dgm:pt>
    <dgm:pt modelId="{C1A0FA30-1E93-48F6-82C7-EED26F3258EC}" type="pres">
      <dgm:prSet presAssocID="{902E9621-EFD8-4E92-B001-FFBC2E21B447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F7B6846-5662-491F-841B-59244461C017}" type="pres">
      <dgm:prSet presAssocID="{A2F7100E-B874-45AF-9B38-487A2BF02C3A}" presName="hierRoot1" presStyleCnt="0"/>
      <dgm:spPr/>
    </dgm:pt>
    <dgm:pt modelId="{D64661E7-86F5-4489-ACDB-E603240CE166}" type="pres">
      <dgm:prSet presAssocID="{A2F7100E-B874-45AF-9B38-487A2BF02C3A}" presName="composite" presStyleCnt="0"/>
      <dgm:spPr/>
    </dgm:pt>
    <dgm:pt modelId="{DAB850B4-ADF1-4A46-AADC-DCF0BE940EB9}" type="pres">
      <dgm:prSet presAssocID="{A2F7100E-B874-45AF-9B38-487A2BF02C3A}" presName="background" presStyleLbl="node0" presStyleIdx="0" presStyleCnt="1"/>
      <dgm:spPr/>
    </dgm:pt>
    <dgm:pt modelId="{FA746DBE-20A3-4201-91C5-872AEBC1BFF9}" type="pres">
      <dgm:prSet presAssocID="{A2F7100E-B874-45AF-9B38-487A2BF02C3A}" presName="text" presStyleLbl="fgAcc0" presStyleIdx="0" presStyleCnt="1" custScaleX="149862" custScaleY="158389" custLinFactNeighborX="-2625" custLinFactNeighborY="-6064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7D10F6A-B164-4313-A6E5-9E4B0B04F363}" type="pres">
      <dgm:prSet presAssocID="{A2F7100E-B874-45AF-9B38-487A2BF02C3A}" presName="hierChild2" presStyleCnt="0"/>
      <dgm:spPr/>
    </dgm:pt>
    <dgm:pt modelId="{C8226AFD-57DB-4462-B685-5BE12E941210}" type="pres">
      <dgm:prSet presAssocID="{27353992-EE71-45DC-B077-421732480374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CC25CCA-6107-4530-A438-3595BAFA9DEF}" type="pres">
      <dgm:prSet presAssocID="{71AC9577-56AF-489F-8DD0-44F2242E3995}" presName="hierRoot2" presStyleCnt="0"/>
      <dgm:spPr/>
    </dgm:pt>
    <dgm:pt modelId="{E015C933-C77F-42BF-A47F-8A0F3B12676F}" type="pres">
      <dgm:prSet presAssocID="{71AC9577-56AF-489F-8DD0-44F2242E3995}" presName="composite2" presStyleCnt="0"/>
      <dgm:spPr/>
    </dgm:pt>
    <dgm:pt modelId="{17F39F7E-CEE0-4A1A-9FBC-1CAFD27CA001}" type="pres">
      <dgm:prSet presAssocID="{71AC9577-56AF-489F-8DD0-44F2242E3995}" presName="background2" presStyleLbl="node2" presStyleIdx="0" presStyleCnt="2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D9A32C0F-F51E-4C40-A777-0BDBAABE7EA3}" type="pres">
      <dgm:prSet presAssocID="{71AC9577-56AF-489F-8DD0-44F2242E3995}" presName="text2" presStyleLbl="fgAcc2" presStyleIdx="0" presStyleCnt="2" custScaleX="139227" custScaleY="147095" custLinFactNeighborX="-19264" custLinFactNeighborY="-90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09B8172-532C-4876-BBFE-1EBC9657924E}" type="pres">
      <dgm:prSet presAssocID="{71AC9577-56AF-489F-8DD0-44F2242E3995}" presName="hierChild3" presStyleCnt="0"/>
      <dgm:spPr/>
    </dgm:pt>
    <dgm:pt modelId="{DA020AED-1F16-487F-B611-01E32FE5BB45}" type="pres">
      <dgm:prSet presAssocID="{EDF017EA-DF22-4A87-ADCD-7EC47A51B921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02E1CD9-61D0-4B3B-9B15-B4C6FF63D53E}" type="pres">
      <dgm:prSet presAssocID="{DAF109D5-3990-4727-977A-10BF9824C218}" presName="hierRoot2" presStyleCnt="0"/>
      <dgm:spPr/>
    </dgm:pt>
    <dgm:pt modelId="{0B47954C-4AF0-4B20-ADC4-0E23FD2D9435}" type="pres">
      <dgm:prSet presAssocID="{DAF109D5-3990-4727-977A-10BF9824C218}" presName="composite2" presStyleCnt="0"/>
      <dgm:spPr/>
    </dgm:pt>
    <dgm:pt modelId="{036CBC47-E2D8-4808-A399-E0F0AAA8CB98}" type="pres">
      <dgm:prSet presAssocID="{DAF109D5-3990-4727-977A-10BF9824C218}" presName="background2" presStyleLbl="node2" presStyleIdx="1" presStyleCnt="2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endParaRPr lang="ru-RU"/>
        </a:p>
      </dgm:t>
    </dgm:pt>
    <dgm:pt modelId="{63716924-8A4E-4C6D-9DB0-2552018FBDA9}" type="pres">
      <dgm:prSet presAssocID="{DAF109D5-3990-4727-977A-10BF9824C218}" presName="text2" presStyleLbl="fgAcc2" presStyleIdx="1" presStyleCnt="2" custScaleX="180069" custScaleY="1404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656FCE-338F-47CF-A371-5E35C0092232}" type="pres">
      <dgm:prSet presAssocID="{DAF109D5-3990-4727-977A-10BF9824C218}" presName="hierChild3" presStyleCnt="0"/>
      <dgm:spPr/>
    </dgm:pt>
  </dgm:ptLst>
  <dgm:cxnLst>
    <dgm:cxn modelId="{59E6B1F1-498E-43BD-B2CA-C993A72FFCDC}" srcId="{A2F7100E-B874-45AF-9B38-487A2BF02C3A}" destId="{DAF109D5-3990-4727-977A-10BF9824C218}" srcOrd="1" destOrd="0" parTransId="{EDF017EA-DF22-4A87-ADCD-7EC47A51B921}" sibTransId="{F520073F-6E43-4DA9-A188-22CDD4B317CE}"/>
    <dgm:cxn modelId="{8487A9C1-EBA9-4A21-9345-5228F3FF656B}" type="presOf" srcId="{DAF109D5-3990-4727-977A-10BF9824C218}" destId="{63716924-8A4E-4C6D-9DB0-2552018FBDA9}" srcOrd="0" destOrd="0" presId="urn:microsoft.com/office/officeart/2005/8/layout/hierarchy1"/>
    <dgm:cxn modelId="{AA59DD03-B49B-4A75-880C-9876258EC857}" type="presOf" srcId="{27353992-EE71-45DC-B077-421732480374}" destId="{C8226AFD-57DB-4462-B685-5BE12E941210}" srcOrd="0" destOrd="0" presId="urn:microsoft.com/office/officeart/2005/8/layout/hierarchy1"/>
    <dgm:cxn modelId="{6F59439D-B2B0-4074-8D5B-5D39F5D6FEC0}" type="presOf" srcId="{A2F7100E-B874-45AF-9B38-487A2BF02C3A}" destId="{FA746DBE-20A3-4201-91C5-872AEBC1BFF9}" srcOrd="0" destOrd="0" presId="urn:microsoft.com/office/officeart/2005/8/layout/hierarchy1"/>
    <dgm:cxn modelId="{40E63EAC-61F9-4D4E-B015-BD3111016A06}" srcId="{902E9621-EFD8-4E92-B001-FFBC2E21B447}" destId="{A2F7100E-B874-45AF-9B38-487A2BF02C3A}" srcOrd="0" destOrd="0" parTransId="{B9ABA558-4D5F-4290-87C5-6D4F2043E6F8}" sibTransId="{B9BB96C6-3C6A-4558-948E-B5A60AE6CCCF}"/>
    <dgm:cxn modelId="{069A536A-AB11-4765-8AE2-DEC2F5F96922}" type="presOf" srcId="{902E9621-EFD8-4E92-B001-FFBC2E21B447}" destId="{C1A0FA30-1E93-48F6-82C7-EED26F3258EC}" srcOrd="0" destOrd="0" presId="urn:microsoft.com/office/officeart/2005/8/layout/hierarchy1"/>
    <dgm:cxn modelId="{D28FDB6E-B524-4F59-AE28-1B2B7D698299}" type="presOf" srcId="{71AC9577-56AF-489F-8DD0-44F2242E3995}" destId="{D9A32C0F-F51E-4C40-A777-0BDBAABE7EA3}" srcOrd="0" destOrd="0" presId="urn:microsoft.com/office/officeart/2005/8/layout/hierarchy1"/>
    <dgm:cxn modelId="{C1ED25CA-EBA1-4816-B37C-90D92AEB4A0F}" srcId="{A2F7100E-B874-45AF-9B38-487A2BF02C3A}" destId="{71AC9577-56AF-489F-8DD0-44F2242E3995}" srcOrd="0" destOrd="0" parTransId="{27353992-EE71-45DC-B077-421732480374}" sibTransId="{A018821E-3BE4-47CE-8B74-F3F4E32C253C}"/>
    <dgm:cxn modelId="{48D8172C-758F-4357-9B30-0A1988BE45BA}" type="presOf" srcId="{EDF017EA-DF22-4A87-ADCD-7EC47A51B921}" destId="{DA020AED-1F16-487F-B611-01E32FE5BB45}" srcOrd="0" destOrd="0" presId="urn:microsoft.com/office/officeart/2005/8/layout/hierarchy1"/>
    <dgm:cxn modelId="{BB9A15DD-5D81-4CDE-B9E7-52FD4EEEF259}" type="presParOf" srcId="{C1A0FA30-1E93-48F6-82C7-EED26F3258EC}" destId="{EF7B6846-5662-491F-841B-59244461C017}" srcOrd="0" destOrd="0" presId="urn:microsoft.com/office/officeart/2005/8/layout/hierarchy1"/>
    <dgm:cxn modelId="{E5195DC9-97DA-4355-BFAA-DF26E09984B9}" type="presParOf" srcId="{EF7B6846-5662-491F-841B-59244461C017}" destId="{D64661E7-86F5-4489-ACDB-E603240CE166}" srcOrd="0" destOrd="0" presId="urn:microsoft.com/office/officeart/2005/8/layout/hierarchy1"/>
    <dgm:cxn modelId="{DDC483F3-C4F2-40D1-BA74-A1B27DEB571F}" type="presParOf" srcId="{D64661E7-86F5-4489-ACDB-E603240CE166}" destId="{DAB850B4-ADF1-4A46-AADC-DCF0BE940EB9}" srcOrd="0" destOrd="0" presId="urn:microsoft.com/office/officeart/2005/8/layout/hierarchy1"/>
    <dgm:cxn modelId="{98318AE2-017C-4516-B0A8-E10A4A0A44A1}" type="presParOf" srcId="{D64661E7-86F5-4489-ACDB-E603240CE166}" destId="{FA746DBE-20A3-4201-91C5-872AEBC1BFF9}" srcOrd="1" destOrd="0" presId="urn:microsoft.com/office/officeart/2005/8/layout/hierarchy1"/>
    <dgm:cxn modelId="{5D68E71D-17E0-4205-94F9-98A25CF224CA}" type="presParOf" srcId="{EF7B6846-5662-491F-841B-59244461C017}" destId="{C7D10F6A-B164-4313-A6E5-9E4B0B04F363}" srcOrd="1" destOrd="0" presId="urn:microsoft.com/office/officeart/2005/8/layout/hierarchy1"/>
    <dgm:cxn modelId="{4A9C9870-7D1E-4A02-91B2-817D07D6EEA4}" type="presParOf" srcId="{C7D10F6A-B164-4313-A6E5-9E4B0B04F363}" destId="{C8226AFD-57DB-4462-B685-5BE12E941210}" srcOrd="0" destOrd="0" presId="urn:microsoft.com/office/officeart/2005/8/layout/hierarchy1"/>
    <dgm:cxn modelId="{448092A9-0E70-49F1-8E5F-371CC59EC170}" type="presParOf" srcId="{C7D10F6A-B164-4313-A6E5-9E4B0B04F363}" destId="{1CC25CCA-6107-4530-A438-3595BAFA9DEF}" srcOrd="1" destOrd="0" presId="urn:microsoft.com/office/officeart/2005/8/layout/hierarchy1"/>
    <dgm:cxn modelId="{EB35EC50-8E18-4D52-8396-1C2D129CE7B9}" type="presParOf" srcId="{1CC25CCA-6107-4530-A438-3595BAFA9DEF}" destId="{E015C933-C77F-42BF-A47F-8A0F3B12676F}" srcOrd="0" destOrd="0" presId="urn:microsoft.com/office/officeart/2005/8/layout/hierarchy1"/>
    <dgm:cxn modelId="{3B4CCCC9-D25D-47F3-A1DC-6DC2359AFDF2}" type="presParOf" srcId="{E015C933-C77F-42BF-A47F-8A0F3B12676F}" destId="{17F39F7E-CEE0-4A1A-9FBC-1CAFD27CA001}" srcOrd="0" destOrd="0" presId="urn:microsoft.com/office/officeart/2005/8/layout/hierarchy1"/>
    <dgm:cxn modelId="{A47CD36B-FCCA-4F88-A185-E557E025C994}" type="presParOf" srcId="{E015C933-C77F-42BF-A47F-8A0F3B12676F}" destId="{D9A32C0F-F51E-4C40-A777-0BDBAABE7EA3}" srcOrd="1" destOrd="0" presId="urn:microsoft.com/office/officeart/2005/8/layout/hierarchy1"/>
    <dgm:cxn modelId="{E2A4B190-B8C6-4EC7-9A47-FE005DF4C488}" type="presParOf" srcId="{1CC25CCA-6107-4530-A438-3595BAFA9DEF}" destId="{F09B8172-532C-4876-BBFE-1EBC9657924E}" srcOrd="1" destOrd="0" presId="urn:microsoft.com/office/officeart/2005/8/layout/hierarchy1"/>
    <dgm:cxn modelId="{10376D92-D960-4D01-B9B8-4B38341E2280}" type="presParOf" srcId="{C7D10F6A-B164-4313-A6E5-9E4B0B04F363}" destId="{DA020AED-1F16-487F-B611-01E32FE5BB45}" srcOrd="2" destOrd="0" presId="urn:microsoft.com/office/officeart/2005/8/layout/hierarchy1"/>
    <dgm:cxn modelId="{0A327E9D-6280-4AF5-AA65-9665657080DA}" type="presParOf" srcId="{C7D10F6A-B164-4313-A6E5-9E4B0B04F363}" destId="{302E1CD9-61D0-4B3B-9B15-B4C6FF63D53E}" srcOrd="3" destOrd="0" presId="urn:microsoft.com/office/officeart/2005/8/layout/hierarchy1"/>
    <dgm:cxn modelId="{00F92646-5442-43DE-BEEB-ED9DE46CF8BB}" type="presParOf" srcId="{302E1CD9-61D0-4B3B-9B15-B4C6FF63D53E}" destId="{0B47954C-4AF0-4B20-ADC4-0E23FD2D9435}" srcOrd="0" destOrd="0" presId="urn:microsoft.com/office/officeart/2005/8/layout/hierarchy1"/>
    <dgm:cxn modelId="{990DDDA2-4148-4A6C-8943-6745E8316C3E}" type="presParOf" srcId="{0B47954C-4AF0-4B20-ADC4-0E23FD2D9435}" destId="{036CBC47-E2D8-4808-A399-E0F0AAA8CB98}" srcOrd="0" destOrd="0" presId="urn:microsoft.com/office/officeart/2005/8/layout/hierarchy1"/>
    <dgm:cxn modelId="{2ABC0DDA-80E0-464F-8DC7-C5B1DC0D31B8}" type="presParOf" srcId="{0B47954C-4AF0-4B20-ADC4-0E23FD2D9435}" destId="{63716924-8A4E-4C6D-9DB0-2552018FBDA9}" srcOrd="1" destOrd="0" presId="urn:microsoft.com/office/officeart/2005/8/layout/hierarchy1"/>
    <dgm:cxn modelId="{E19ED9FB-B0F7-4292-A55E-2C17FE58F4FF}" type="presParOf" srcId="{302E1CD9-61D0-4B3B-9B15-B4C6FF63D53E}" destId="{83656FCE-338F-47CF-A371-5E35C009223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BF5865-E8CC-4F98-B0E3-747001D9C4FB}" type="doc">
      <dgm:prSet loTypeId="urn:microsoft.com/office/officeart/2005/8/layout/hierarchy1" loCatId="hierarchy" qsTypeId="urn:microsoft.com/office/officeart/2005/8/quickstyle/simple1#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60E639A0-AD0D-438F-AB89-59E1B2637C9B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dirty="0" smtClean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n w="11430"/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Проверки</a:t>
          </a:r>
        </a:p>
        <a:p>
          <a:pPr lvl="0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dirty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CB0A945A-336B-4167-938C-9B4086A0E274}" type="parTrans" cxnId="{80C12AEE-3EEA-4FC9-9A07-40430B5FA034}">
      <dgm:prSet/>
      <dgm:spPr/>
      <dgm:t>
        <a:bodyPr/>
        <a:lstStyle/>
        <a:p>
          <a:endParaRPr lang="ru-RU"/>
        </a:p>
      </dgm:t>
    </dgm:pt>
    <dgm:pt modelId="{82356EEC-38F6-4C30-9E0A-0902B23A06C7}" type="sibTrans" cxnId="{80C12AEE-3EEA-4FC9-9A07-40430B5FA034}">
      <dgm:prSet/>
      <dgm:spPr/>
      <dgm:t>
        <a:bodyPr/>
        <a:lstStyle/>
        <a:p>
          <a:endParaRPr lang="ru-RU"/>
        </a:p>
      </dgm:t>
    </dgm:pt>
    <dgm:pt modelId="{B544E958-7881-4EAC-806E-335A40AF2294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Плановые</a:t>
          </a:r>
        </a:p>
        <a:p>
          <a:pPr lvl="0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dirty="0">
            <a:ln w="11430"/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A43B4CB-FC34-4FBC-A940-02747B4BC63B}" type="parTrans" cxnId="{EB96006D-F6D6-48B3-84F5-635CCE4E68FD}">
      <dgm:prSet/>
      <dgm:spPr/>
      <dgm:t>
        <a:bodyPr/>
        <a:lstStyle/>
        <a:p>
          <a:endParaRPr lang="ru-RU"/>
        </a:p>
      </dgm:t>
    </dgm:pt>
    <dgm:pt modelId="{76A8E1F3-270F-4244-804F-5CCE09866D04}" type="sibTrans" cxnId="{EB96006D-F6D6-48B3-84F5-635CCE4E68FD}">
      <dgm:prSet/>
      <dgm:spPr/>
      <dgm:t>
        <a:bodyPr/>
        <a:lstStyle/>
        <a:p>
          <a:endParaRPr lang="ru-RU"/>
        </a:p>
      </dgm:t>
    </dgm:pt>
    <dgm:pt modelId="{4C3FE9A8-5506-420A-82D4-B910B3D17854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Выездные</a:t>
          </a:r>
        </a:p>
        <a:p>
          <a:pPr lvl="0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dirty="0"/>
        </a:p>
      </dgm:t>
    </dgm:pt>
    <dgm:pt modelId="{66DACC37-C9AD-4594-8043-E76422EA1BAF}" type="parTrans" cxnId="{4D5439E9-B4F0-4D71-B403-E569EC0CBC5E}">
      <dgm:prSet/>
      <dgm:spPr/>
      <dgm:t>
        <a:bodyPr/>
        <a:lstStyle/>
        <a:p>
          <a:endParaRPr lang="ru-RU"/>
        </a:p>
      </dgm:t>
    </dgm:pt>
    <dgm:pt modelId="{8C184E14-7970-4597-83AF-05BF92526CFD}" type="sibTrans" cxnId="{4D5439E9-B4F0-4D71-B403-E569EC0CBC5E}">
      <dgm:prSet/>
      <dgm:spPr/>
      <dgm:t>
        <a:bodyPr/>
        <a:lstStyle/>
        <a:p>
          <a:endParaRPr lang="ru-RU"/>
        </a:p>
      </dgm:t>
    </dgm:pt>
    <dgm:pt modelId="{F25C1C2F-7C93-4606-BB50-7E4437A976ED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Документарные</a:t>
          </a:r>
        </a:p>
        <a:p>
          <a:pPr lvl="0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EB97A2A-DFC7-4E23-9EFA-3F8F5DE9F936}" type="parTrans" cxnId="{4F2E276F-7DB1-4251-B797-5DD1C9B5694C}">
      <dgm:prSet/>
      <dgm:spPr/>
      <dgm:t>
        <a:bodyPr/>
        <a:lstStyle/>
        <a:p>
          <a:endParaRPr lang="ru-RU"/>
        </a:p>
      </dgm:t>
    </dgm:pt>
    <dgm:pt modelId="{446D5639-9293-46C3-8BB3-D2939111C208}" type="sibTrans" cxnId="{4F2E276F-7DB1-4251-B797-5DD1C9B5694C}">
      <dgm:prSet/>
      <dgm:spPr/>
      <dgm:t>
        <a:bodyPr/>
        <a:lstStyle/>
        <a:p>
          <a:endParaRPr lang="ru-RU"/>
        </a:p>
      </dgm:t>
    </dgm:pt>
    <dgm:pt modelId="{22E6B8FF-1CF2-46A2-82E7-5282FDFABA44}">
      <dgm:prSet phldrT="[Текст]"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/>
            <a:t>    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Внеплановые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по мотивированным представлениям </a:t>
          </a:r>
        </a:p>
        <a:p>
          <a:pPr marL="0" lvl="0" indent="0" algn="l" defTabSz="914400">
            <a:lnSpc>
              <a:spcPct val="100000"/>
            </a:lnSpc>
            <a:spcBef>
              <a:spcPts val="0"/>
            </a:spcBef>
            <a:spcAft>
              <a:spcPts val="0"/>
            </a:spcAft>
            <a:buNone/>
          </a:pPr>
          <a:r>
            <a:rPr 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по исполнению раннее выданных предписаний</a:t>
          </a:r>
          <a:endParaRPr lang="ru-RU" sz="800" b="1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dirty="0"/>
        </a:p>
      </dgm:t>
    </dgm:pt>
    <dgm:pt modelId="{0D0422A6-3FD5-459D-83D8-73084A202E26}" type="parTrans" cxnId="{394369F4-08D5-4AD2-A0A8-EED43F51B1AF}">
      <dgm:prSet/>
      <dgm:spPr/>
      <dgm:t>
        <a:bodyPr/>
        <a:lstStyle/>
        <a:p>
          <a:endParaRPr lang="ru-RU"/>
        </a:p>
      </dgm:t>
    </dgm:pt>
    <dgm:pt modelId="{1C560F44-9571-400E-A822-760921A9D361}" type="sibTrans" cxnId="{394369F4-08D5-4AD2-A0A8-EED43F51B1AF}">
      <dgm:prSet/>
      <dgm:spPr/>
      <dgm:t>
        <a:bodyPr/>
        <a:lstStyle/>
        <a:p>
          <a:endParaRPr lang="ru-RU"/>
        </a:p>
      </dgm:t>
    </dgm:pt>
    <dgm:pt modelId="{418F410E-E494-4437-873D-6B6CD59B0C8C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Выездные</a:t>
          </a:r>
        </a:p>
        <a:p>
          <a:pPr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dirty="0"/>
        </a:p>
      </dgm:t>
    </dgm:pt>
    <dgm:pt modelId="{D1401390-FDF0-4820-A3D2-35C07AEC7612}" type="parTrans" cxnId="{FBD54533-4AF0-44D9-9C00-33C352D5DAF6}">
      <dgm:prSet/>
      <dgm:spPr/>
      <dgm:t>
        <a:bodyPr/>
        <a:lstStyle/>
        <a:p>
          <a:endParaRPr lang="ru-RU"/>
        </a:p>
      </dgm:t>
    </dgm:pt>
    <dgm:pt modelId="{4C4225D7-4228-46EF-9698-547E00659F25}" type="sibTrans" cxnId="{FBD54533-4AF0-44D9-9C00-33C352D5DAF6}">
      <dgm:prSet/>
      <dgm:spPr/>
      <dgm:t>
        <a:bodyPr/>
        <a:lstStyle/>
        <a:p>
          <a:endParaRPr lang="ru-RU"/>
        </a:p>
      </dgm:t>
    </dgm:pt>
    <dgm:pt modelId="{8B006215-B668-427A-9ABC-08488779927E}">
      <dgm:prSet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Документарные</a:t>
          </a:r>
        </a:p>
        <a:p>
          <a:pPr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BA5D04-F240-4C13-A057-87049AC4E161}" type="parTrans" cxnId="{9F5EF90F-8200-44E2-B8DA-EE1E1A099AEA}">
      <dgm:prSet/>
      <dgm:spPr/>
      <dgm:t>
        <a:bodyPr/>
        <a:lstStyle/>
        <a:p>
          <a:endParaRPr lang="ru-RU"/>
        </a:p>
      </dgm:t>
    </dgm:pt>
    <dgm:pt modelId="{10400368-3251-49B0-8F12-ED272078C135}" type="sibTrans" cxnId="{9F5EF90F-8200-44E2-B8DA-EE1E1A099AEA}">
      <dgm:prSet/>
      <dgm:spPr/>
      <dgm:t>
        <a:bodyPr/>
        <a:lstStyle/>
        <a:p>
          <a:endParaRPr lang="ru-RU"/>
        </a:p>
      </dgm:t>
    </dgm:pt>
    <dgm:pt modelId="{AF1B3CA8-2A64-4DBE-8713-87E660A766D7}" type="pres">
      <dgm:prSet presAssocID="{DABF5865-E8CC-4F98-B0E3-747001D9C4F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41ED8AB-3462-462E-B915-C6C153069910}" type="pres">
      <dgm:prSet presAssocID="{60E639A0-AD0D-438F-AB89-59E1B2637C9B}" presName="hierRoot1" presStyleCnt="0"/>
      <dgm:spPr/>
    </dgm:pt>
    <dgm:pt modelId="{C676B3DA-547D-4A11-AC14-AFF655A23C62}" type="pres">
      <dgm:prSet presAssocID="{60E639A0-AD0D-438F-AB89-59E1B2637C9B}" presName="composite" presStyleCnt="0"/>
      <dgm:spPr/>
    </dgm:pt>
    <dgm:pt modelId="{16E0174E-E2CA-4AEC-985B-E08DC9690F4E}" type="pres">
      <dgm:prSet presAssocID="{60E639A0-AD0D-438F-AB89-59E1B2637C9B}" presName="background" presStyleLbl="node0" presStyleIdx="0" presStyleCnt="1"/>
      <dgm:spPr/>
    </dgm:pt>
    <dgm:pt modelId="{2FCC9908-C914-4FFA-BE86-F3C136BE93BB}" type="pres">
      <dgm:prSet presAssocID="{60E639A0-AD0D-438F-AB89-59E1B2637C9B}" presName="text" presStyleLbl="fgAcc0" presStyleIdx="0" presStyleCnt="1" custScaleX="139389" custScaleY="125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F18D5A-CFD1-4115-8A98-D1372E14272A}" type="pres">
      <dgm:prSet presAssocID="{60E639A0-AD0D-438F-AB89-59E1B2637C9B}" presName="hierChild2" presStyleCnt="0"/>
      <dgm:spPr/>
    </dgm:pt>
    <dgm:pt modelId="{C159692A-E432-46EA-9F1E-2DFA95E2295F}" type="pres">
      <dgm:prSet presAssocID="{0A43B4CB-FC34-4FBC-A940-02747B4BC63B}" presName="Name10" presStyleLbl="parChTrans1D2" presStyleIdx="0" presStyleCnt="2"/>
      <dgm:spPr/>
      <dgm:t>
        <a:bodyPr/>
        <a:lstStyle/>
        <a:p>
          <a:endParaRPr lang="ru-RU"/>
        </a:p>
      </dgm:t>
    </dgm:pt>
    <dgm:pt modelId="{CFD43B5A-C40D-4E38-87CC-6FC38F3E730B}" type="pres">
      <dgm:prSet presAssocID="{B544E958-7881-4EAC-806E-335A40AF2294}" presName="hierRoot2" presStyleCnt="0"/>
      <dgm:spPr/>
    </dgm:pt>
    <dgm:pt modelId="{B95CB93A-9FC5-4AC8-BC41-E43FEB1A518F}" type="pres">
      <dgm:prSet presAssocID="{B544E958-7881-4EAC-806E-335A40AF2294}" presName="composite2" presStyleCnt="0"/>
      <dgm:spPr/>
    </dgm:pt>
    <dgm:pt modelId="{00CE7BFC-CCA5-4B51-ABF9-48B53BFB9756}" type="pres">
      <dgm:prSet presAssocID="{B544E958-7881-4EAC-806E-335A40AF2294}" presName="background2" presStyleLbl="node2" presStyleIdx="0" presStyleCnt="2"/>
      <dgm:spPr>
        <a:solidFill>
          <a:schemeClr val="bg2">
            <a:lumMod val="90000"/>
          </a:schemeClr>
        </a:solidFill>
      </dgm:spPr>
      <dgm:t>
        <a:bodyPr/>
        <a:lstStyle/>
        <a:p>
          <a:endParaRPr lang="ru-RU"/>
        </a:p>
      </dgm:t>
    </dgm:pt>
    <dgm:pt modelId="{B2D019E5-DD89-452C-8BFA-98B496D08D10}" type="pres">
      <dgm:prSet presAssocID="{B544E958-7881-4EAC-806E-335A40AF2294}" presName="text2" presStyleLbl="fgAcc2" presStyleIdx="0" presStyleCnt="2" custScaleX="1897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2A2750-981C-4557-8ED4-48C003EFC49B}" type="pres">
      <dgm:prSet presAssocID="{B544E958-7881-4EAC-806E-335A40AF2294}" presName="hierChild3" presStyleCnt="0"/>
      <dgm:spPr/>
    </dgm:pt>
    <dgm:pt modelId="{AAC821DB-C865-41DE-AEB9-5684AC46D2E4}" type="pres">
      <dgm:prSet presAssocID="{66DACC37-C9AD-4594-8043-E76422EA1BAF}" presName="Name17" presStyleLbl="parChTrans1D3" presStyleIdx="0" presStyleCnt="4"/>
      <dgm:spPr/>
      <dgm:t>
        <a:bodyPr/>
        <a:lstStyle/>
        <a:p>
          <a:endParaRPr lang="ru-RU"/>
        </a:p>
      </dgm:t>
    </dgm:pt>
    <dgm:pt modelId="{C1BED8DA-8254-4A9C-9EA9-172696AF96F2}" type="pres">
      <dgm:prSet presAssocID="{4C3FE9A8-5506-420A-82D4-B910B3D17854}" presName="hierRoot3" presStyleCnt="0"/>
      <dgm:spPr/>
    </dgm:pt>
    <dgm:pt modelId="{6081CCBC-ECF6-44CE-A10F-F620294131A7}" type="pres">
      <dgm:prSet presAssocID="{4C3FE9A8-5506-420A-82D4-B910B3D17854}" presName="composite3" presStyleCnt="0"/>
      <dgm:spPr/>
    </dgm:pt>
    <dgm:pt modelId="{5C6774FD-6AC0-49D9-98B2-65C9095E7B9F}" type="pres">
      <dgm:prSet presAssocID="{4C3FE9A8-5506-420A-82D4-B910B3D17854}" presName="background3" presStyleLbl="node3" presStyleIdx="0" presStyleCnt="4"/>
      <dgm:spPr/>
    </dgm:pt>
    <dgm:pt modelId="{93987E89-367A-459A-A841-596AB601E394}" type="pres">
      <dgm:prSet presAssocID="{4C3FE9A8-5506-420A-82D4-B910B3D17854}" presName="text3" presStyleLbl="fgAcc3" presStyleIdx="0" presStyleCnt="4" custLinFactNeighborX="-3792" custLinFactNeighborY="-44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DB3B058-4A42-4A37-9927-DF42ACF841B4}" type="pres">
      <dgm:prSet presAssocID="{4C3FE9A8-5506-420A-82D4-B910B3D17854}" presName="hierChild4" presStyleCnt="0"/>
      <dgm:spPr/>
    </dgm:pt>
    <dgm:pt modelId="{5ECE10C9-1414-4947-8261-A754F6F1A548}" type="pres">
      <dgm:prSet presAssocID="{8EB97A2A-DFC7-4E23-9EFA-3F8F5DE9F936}" presName="Name17" presStyleLbl="parChTrans1D3" presStyleIdx="1" presStyleCnt="4"/>
      <dgm:spPr/>
      <dgm:t>
        <a:bodyPr/>
        <a:lstStyle/>
        <a:p>
          <a:endParaRPr lang="ru-RU"/>
        </a:p>
      </dgm:t>
    </dgm:pt>
    <dgm:pt modelId="{48994773-173A-415A-A8F4-600822CEA916}" type="pres">
      <dgm:prSet presAssocID="{F25C1C2F-7C93-4606-BB50-7E4437A976ED}" presName="hierRoot3" presStyleCnt="0"/>
      <dgm:spPr/>
    </dgm:pt>
    <dgm:pt modelId="{5FE767F2-9E99-41B0-8057-B34F06A6C08F}" type="pres">
      <dgm:prSet presAssocID="{F25C1C2F-7C93-4606-BB50-7E4437A976ED}" presName="composite3" presStyleCnt="0"/>
      <dgm:spPr/>
    </dgm:pt>
    <dgm:pt modelId="{49E18422-35EE-4004-8184-06D6EB1493DD}" type="pres">
      <dgm:prSet presAssocID="{F25C1C2F-7C93-4606-BB50-7E4437A976ED}" presName="background3" presStyleLbl="node3" presStyleIdx="1" presStyleCnt="4"/>
      <dgm:spPr/>
    </dgm:pt>
    <dgm:pt modelId="{07098047-1EFF-4E91-9E34-4F8793D0C256}" type="pres">
      <dgm:prSet presAssocID="{F25C1C2F-7C93-4606-BB50-7E4437A976ED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68F196A-5277-42AF-ADC9-3C43614065B9}" type="pres">
      <dgm:prSet presAssocID="{F25C1C2F-7C93-4606-BB50-7E4437A976ED}" presName="hierChild4" presStyleCnt="0"/>
      <dgm:spPr/>
    </dgm:pt>
    <dgm:pt modelId="{0FBDB526-2BD7-4B21-AD2F-D94714D7E671}" type="pres">
      <dgm:prSet presAssocID="{0D0422A6-3FD5-459D-83D8-73084A202E26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470CB88-64F7-46CE-8E16-B8F43D129645}" type="pres">
      <dgm:prSet presAssocID="{22E6B8FF-1CF2-46A2-82E7-5282FDFABA44}" presName="hierRoot2" presStyleCnt="0"/>
      <dgm:spPr/>
    </dgm:pt>
    <dgm:pt modelId="{7380B036-44E6-438B-B932-1FA130FFE424}" type="pres">
      <dgm:prSet presAssocID="{22E6B8FF-1CF2-46A2-82E7-5282FDFABA44}" presName="composite2" presStyleCnt="0"/>
      <dgm:spPr/>
    </dgm:pt>
    <dgm:pt modelId="{CFB20096-42F4-40C2-9B29-4C7BEBA70A4B}" type="pres">
      <dgm:prSet presAssocID="{22E6B8FF-1CF2-46A2-82E7-5282FDFABA44}" presName="background2" presStyleLbl="node2" presStyleIdx="1" presStyleCnt="2"/>
      <dgm:spPr>
        <a:solidFill>
          <a:schemeClr val="bg2">
            <a:lumMod val="90000"/>
          </a:schemeClr>
        </a:solidFill>
      </dgm:spPr>
      <dgm:t>
        <a:bodyPr/>
        <a:lstStyle/>
        <a:p>
          <a:endParaRPr lang="ru-RU"/>
        </a:p>
      </dgm:t>
    </dgm:pt>
    <dgm:pt modelId="{A9DF6618-FC5C-4138-984E-8609D2E12EAE}" type="pres">
      <dgm:prSet presAssocID="{22E6B8FF-1CF2-46A2-82E7-5282FDFABA44}" presName="text2" presStyleLbl="fgAcc2" presStyleIdx="1" presStyleCnt="2" custScaleX="196925" custScaleY="150925" custLinFactNeighborX="73" custLinFactNeighborY="126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7598F1D-9B42-4844-B08B-48E479817D02}" type="pres">
      <dgm:prSet presAssocID="{22E6B8FF-1CF2-46A2-82E7-5282FDFABA44}" presName="hierChild3" presStyleCnt="0"/>
      <dgm:spPr/>
    </dgm:pt>
    <dgm:pt modelId="{503185E1-98A0-4AE8-924E-92FA42FC39E4}" type="pres">
      <dgm:prSet presAssocID="{D1401390-FDF0-4820-A3D2-35C07AEC7612}" presName="Name17" presStyleLbl="parChTrans1D3" presStyleIdx="2" presStyleCnt="4"/>
      <dgm:spPr/>
      <dgm:t>
        <a:bodyPr/>
        <a:lstStyle/>
        <a:p>
          <a:endParaRPr lang="ru-RU"/>
        </a:p>
      </dgm:t>
    </dgm:pt>
    <dgm:pt modelId="{B0F68872-89DB-4B0E-B25A-B7C2B7211C65}" type="pres">
      <dgm:prSet presAssocID="{418F410E-E494-4437-873D-6B6CD59B0C8C}" presName="hierRoot3" presStyleCnt="0"/>
      <dgm:spPr/>
    </dgm:pt>
    <dgm:pt modelId="{17E61182-DC1C-4F42-88F5-BCEBF0E648E4}" type="pres">
      <dgm:prSet presAssocID="{418F410E-E494-4437-873D-6B6CD59B0C8C}" presName="composite3" presStyleCnt="0"/>
      <dgm:spPr/>
    </dgm:pt>
    <dgm:pt modelId="{74AE8A64-7E48-4E73-A301-CDF03D3CC095}" type="pres">
      <dgm:prSet presAssocID="{418F410E-E494-4437-873D-6B6CD59B0C8C}" presName="background3" presStyleLbl="node3" presStyleIdx="2" presStyleCnt="4"/>
      <dgm:spPr/>
    </dgm:pt>
    <dgm:pt modelId="{B5560BF7-BC40-461B-9877-7B382B37AC43}" type="pres">
      <dgm:prSet presAssocID="{418F410E-E494-4437-873D-6B6CD59B0C8C}" presName="text3" presStyleLbl="fgAcc3" presStyleIdx="2" presStyleCnt="4" custLinFactNeighborX="1039" custLinFactNeighborY="25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8A96265-710C-4003-87A9-BD284A528348}" type="pres">
      <dgm:prSet presAssocID="{418F410E-E494-4437-873D-6B6CD59B0C8C}" presName="hierChild4" presStyleCnt="0"/>
      <dgm:spPr/>
    </dgm:pt>
    <dgm:pt modelId="{65C32A4F-D782-4166-BE8C-4F39717E9F97}" type="pres">
      <dgm:prSet presAssocID="{B1BA5D04-F240-4C13-A057-87049AC4E161}" presName="Name17" presStyleLbl="parChTrans1D3" presStyleIdx="3" presStyleCnt="4"/>
      <dgm:spPr/>
      <dgm:t>
        <a:bodyPr/>
        <a:lstStyle/>
        <a:p>
          <a:endParaRPr lang="ru-RU"/>
        </a:p>
      </dgm:t>
    </dgm:pt>
    <dgm:pt modelId="{56D3EC14-C2BF-4629-94B2-09E79A5C19BA}" type="pres">
      <dgm:prSet presAssocID="{8B006215-B668-427A-9ABC-08488779927E}" presName="hierRoot3" presStyleCnt="0"/>
      <dgm:spPr/>
    </dgm:pt>
    <dgm:pt modelId="{F9A6C7AE-2A7D-4BF0-9A1B-FACDC706F1D0}" type="pres">
      <dgm:prSet presAssocID="{8B006215-B668-427A-9ABC-08488779927E}" presName="composite3" presStyleCnt="0"/>
      <dgm:spPr/>
    </dgm:pt>
    <dgm:pt modelId="{5E8D99A1-1300-4C93-A6F4-F1D19644BFED}" type="pres">
      <dgm:prSet presAssocID="{8B006215-B668-427A-9ABC-08488779927E}" presName="background3" presStyleLbl="node3" presStyleIdx="3" presStyleCnt="4"/>
      <dgm:spPr/>
    </dgm:pt>
    <dgm:pt modelId="{1D76C0E2-3525-4BA3-83FD-0D268C2FB160}" type="pres">
      <dgm:prSet presAssocID="{8B006215-B668-427A-9ABC-08488779927E}" presName="text3" presStyleLbl="fgAcc3" presStyleIdx="3" presStyleCnt="4" custLinFactNeighborX="-6095" custLinFactNeighborY="1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DBF7BC-A107-4C91-8174-3F45C433E935}" type="pres">
      <dgm:prSet presAssocID="{8B006215-B668-427A-9ABC-08488779927E}" presName="hierChild4" presStyleCnt="0"/>
      <dgm:spPr/>
    </dgm:pt>
  </dgm:ptLst>
  <dgm:cxnLst>
    <dgm:cxn modelId="{946B26AD-E0AE-4591-9EAB-36D71567E5F4}" type="presOf" srcId="{60E639A0-AD0D-438F-AB89-59E1B2637C9B}" destId="{2FCC9908-C914-4FFA-BE86-F3C136BE93BB}" srcOrd="0" destOrd="0" presId="urn:microsoft.com/office/officeart/2005/8/layout/hierarchy1"/>
    <dgm:cxn modelId="{3C9C0BAD-9A52-4A23-A79F-5D82742505B2}" type="presOf" srcId="{8B006215-B668-427A-9ABC-08488779927E}" destId="{1D76C0E2-3525-4BA3-83FD-0D268C2FB160}" srcOrd="0" destOrd="0" presId="urn:microsoft.com/office/officeart/2005/8/layout/hierarchy1"/>
    <dgm:cxn modelId="{FBD54533-4AF0-44D9-9C00-33C352D5DAF6}" srcId="{22E6B8FF-1CF2-46A2-82E7-5282FDFABA44}" destId="{418F410E-E494-4437-873D-6B6CD59B0C8C}" srcOrd="0" destOrd="0" parTransId="{D1401390-FDF0-4820-A3D2-35C07AEC7612}" sibTransId="{4C4225D7-4228-46EF-9698-547E00659F25}"/>
    <dgm:cxn modelId="{046D71CB-4AF3-4398-937C-80B96A352706}" type="presOf" srcId="{4C3FE9A8-5506-420A-82D4-B910B3D17854}" destId="{93987E89-367A-459A-A841-596AB601E394}" srcOrd="0" destOrd="0" presId="urn:microsoft.com/office/officeart/2005/8/layout/hierarchy1"/>
    <dgm:cxn modelId="{EB96006D-F6D6-48B3-84F5-635CCE4E68FD}" srcId="{60E639A0-AD0D-438F-AB89-59E1B2637C9B}" destId="{B544E958-7881-4EAC-806E-335A40AF2294}" srcOrd="0" destOrd="0" parTransId="{0A43B4CB-FC34-4FBC-A940-02747B4BC63B}" sibTransId="{76A8E1F3-270F-4244-804F-5CCE09866D04}"/>
    <dgm:cxn modelId="{3B89F2BF-441E-4495-B498-52EBDCBBDAAF}" type="presOf" srcId="{66DACC37-C9AD-4594-8043-E76422EA1BAF}" destId="{AAC821DB-C865-41DE-AEB9-5684AC46D2E4}" srcOrd="0" destOrd="0" presId="urn:microsoft.com/office/officeart/2005/8/layout/hierarchy1"/>
    <dgm:cxn modelId="{EFD623B2-617F-49D1-A5BE-6A39D932BA1E}" type="presOf" srcId="{8EB97A2A-DFC7-4E23-9EFA-3F8F5DE9F936}" destId="{5ECE10C9-1414-4947-8261-A754F6F1A548}" srcOrd="0" destOrd="0" presId="urn:microsoft.com/office/officeart/2005/8/layout/hierarchy1"/>
    <dgm:cxn modelId="{D4253DA7-4F1B-46CB-B879-4D353177B11C}" type="presOf" srcId="{22E6B8FF-1CF2-46A2-82E7-5282FDFABA44}" destId="{A9DF6618-FC5C-4138-984E-8609D2E12EAE}" srcOrd="0" destOrd="0" presId="urn:microsoft.com/office/officeart/2005/8/layout/hierarchy1"/>
    <dgm:cxn modelId="{8EE40520-7AA6-4F57-9608-D5F3740C116C}" type="presOf" srcId="{0A43B4CB-FC34-4FBC-A940-02747B4BC63B}" destId="{C159692A-E432-46EA-9F1E-2DFA95E2295F}" srcOrd="0" destOrd="0" presId="urn:microsoft.com/office/officeart/2005/8/layout/hierarchy1"/>
    <dgm:cxn modelId="{2E80638B-9E95-43F9-A3B8-1804BF72AD1B}" type="presOf" srcId="{DABF5865-E8CC-4F98-B0E3-747001D9C4FB}" destId="{AF1B3CA8-2A64-4DBE-8713-87E660A766D7}" srcOrd="0" destOrd="0" presId="urn:microsoft.com/office/officeart/2005/8/layout/hierarchy1"/>
    <dgm:cxn modelId="{80C12AEE-3EEA-4FC9-9A07-40430B5FA034}" srcId="{DABF5865-E8CC-4F98-B0E3-747001D9C4FB}" destId="{60E639A0-AD0D-438F-AB89-59E1B2637C9B}" srcOrd="0" destOrd="0" parTransId="{CB0A945A-336B-4167-938C-9B4086A0E274}" sibTransId="{82356EEC-38F6-4C30-9E0A-0902B23A06C7}"/>
    <dgm:cxn modelId="{394369F4-08D5-4AD2-A0A8-EED43F51B1AF}" srcId="{60E639A0-AD0D-438F-AB89-59E1B2637C9B}" destId="{22E6B8FF-1CF2-46A2-82E7-5282FDFABA44}" srcOrd="1" destOrd="0" parTransId="{0D0422A6-3FD5-459D-83D8-73084A202E26}" sibTransId="{1C560F44-9571-400E-A822-760921A9D361}"/>
    <dgm:cxn modelId="{9F5EF90F-8200-44E2-B8DA-EE1E1A099AEA}" srcId="{22E6B8FF-1CF2-46A2-82E7-5282FDFABA44}" destId="{8B006215-B668-427A-9ABC-08488779927E}" srcOrd="1" destOrd="0" parTransId="{B1BA5D04-F240-4C13-A057-87049AC4E161}" sibTransId="{10400368-3251-49B0-8F12-ED272078C135}"/>
    <dgm:cxn modelId="{CCE9666B-3547-4D14-B254-2FAAA1DB0201}" type="presOf" srcId="{D1401390-FDF0-4820-A3D2-35C07AEC7612}" destId="{503185E1-98A0-4AE8-924E-92FA42FC39E4}" srcOrd="0" destOrd="0" presId="urn:microsoft.com/office/officeart/2005/8/layout/hierarchy1"/>
    <dgm:cxn modelId="{AF8A9641-07E4-402A-9E5F-65675B7ADB98}" type="presOf" srcId="{0D0422A6-3FD5-459D-83D8-73084A202E26}" destId="{0FBDB526-2BD7-4B21-AD2F-D94714D7E671}" srcOrd="0" destOrd="0" presId="urn:microsoft.com/office/officeart/2005/8/layout/hierarchy1"/>
    <dgm:cxn modelId="{C5887CBD-24ED-43A3-9C51-F1FBA95387F4}" type="presOf" srcId="{B544E958-7881-4EAC-806E-335A40AF2294}" destId="{B2D019E5-DD89-452C-8BFA-98B496D08D10}" srcOrd="0" destOrd="0" presId="urn:microsoft.com/office/officeart/2005/8/layout/hierarchy1"/>
    <dgm:cxn modelId="{4D5439E9-B4F0-4D71-B403-E569EC0CBC5E}" srcId="{B544E958-7881-4EAC-806E-335A40AF2294}" destId="{4C3FE9A8-5506-420A-82D4-B910B3D17854}" srcOrd="0" destOrd="0" parTransId="{66DACC37-C9AD-4594-8043-E76422EA1BAF}" sibTransId="{8C184E14-7970-4597-83AF-05BF92526CFD}"/>
    <dgm:cxn modelId="{8324FCEF-249D-4853-B49B-11A69A520EAC}" type="presOf" srcId="{418F410E-E494-4437-873D-6B6CD59B0C8C}" destId="{B5560BF7-BC40-461B-9877-7B382B37AC43}" srcOrd="0" destOrd="0" presId="urn:microsoft.com/office/officeart/2005/8/layout/hierarchy1"/>
    <dgm:cxn modelId="{C5CCE981-AFBD-4E88-9093-96809913D75B}" type="presOf" srcId="{F25C1C2F-7C93-4606-BB50-7E4437A976ED}" destId="{07098047-1EFF-4E91-9E34-4F8793D0C256}" srcOrd="0" destOrd="0" presId="urn:microsoft.com/office/officeart/2005/8/layout/hierarchy1"/>
    <dgm:cxn modelId="{D36561C6-B5D2-407C-8ECC-3807743D0B07}" type="presOf" srcId="{B1BA5D04-F240-4C13-A057-87049AC4E161}" destId="{65C32A4F-D782-4166-BE8C-4F39717E9F97}" srcOrd="0" destOrd="0" presId="urn:microsoft.com/office/officeart/2005/8/layout/hierarchy1"/>
    <dgm:cxn modelId="{4F2E276F-7DB1-4251-B797-5DD1C9B5694C}" srcId="{B544E958-7881-4EAC-806E-335A40AF2294}" destId="{F25C1C2F-7C93-4606-BB50-7E4437A976ED}" srcOrd="1" destOrd="0" parTransId="{8EB97A2A-DFC7-4E23-9EFA-3F8F5DE9F936}" sibTransId="{446D5639-9293-46C3-8BB3-D2939111C208}"/>
    <dgm:cxn modelId="{7083FAA2-1810-4163-9AE4-3E0BAE48C1B0}" type="presParOf" srcId="{AF1B3CA8-2A64-4DBE-8713-87E660A766D7}" destId="{C41ED8AB-3462-462E-B915-C6C153069910}" srcOrd="0" destOrd="0" presId="urn:microsoft.com/office/officeart/2005/8/layout/hierarchy1"/>
    <dgm:cxn modelId="{C642BF34-94FB-4DBF-B6EC-4E30996D4BDA}" type="presParOf" srcId="{C41ED8AB-3462-462E-B915-C6C153069910}" destId="{C676B3DA-547D-4A11-AC14-AFF655A23C62}" srcOrd="0" destOrd="0" presId="urn:microsoft.com/office/officeart/2005/8/layout/hierarchy1"/>
    <dgm:cxn modelId="{965E6BD9-1D94-4790-903E-F2FF24FE24C1}" type="presParOf" srcId="{C676B3DA-547D-4A11-AC14-AFF655A23C62}" destId="{16E0174E-E2CA-4AEC-985B-E08DC9690F4E}" srcOrd="0" destOrd="0" presId="urn:microsoft.com/office/officeart/2005/8/layout/hierarchy1"/>
    <dgm:cxn modelId="{4DCD642B-A4D9-4DC7-A6B2-330B7B4FD60C}" type="presParOf" srcId="{C676B3DA-547D-4A11-AC14-AFF655A23C62}" destId="{2FCC9908-C914-4FFA-BE86-F3C136BE93BB}" srcOrd="1" destOrd="0" presId="urn:microsoft.com/office/officeart/2005/8/layout/hierarchy1"/>
    <dgm:cxn modelId="{8DCF9111-477D-4951-8B5E-47F0BDF5326A}" type="presParOf" srcId="{C41ED8AB-3462-462E-B915-C6C153069910}" destId="{98F18D5A-CFD1-4115-8A98-D1372E14272A}" srcOrd="1" destOrd="0" presId="urn:microsoft.com/office/officeart/2005/8/layout/hierarchy1"/>
    <dgm:cxn modelId="{50EE3459-32BE-47A3-AD29-2F75212B8B41}" type="presParOf" srcId="{98F18D5A-CFD1-4115-8A98-D1372E14272A}" destId="{C159692A-E432-46EA-9F1E-2DFA95E2295F}" srcOrd="0" destOrd="0" presId="urn:microsoft.com/office/officeart/2005/8/layout/hierarchy1"/>
    <dgm:cxn modelId="{37EE40D8-3BE4-4CD7-835F-5AFE064F4C4E}" type="presParOf" srcId="{98F18D5A-CFD1-4115-8A98-D1372E14272A}" destId="{CFD43B5A-C40D-4E38-87CC-6FC38F3E730B}" srcOrd="1" destOrd="0" presId="urn:microsoft.com/office/officeart/2005/8/layout/hierarchy1"/>
    <dgm:cxn modelId="{29DBCD12-0974-42DE-9C6D-315A91178E61}" type="presParOf" srcId="{CFD43B5A-C40D-4E38-87CC-6FC38F3E730B}" destId="{B95CB93A-9FC5-4AC8-BC41-E43FEB1A518F}" srcOrd="0" destOrd="0" presId="urn:microsoft.com/office/officeart/2005/8/layout/hierarchy1"/>
    <dgm:cxn modelId="{1ABBE764-6D0F-413C-A790-7B34DACB9036}" type="presParOf" srcId="{B95CB93A-9FC5-4AC8-BC41-E43FEB1A518F}" destId="{00CE7BFC-CCA5-4B51-ABF9-48B53BFB9756}" srcOrd="0" destOrd="0" presId="urn:microsoft.com/office/officeart/2005/8/layout/hierarchy1"/>
    <dgm:cxn modelId="{B95557BF-4DFD-486F-B20C-F459D69B5217}" type="presParOf" srcId="{B95CB93A-9FC5-4AC8-BC41-E43FEB1A518F}" destId="{B2D019E5-DD89-452C-8BFA-98B496D08D10}" srcOrd="1" destOrd="0" presId="urn:microsoft.com/office/officeart/2005/8/layout/hierarchy1"/>
    <dgm:cxn modelId="{DE5F0DC7-0207-4601-AFE9-BC4EFF028191}" type="presParOf" srcId="{CFD43B5A-C40D-4E38-87CC-6FC38F3E730B}" destId="{8A2A2750-981C-4557-8ED4-48C003EFC49B}" srcOrd="1" destOrd="0" presId="urn:microsoft.com/office/officeart/2005/8/layout/hierarchy1"/>
    <dgm:cxn modelId="{24E85C5F-8756-43B2-9811-2F8FC1E2EF7C}" type="presParOf" srcId="{8A2A2750-981C-4557-8ED4-48C003EFC49B}" destId="{AAC821DB-C865-41DE-AEB9-5684AC46D2E4}" srcOrd="0" destOrd="0" presId="urn:microsoft.com/office/officeart/2005/8/layout/hierarchy1"/>
    <dgm:cxn modelId="{80EF7DF6-E383-46D6-B21F-C17A8DD09E36}" type="presParOf" srcId="{8A2A2750-981C-4557-8ED4-48C003EFC49B}" destId="{C1BED8DA-8254-4A9C-9EA9-172696AF96F2}" srcOrd="1" destOrd="0" presId="urn:microsoft.com/office/officeart/2005/8/layout/hierarchy1"/>
    <dgm:cxn modelId="{39A95787-B8FB-4B85-B540-11B676FB3F15}" type="presParOf" srcId="{C1BED8DA-8254-4A9C-9EA9-172696AF96F2}" destId="{6081CCBC-ECF6-44CE-A10F-F620294131A7}" srcOrd="0" destOrd="0" presId="urn:microsoft.com/office/officeart/2005/8/layout/hierarchy1"/>
    <dgm:cxn modelId="{3F02D857-45B5-46BE-8CAA-ECFDED48C086}" type="presParOf" srcId="{6081CCBC-ECF6-44CE-A10F-F620294131A7}" destId="{5C6774FD-6AC0-49D9-98B2-65C9095E7B9F}" srcOrd="0" destOrd="0" presId="urn:microsoft.com/office/officeart/2005/8/layout/hierarchy1"/>
    <dgm:cxn modelId="{981CD8C3-0E93-4B69-A5FE-5C3A324B79E0}" type="presParOf" srcId="{6081CCBC-ECF6-44CE-A10F-F620294131A7}" destId="{93987E89-367A-459A-A841-596AB601E394}" srcOrd="1" destOrd="0" presId="urn:microsoft.com/office/officeart/2005/8/layout/hierarchy1"/>
    <dgm:cxn modelId="{11152F50-705C-4125-8157-9E33DCDF9292}" type="presParOf" srcId="{C1BED8DA-8254-4A9C-9EA9-172696AF96F2}" destId="{7DB3B058-4A42-4A37-9927-DF42ACF841B4}" srcOrd="1" destOrd="0" presId="urn:microsoft.com/office/officeart/2005/8/layout/hierarchy1"/>
    <dgm:cxn modelId="{424BD0EA-A5C5-4261-9461-50C762E3A17A}" type="presParOf" srcId="{8A2A2750-981C-4557-8ED4-48C003EFC49B}" destId="{5ECE10C9-1414-4947-8261-A754F6F1A548}" srcOrd="2" destOrd="0" presId="urn:microsoft.com/office/officeart/2005/8/layout/hierarchy1"/>
    <dgm:cxn modelId="{EE43D737-2CD6-4A40-85BA-715E446D7710}" type="presParOf" srcId="{8A2A2750-981C-4557-8ED4-48C003EFC49B}" destId="{48994773-173A-415A-A8F4-600822CEA916}" srcOrd="3" destOrd="0" presId="urn:microsoft.com/office/officeart/2005/8/layout/hierarchy1"/>
    <dgm:cxn modelId="{5147E8B1-1549-4244-B87A-95771088934A}" type="presParOf" srcId="{48994773-173A-415A-A8F4-600822CEA916}" destId="{5FE767F2-9E99-41B0-8057-B34F06A6C08F}" srcOrd="0" destOrd="0" presId="urn:microsoft.com/office/officeart/2005/8/layout/hierarchy1"/>
    <dgm:cxn modelId="{4FF4812B-6D0D-4EC9-BFA7-21CC48F74755}" type="presParOf" srcId="{5FE767F2-9E99-41B0-8057-B34F06A6C08F}" destId="{49E18422-35EE-4004-8184-06D6EB1493DD}" srcOrd="0" destOrd="0" presId="urn:microsoft.com/office/officeart/2005/8/layout/hierarchy1"/>
    <dgm:cxn modelId="{263AD17B-BE94-4B5A-BFFF-492E24491E30}" type="presParOf" srcId="{5FE767F2-9E99-41B0-8057-B34F06A6C08F}" destId="{07098047-1EFF-4E91-9E34-4F8793D0C256}" srcOrd="1" destOrd="0" presId="urn:microsoft.com/office/officeart/2005/8/layout/hierarchy1"/>
    <dgm:cxn modelId="{5F697069-D242-486C-A041-BF584FAA1346}" type="presParOf" srcId="{48994773-173A-415A-A8F4-600822CEA916}" destId="{C68F196A-5277-42AF-ADC9-3C43614065B9}" srcOrd="1" destOrd="0" presId="urn:microsoft.com/office/officeart/2005/8/layout/hierarchy1"/>
    <dgm:cxn modelId="{528EBC7F-7ED7-47FE-A586-6B460D540225}" type="presParOf" srcId="{98F18D5A-CFD1-4115-8A98-D1372E14272A}" destId="{0FBDB526-2BD7-4B21-AD2F-D94714D7E671}" srcOrd="2" destOrd="0" presId="urn:microsoft.com/office/officeart/2005/8/layout/hierarchy1"/>
    <dgm:cxn modelId="{CDA48985-A982-4E26-B8FC-A968335AF40B}" type="presParOf" srcId="{98F18D5A-CFD1-4115-8A98-D1372E14272A}" destId="{4470CB88-64F7-46CE-8E16-B8F43D129645}" srcOrd="3" destOrd="0" presId="urn:microsoft.com/office/officeart/2005/8/layout/hierarchy1"/>
    <dgm:cxn modelId="{3081F513-B30B-4382-8A07-41DC8549D713}" type="presParOf" srcId="{4470CB88-64F7-46CE-8E16-B8F43D129645}" destId="{7380B036-44E6-438B-B932-1FA130FFE424}" srcOrd="0" destOrd="0" presId="urn:microsoft.com/office/officeart/2005/8/layout/hierarchy1"/>
    <dgm:cxn modelId="{A5332EBF-B176-4C98-8EE1-B2CE3ECDA55F}" type="presParOf" srcId="{7380B036-44E6-438B-B932-1FA130FFE424}" destId="{CFB20096-42F4-40C2-9B29-4C7BEBA70A4B}" srcOrd="0" destOrd="0" presId="urn:microsoft.com/office/officeart/2005/8/layout/hierarchy1"/>
    <dgm:cxn modelId="{70018F90-724C-45E1-81CE-D5CDCAB737A6}" type="presParOf" srcId="{7380B036-44E6-438B-B932-1FA130FFE424}" destId="{A9DF6618-FC5C-4138-984E-8609D2E12EAE}" srcOrd="1" destOrd="0" presId="urn:microsoft.com/office/officeart/2005/8/layout/hierarchy1"/>
    <dgm:cxn modelId="{E70CD547-963A-4CA5-AD5F-75DFF71FB16D}" type="presParOf" srcId="{4470CB88-64F7-46CE-8E16-B8F43D129645}" destId="{47598F1D-9B42-4844-B08B-48E479817D02}" srcOrd="1" destOrd="0" presId="urn:microsoft.com/office/officeart/2005/8/layout/hierarchy1"/>
    <dgm:cxn modelId="{37EDFE4C-4899-403E-A8E8-63223948DAFF}" type="presParOf" srcId="{47598F1D-9B42-4844-B08B-48E479817D02}" destId="{503185E1-98A0-4AE8-924E-92FA42FC39E4}" srcOrd="0" destOrd="0" presId="urn:microsoft.com/office/officeart/2005/8/layout/hierarchy1"/>
    <dgm:cxn modelId="{011212A8-6887-41DD-A26C-0FFB5760009C}" type="presParOf" srcId="{47598F1D-9B42-4844-B08B-48E479817D02}" destId="{B0F68872-89DB-4B0E-B25A-B7C2B7211C65}" srcOrd="1" destOrd="0" presId="urn:microsoft.com/office/officeart/2005/8/layout/hierarchy1"/>
    <dgm:cxn modelId="{810B5C11-F6FF-4A13-B2FC-0E1F5117C31D}" type="presParOf" srcId="{B0F68872-89DB-4B0E-B25A-B7C2B7211C65}" destId="{17E61182-DC1C-4F42-88F5-BCEBF0E648E4}" srcOrd="0" destOrd="0" presId="urn:microsoft.com/office/officeart/2005/8/layout/hierarchy1"/>
    <dgm:cxn modelId="{AB6C49E6-348C-4634-B4C0-CFC738D58F61}" type="presParOf" srcId="{17E61182-DC1C-4F42-88F5-BCEBF0E648E4}" destId="{74AE8A64-7E48-4E73-A301-CDF03D3CC095}" srcOrd="0" destOrd="0" presId="urn:microsoft.com/office/officeart/2005/8/layout/hierarchy1"/>
    <dgm:cxn modelId="{093C070A-5B95-428A-8A79-0E66D2852436}" type="presParOf" srcId="{17E61182-DC1C-4F42-88F5-BCEBF0E648E4}" destId="{B5560BF7-BC40-461B-9877-7B382B37AC43}" srcOrd="1" destOrd="0" presId="urn:microsoft.com/office/officeart/2005/8/layout/hierarchy1"/>
    <dgm:cxn modelId="{6D571969-534B-44BA-B915-D21010959FED}" type="presParOf" srcId="{B0F68872-89DB-4B0E-B25A-B7C2B7211C65}" destId="{B8A96265-710C-4003-87A9-BD284A528348}" srcOrd="1" destOrd="0" presId="urn:microsoft.com/office/officeart/2005/8/layout/hierarchy1"/>
    <dgm:cxn modelId="{A372B48E-6EA7-49D4-98B5-BC72318F2870}" type="presParOf" srcId="{47598F1D-9B42-4844-B08B-48E479817D02}" destId="{65C32A4F-D782-4166-BE8C-4F39717E9F97}" srcOrd="2" destOrd="0" presId="urn:microsoft.com/office/officeart/2005/8/layout/hierarchy1"/>
    <dgm:cxn modelId="{15A7CCEF-6D97-46D1-87E3-650D70F0C98C}" type="presParOf" srcId="{47598F1D-9B42-4844-B08B-48E479817D02}" destId="{56D3EC14-C2BF-4629-94B2-09E79A5C19BA}" srcOrd="3" destOrd="0" presId="urn:microsoft.com/office/officeart/2005/8/layout/hierarchy1"/>
    <dgm:cxn modelId="{DCF02360-53C0-4572-AB3F-90A5AD89CB1B}" type="presParOf" srcId="{56D3EC14-C2BF-4629-94B2-09E79A5C19BA}" destId="{F9A6C7AE-2A7D-4BF0-9A1B-FACDC706F1D0}" srcOrd="0" destOrd="0" presId="urn:microsoft.com/office/officeart/2005/8/layout/hierarchy1"/>
    <dgm:cxn modelId="{4C43D566-2BF3-4AE7-9ACA-DCD56A813271}" type="presParOf" srcId="{F9A6C7AE-2A7D-4BF0-9A1B-FACDC706F1D0}" destId="{5E8D99A1-1300-4C93-A6F4-F1D19644BFED}" srcOrd="0" destOrd="0" presId="urn:microsoft.com/office/officeart/2005/8/layout/hierarchy1"/>
    <dgm:cxn modelId="{69E09DBD-2E24-4214-BDB8-F2C8013A3363}" type="presParOf" srcId="{F9A6C7AE-2A7D-4BF0-9A1B-FACDC706F1D0}" destId="{1D76C0E2-3525-4BA3-83FD-0D268C2FB160}" srcOrd="1" destOrd="0" presId="urn:microsoft.com/office/officeart/2005/8/layout/hierarchy1"/>
    <dgm:cxn modelId="{6CE7A1CF-368A-4B68-A0D0-85CC0E450470}" type="presParOf" srcId="{56D3EC14-C2BF-4629-94B2-09E79A5C19BA}" destId="{39DBF7BC-A107-4C91-8174-3F45C433E93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8900E16-B83F-450D-B89E-AF6E309422B1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EF53B81A-F2F0-4B3A-99B3-2BFBDA8B784D}">
      <dgm:prSet phldrT="[Текст]" custT="1"/>
      <dgm:spPr/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Принятие решение о проведении проверки</a:t>
          </a:r>
        </a:p>
      </dgm:t>
    </dgm:pt>
    <dgm:pt modelId="{7C1D2A24-6A4A-4469-8525-3E33B2185D10}" type="parTrans" cxnId="{CCA66FA5-2666-4506-A566-5433D07A64E2}">
      <dgm:prSet/>
      <dgm:spPr/>
      <dgm:t>
        <a:bodyPr/>
        <a:lstStyle/>
        <a:p>
          <a:endParaRPr lang="ru-RU"/>
        </a:p>
      </dgm:t>
    </dgm:pt>
    <dgm:pt modelId="{BCCE7D93-3021-45C6-AE9F-7DD9B1A8D00C}" type="sibTrans" cxnId="{CCA66FA5-2666-4506-A566-5433D07A64E2}">
      <dgm:prSet/>
      <dgm:spPr/>
      <dgm:t>
        <a:bodyPr/>
        <a:lstStyle/>
        <a:p>
          <a:endParaRPr lang="ru-RU"/>
        </a:p>
      </dgm:t>
    </dgm:pt>
    <dgm:pt modelId="{42DC8EF8-032C-4E25-B5FF-6C19917033A9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 субъекта  о проведении проверки</a:t>
          </a:r>
        </a:p>
      </dgm:t>
    </dgm:pt>
    <dgm:pt modelId="{9C4439EA-D79A-432D-A9C5-9EC6C09C04B0}" type="parTrans" cxnId="{393240B6-6408-4890-B186-AA55B6D5C488}">
      <dgm:prSet/>
      <dgm:spPr/>
      <dgm:t>
        <a:bodyPr/>
        <a:lstStyle/>
        <a:p>
          <a:endParaRPr lang="ru-RU"/>
        </a:p>
      </dgm:t>
    </dgm:pt>
    <dgm:pt modelId="{03970A09-A812-4688-8C91-A659ADEB72E2}" type="sibTrans" cxnId="{393240B6-6408-4890-B186-AA55B6D5C488}">
      <dgm:prSet/>
      <dgm:spPr/>
      <dgm:t>
        <a:bodyPr/>
        <a:lstStyle/>
        <a:p>
          <a:endParaRPr lang="ru-RU"/>
        </a:p>
      </dgm:t>
    </dgm:pt>
    <dgm:pt modelId="{3A582393-5582-489E-93D7-6BB02D459EE8}">
      <dgm:prSet phldrT="[Текст]" custT="1"/>
      <dgm:spPr/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Оформление результатов проверки</a:t>
          </a:r>
        </a:p>
      </dgm:t>
    </dgm:pt>
    <dgm:pt modelId="{D7FCDFDA-4F2C-485D-ADD7-AA4AAD6EEDA4}" type="parTrans" cxnId="{8AC76C48-66E9-43C3-98E5-FB783E6017BA}">
      <dgm:prSet/>
      <dgm:spPr/>
      <dgm:t>
        <a:bodyPr/>
        <a:lstStyle/>
        <a:p>
          <a:endParaRPr lang="ru-RU"/>
        </a:p>
      </dgm:t>
    </dgm:pt>
    <dgm:pt modelId="{CFF49925-1E53-49AA-8331-1A2C8A5EEFDB}" type="sibTrans" cxnId="{8AC76C48-66E9-43C3-98E5-FB783E6017BA}">
      <dgm:prSet/>
      <dgm:spPr/>
      <dgm:t>
        <a:bodyPr/>
        <a:lstStyle/>
        <a:p>
          <a:endParaRPr lang="ru-RU"/>
        </a:p>
      </dgm:t>
    </dgm:pt>
    <dgm:pt modelId="{689ADA5E-624D-4E14-92D2-82ED4FF620EC}">
      <dgm:prSet phldrT="[Текст]" custT="1"/>
      <dgm:spPr/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проверки</a:t>
          </a:r>
        </a:p>
      </dgm:t>
    </dgm:pt>
    <dgm:pt modelId="{8D9A722D-F2E8-438A-8126-16CE7E0DDC56}" type="parTrans" cxnId="{432B07BF-ED80-4BA9-B146-8AED3FF63D75}">
      <dgm:prSet/>
      <dgm:spPr/>
      <dgm:t>
        <a:bodyPr/>
        <a:lstStyle/>
        <a:p>
          <a:endParaRPr lang="ru-RU"/>
        </a:p>
      </dgm:t>
    </dgm:pt>
    <dgm:pt modelId="{9FEDB8B0-EEB4-4B3F-ACAE-EFD8AA8EDE24}" type="sibTrans" cxnId="{432B07BF-ED80-4BA9-B146-8AED3FF63D75}">
      <dgm:prSet/>
      <dgm:spPr/>
      <dgm:t>
        <a:bodyPr/>
        <a:lstStyle/>
        <a:p>
          <a:endParaRPr lang="ru-RU"/>
        </a:p>
      </dgm:t>
    </dgm:pt>
    <dgm:pt modelId="{5E9C2D28-6023-480D-A6C5-D165BFA69B19}">
      <dgm:prSet phldrT="[Текст]" custT="1"/>
      <dgm:spPr/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Принятие мер по результатам проверки</a:t>
          </a:r>
        </a:p>
      </dgm:t>
    </dgm:pt>
    <dgm:pt modelId="{BD61B85D-13D9-43CD-9AF9-B9FBE1281FCB}" type="sibTrans" cxnId="{23EC974D-A972-4D3C-9245-25B5D0CA4FA5}">
      <dgm:prSet/>
      <dgm:spPr/>
      <dgm:t>
        <a:bodyPr/>
        <a:lstStyle/>
        <a:p>
          <a:endParaRPr lang="ru-RU"/>
        </a:p>
      </dgm:t>
    </dgm:pt>
    <dgm:pt modelId="{0FD684E6-4427-4A6A-B5CC-AD3431AD065E}" type="parTrans" cxnId="{23EC974D-A972-4D3C-9245-25B5D0CA4FA5}">
      <dgm:prSet/>
      <dgm:spPr/>
      <dgm:t>
        <a:bodyPr/>
        <a:lstStyle/>
        <a:p>
          <a:endParaRPr lang="ru-RU"/>
        </a:p>
      </dgm:t>
    </dgm:pt>
    <dgm:pt modelId="{29234AB3-F3F6-48BE-989F-3F5713F6463E}" type="pres">
      <dgm:prSet presAssocID="{48900E16-B83F-450D-B89E-AF6E309422B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1A442BB-2D77-4968-A8F3-0B01685D99A7}" type="pres">
      <dgm:prSet presAssocID="{48900E16-B83F-450D-B89E-AF6E309422B1}" presName="Name1" presStyleCnt="0"/>
      <dgm:spPr/>
    </dgm:pt>
    <dgm:pt modelId="{E7812BF1-B2E0-4FE6-B4FC-2BA461CDEBEF}" type="pres">
      <dgm:prSet presAssocID="{48900E16-B83F-450D-B89E-AF6E309422B1}" presName="cycle" presStyleCnt="0"/>
      <dgm:spPr/>
    </dgm:pt>
    <dgm:pt modelId="{9643EBC8-30E5-4B79-AB3E-44277BBFBB55}" type="pres">
      <dgm:prSet presAssocID="{48900E16-B83F-450D-B89E-AF6E309422B1}" presName="srcNode" presStyleLbl="node1" presStyleIdx="0" presStyleCnt="5"/>
      <dgm:spPr/>
    </dgm:pt>
    <dgm:pt modelId="{4F7E0B35-0497-4F8B-84C8-D7FBE3549550}" type="pres">
      <dgm:prSet presAssocID="{48900E16-B83F-450D-B89E-AF6E309422B1}" presName="conn" presStyleLbl="parChTrans1D2" presStyleIdx="0" presStyleCnt="1"/>
      <dgm:spPr/>
      <dgm:t>
        <a:bodyPr/>
        <a:lstStyle/>
        <a:p>
          <a:endParaRPr lang="ru-RU"/>
        </a:p>
      </dgm:t>
    </dgm:pt>
    <dgm:pt modelId="{F025A313-C7FD-402A-99ED-5E870AC96A0B}" type="pres">
      <dgm:prSet presAssocID="{48900E16-B83F-450D-B89E-AF6E309422B1}" presName="extraNode" presStyleLbl="node1" presStyleIdx="0" presStyleCnt="5"/>
      <dgm:spPr/>
    </dgm:pt>
    <dgm:pt modelId="{23B6641D-1DC3-441B-A9CF-223FC439CA66}" type="pres">
      <dgm:prSet presAssocID="{48900E16-B83F-450D-B89E-AF6E309422B1}" presName="dstNode" presStyleLbl="node1" presStyleIdx="0" presStyleCnt="5"/>
      <dgm:spPr/>
    </dgm:pt>
    <dgm:pt modelId="{7B867C67-1B16-4395-A353-D107F3A03CA1}" type="pres">
      <dgm:prSet presAssocID="{EF53B81A-F2F0-4B3A-99B3-2BFBDA8B784D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1A2DEE-4E4A-4BA6-957E-38F8C38BBA3A}" type="pres">
      <dgm:prSet presAssocID="{EF53B81A-F2F0-4B3A-99B3-2BFBDA8B784D}" presName="accent_1" presStyleCnt="0"/>
      <dgm:spPr/>
    </dgm:pt>
    <dgm:pt modelId="{772845E2-42F6-49FA-B5A6-749566229C6C}" type="pres">
      <dgm:prSet presAssocID="{EF53B81A-F2F0-4B3A-99B3-2BFBDA8B784D}" presName="accentRepeatNode" presStyleLbl="solidFgAcc1" presStyleIdx="0" presStyleCnt="5" custScaleX="89585" custScaleY="88330"/>
      <dgm:spPr/>
    </dgm:pt>
    <dgm:pt modelId="{C2DF13C9-CB28-4216-A6B6-83E5D80FDFF9}" type="pres">
      <dgm:prSet presAssocID="{42DC8EF8-032C-4E25-B5FF-6C19917033A9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A52C8-E6D9-4E4A-83E5-8156A58E7D2C}" type="pres">
      <dgm:prSet presAssocID="{42DC8EF8-032C-4E25-B5FF-6C19917033A9}" presName="accent_2" presStyleCnt="0"/>
      <dgm:spPr/>
    </dgm:pt>
    <dgm:pt modelId="{5FD52824-D301-4CAB-8B36-4EBF64715C3E}" type="pres">
      <dgm:prSet presAssocID="{42DC8EF8-032C-4E25-B5FF-6C19917033A9}" presName="accentRepeatNode" presStyleLbl="solidFgAcc1" presStyleIdx="1" presStyleCnt="5"/>
      <dgm:spPr/>
    </dgm:pt>
    <dgm:pt modelId="{F2777419-FCEB-4778-A361-F51540B6C289}" type="pres">
      <dgm:prSet presAssocID="{689ADA5E-624D-4E14-92D2-82ED4FF620EC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A7C5A6-A862-437D-A55E-F3EDC1DE3C0E}" type="pres">
      <dgm:prSet presAssocID="{689ADA5E-624D-4E14-92D2-82ED4FF620EC}" presName="accent_3" presStyleCnt="0"/>
      <dgm:spPr/>
    </dgm:pt>
    <dgm:pt modelId="{792E3736-622E-4601-96DF-2E1878BEF43E}" type="pres">
      <dgm:prSet presAssocID="{689ADA5E-624D-4E14-92D2-82ED4FF620EC}" presName="accentRepeatNode" presStyleLbl="solidFgAcc1" presStyleIdx="2" presStyleCnt="5"/>
      <dgm:spPr/>
    </dgm:pt>
    <dgm:pt modelId="{D0AD0F8C-3053-4565-BB17-536E47FFB582}" type="pres">
      <dgm:prSet presAssocID="{3A582393-5582-489E-93D7-6BB02D459EE8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AE5AD-1A7D-4BD5-A324-C37A9B6548A5}" type="pres">
      <dgm:prSet presAssocID="{3A582393-5582-489E-93D7-6BB02D459EE8}" presName="accent_4" presStyleCnt="0"/>
      <dgm:spPr/>
    </dgm:pt>
    <dgm:pt modelId="{79606073-A454-4C2E-B552-8DD7CD024318}" type="pres">
      <dgm:prSet presAssocID="{3A582393-5582-489E-93D7-6BB02D459EE8}" presName="accentRepeatNode" presStyleLbl="solidFgAcc1" presStyleIdx="3" presStyleCnt="5"/>
      <dgm:spPr/>
    </dgm:pt>
    <dgm:pt modelId="{D2E45B76-AA0C-4846-8A8F-6C23F7836305}" type="pres">
      <dgm:prSet presAssocID="{5E9C2D28-6023-480D-A6C5-D165BFA69B19}" presName="text_5" presStyleLbl="node1" presStyleIdx="4" presStyleCnt="5" custScaleY="1044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468D04-85E1-4406-84EB-5562A6D7A9E4}" type="pres">
      <dgm:prSet presAssocID="{5E9C2D28-6023-480D-A6C5-D165BFA69B19}" presName="accent_5" presStyleCnt="0"/>
      <dgm:spPr/>
    </dgm:pt>
    <dgm:pt modelId="{513CD15E-BD3C-425A-9CAE-4DA1B4BCF53B}" type="pres">
      <dgm:prSet presAssocID="{5E9C2D28-6023-480D-A6C5-D165BFA69B19}" presName="accentRepeatNode" presStyleLbl="solidFgAcc1" presStyleIdx="4" presStyleCnt="5" custLinFactNeighborX="-700" custLinFactNeighborY="5835"/>
      <dgm:spPr/>
    </dgm:pt>
  </dgm:ptLst>
  <dgm:cxnLst>
    <dgm:cxn modelId="{C9BE9DA3-BA3F-4B53-B232-661FE00094A3}" type="presOf" srcId="{42DC8EF8-032C-4E25-B5FF-6C19917033A9}" destId="{C2DF13C9-CB28-4216-A6B6-83E5D80FDFF9}" srcOrd="0" destOrd="0" presId="urn:microsoft.com/office/officeart/2008/layout/VerticalCurvedList"/>
    <dgm:cxn modelId="{D51A06FD-2C48-4C67-95B7-1A633271C619}" type="presOf" srcId="{48900E16-B83F-450D-B89E-AF6E309422B1}" destId="{29234AB3-F3F6-48BE-989F-3F5713F6463E}" srcOrd="0" destOrd="0" presId="urn:microsoft.com/office/officeart/2008/layout/VerticalCurvedList"/>
    <dgm:cxn modelId="{A18DFBAE-D2C7-4BB6-9F6B-9A352BC0CA0E}" type="presOf" srcId="{5E9C2D28-6023-480D-A6C5-D165BFA69B19}" destId="{D2E45B76-AA0C-4846-8A8F-6C23F7836305}" srcOrd="0" destOrd="0" presId="urn:microsoft.com/office/officeart/2008/layout/VerticalCurvedList"/>
    <dgm:cxn modelId="{393240B6-6408-4890-B186-AA55B6D5C488}" srcId="{48900E16-B83F-450D-B89E-AF6E309422B1}" destId="{42DC8EF8-032C-4E25-B5FF-6C19917033A9}" srcOrd="1" destOrd="0" parTransId="{9C4439EA-D79A-432D-A9C5-9EC6C09C04B0}" sibTransId="{03970A09-A812-4688-8C91-A659ADEB72E2}"/>
    <dgm:cxn modelId="{49F77A19-3AEC-4107-8880-2C7E6A18CD50}" type="presOf" srcId="{3A582393-5582-489E-93D7-6BB02D459EE8}" destId="{D0AD0F8C-3053-4565-BB17-536E47FFB582}" srcOrd="0" destOrd="0" presId="urn:microsoft.com/office/officeart/2008/layout/VerticalCurvedList"/>
    <dgm:cxn modelId="{8AC76C48-66E9-43C3-98E5-FB783E6017BA}" srcId="{48900E16-B83F-450D-B89E-AF6E309422B1}" destId="{3A582393-5582-489E-93D7-6BB02D459EE8}" srcOrd="3" destOrd="0" parTransId="{D7FCDFDA-4F2C-485D-ADD7-AA4AAD6EEDA4}" sibTransId="{CFF49925-1E53-49AA-8331-1A2C8A5EEFDB}"/>
    <dgm:cxn modelId="{432B07BF-ED80-4BA9-B146-8AED3FF63D75}" srcId="{48900E16-B83F-450D-B89E-AF6E309422B1}" destId="{689ADA5E-624D-4E14-92D2-82ED4FF620EC}" srcOrd="2" destOrd="0" parTransId="{8D9A722D-F2E8-438A-8126-16CE7E0DDC56}" sibTransId="{9FEDB8B0-EEB4-4B3F-ACAE-EFD8AA8EDE24}"/>
    <dgm:cxn modelId="{85DE7D6F-5612-4775-A419-C878815DCCB5}" type="presOf" srcId="{689ADA5E-624D-4E14-92D2-82ED4FF620EC}" destId="{F2777419-FCEB-4778-A361-F51540B6C289}" srcOrd="0" destOrd="0" presId="urn:microsoft.com/office/officeart/2008/layout/VerticalCurvedList"/>
    <dgm:cxn modelId="{CCA66FA5-2666-4506-A566-5433D07A64E2}" srcId="{48900E16-B83F-450D-B89E-AF6E309422B1}" destId="{EF53B81A-F2F0-4B3A-99B3-2BFBDA8B784D}" srcOrd="0" destOrd="0" parTransId="{7C1D2A24-6A4A-4469-8525-3E33B2185D10}" sibTransId="{BCCE7D93-3021-45C6-AE9F-7DD9B1A8D00C}"/>
    <dgm:cxn modelId="{FA364B05-3AD3-4B90-91C3-3973615C0CB6}" type="presOf" srcId="{BCCE7D93-3021-45C6-AE9F-7DD9B1A8D00C}" destId="{4F7E0B35-0497-4F8B-84C8-D7FBE3549550}" srcOrd="0" destOrd="0" presId="urn:microsoft.com/office/officeart/2008/layout/VerticalCurvedList"/>
    <dgm:cxn modelId="{9C704D29-A874-42C8-9584-F7C36D435708}" type="presOf" srcId="{EF53B81A-F2F0-4B3A-99B3-2BFBDA8B784D}" destId="{7B867C67-1B16-4395-A353-D107F3A03CA1}" srcOrd="0" destOrd="0" presId="urn:microsoft.com/office/officeart/2008/layout/VerticalCurvedList"/>
    <dgm:cxn modelId="{23EC974D-A972-4D3C-9245-25B5D0CA4FA5}" srcId="{48900E16-B83F-450D-B89E-AF6E309422B1}" destId="{5E9C2D28-6023-480D-A6C5-D165BFA69B19}" srcOrd="4" destOrd="0" parTransId="{0FD684E6-4427-4A6A-B5CC-AD3431AD065E}" sibTransId="{BD61B85D-13D9-43CD-9AF9-B9FBE1281FCB}"/>
    <dgm:cxn modelId="{C04A3FDD-46C6-4699-ABE8-E830474043B9}" type="presParOf" srcId="{29234AB3-F3F6-48BE-989F-3F5713F6463E}" destId="{E1A442BB-2D77-4968-A8F3-0B01685D99A7}" srcOrd="0" destOrd="0" presId="urn:microsoft.com/office/officeart/2008/layout/VerticalCurvedList"/>
    <dgm:cxn modelId="{C4EE0F41-B915-498C-8E15-9373308F9D69}" type="presParOf" srcId="{E1A442BB-2D77-4968-A8F3-0B01685D99A7}" destId="{E7812BF1-B2E0-4FE6-B4FC-2BA461CDEBEF}" srcOrd="0" destOrd="0" presId="urn:microsoft.com/office/officeart/2008/layout/VerticalCurvedList"/>
    <dgm:cxn modelId="{772E20DA-CAF6-4E97-AAD9-AA0301D7CD6D}" type="presParOf" srcId="{E7812BF1-B2E0-4FE6-B4FC-2BA461CDEBEF}" destId="{9643EBC8-30E5-4B79-AB3E-44277BBFBB55}" srcOrd="0" destOrd="0" presId="urn:microsoft.com/office/officeart/2008/layout/VerticalCurvedList"/>
    <dgm:cxn modelId="{89DC98DB-C7A7-4789-8649-210B492910E1}" type="presParOf" srcId="{E7812BF1-B2E0-4FE6-B4FC-2BA461CDEBEF}" destId="{4F7E0B35-0497-4F8B-84C8-D7FBE3549550}" srcOrd="1" destOrd="0" presId="urn:microsoft.com/office/officeart/2008/layout/VerticalCurvedList"/>
    <dgm:cxn modelId="{BAB486D1-2C3B-43E8-A12E-AE70B3503CB0}" type="presParOf" srcId="{E7812BF1-B2E0-4FE6-B4FC-2BA461CDEBEF}" destId="{F025A313-C7FD-402A-99ED-5E870AC96A0B}" srcOrd="2" destOrd="0" presId="urn:microsoft.com/office/officeart/2008/layout/VerticalCurvedList"/>
    <dgm:cxn modelId="{860B894E-F84D-4E86-B4A2-B2E4A9F06F4D}" type="presParOf" srcId="{E7812BF1-B2E0-4FE6-B4FC-2BA461CDEBEF}" destId="{23B6641D-1DC3-441B-A9CF-223FC439CA66}" srcOrd="3" destOrd="0" presId="urn:microsoft.com/office/officeart/2008/layout/VerticalCurvedList"/>
    <dgm:cxn modelId="{BF63190C-AF15-4BD0-BC0E-2D73687E6427}" type="presParOf" srcId="{E1A442BB-2D77-4968-A8F3-0B01685D99A7}" destId="{7B867C67-1B16-4395-A353-D107F3A03CA1}" srcOrd="1" destOrd="0" presId="urn:microsoft.com/office/officeart/2008/layout/VerticalCurvedList"/>
    <dgm:cxn modelId="{00848F9E-C6D0-4AA2-8C21-F078C327B162}" type="presParOf" srcId="{E1A442BB-2D77-4968-A8F3-0B01685D99A7}" destId="{5A1A2DEE-4E4A-4BA6-957E-38F8C38BBA3A}" srcOrd="2" destOrd="0" presId="urn:microsoft.com/office/officeart/2008/layout/VerticalCurvedList"/>
    <dgm:cxn modelId="{6F9DDCD5-E411-43B1-B4F2-FEB3D2667F58}" type="presParOf" srcId="{5A1A2DEE-4E4A-4BA6-957E-38F8C38BBA3A}" destId="{772845E2-42F6-49FA-B5A6-749566229C6C}" srcOrd="0" destOrd="0" presId="urn:microsoft.com/office/officeart/2008/layout/VerticalCurvedList"/>
    <dgm:cxn modelId="{777D10F3-8035-41A7-8C8C-017DC61472B9}" type="presParOf" srcId="{E1A442BB-2D77-4968-A8F3-0B01685D99A7}" destId="{C2DF13C9-CB28-4216-A6B6-83E5D80FDFF9}" srcOrd="3" destOrd="0" presId="urn:microsoft.com/office/officeart/2008/layout/VerticalCurvedList"/>
    <dgm:cxn modelId="{B02FEFE2-641E-4A06-8CAD-837B53FBC181}" type="presParOf" srcId="{E1A442BB-2D77-4968-A8F3-0B01685D99A7}" destId="{5E5A52C8-E6D9-4E4A-83E5-8156A58E7D2C}" srcOrd="4" destOrd="0" presId="urn:microsoft.com/office/officeart/2008/layout/VerticalCurvedList"/>
    <dgm:cxn modelId="{C0FDE56C-CA67-4FFB-86E6-D2D179F5C986}" type="presParOf" srcId="{5E5A52C8-E6D9-4E4A-83E5-8156A58E7D2C}" destId="{5FD52824-D301-4CAB-8B36-4EBF64715C3E}" srcOrd="0" destOrd="0" presId="urn:microsoft.com/office/officeart/2008/layout/VerticalCurvedList"/>
    <dgm:cxn modelId="{2F0BF947-BCFA-4DB5-AF28-EDB6FEDACC17}" type="presParOf" srcId="{E1A442BB-2D77-4968-A8F3-0B01685D99A7}" destId="{F2777419-FCEB-4778-A361-F51540B6C289}" srcOrd="5" destOrd="0" presId="urn:microsoft.com/office/officeart/2008/layout/VerticalCurvedList"/>
    <dgm:cxn modelId="{21D20B24-A0AE-447B-8379-F8F134F53C48}" type="presParOf" srcId="{E1A442BB-2D77-4968-A8F3-0B01685D99A7}" destId="{3CA7C5A6-A862-437D-A55E-F3EDC1DE3C0E}" srcOrd="6" destOrd="0" presId="urn:microsoft.com/office/officeart/2008/layout/VerticalCurvedList"/>
    <dgm:cxn modelId="{8B1AA4B9-9C6D-48A7-8D15-B87372E8D665}" type="presParOf" srcId="{3CA7C5A6-A862-437D-A55E-F3EDC1DE3C0E}" destId="{792E3736-622E-4601-96DF-2E1878BEF43E}" srcOrd="0" destOrd="0" presId="urn:microsoft.com/office/officeart/2008/layout/VerticalCurvedList"/>
    <dgm:cxn modelId="{AFDA1E0D-BA02-40AB-869B-B90D13D7A1B7}" type="presParOf" srcId="{E1A442BB-2D77-4968-A8F3-0B01685D99A7}" destId="{D0AD0F8C-3053-4565-BB17-536E47FFB582}" srcOrd="7" destOrd="0" presId="urn:microsoft.com/office/officeart/2008/layout/VerticalCurvedList"/>
    <dgm:cxn modelId="{8A4CC183-CCA3-4761-BCB2-AF5BF9BB3EB5}" type="presParOf" srcId="{E1A442BB-2D77-4968-A8F3-0B01685D99A7}" destId="{F31AE5AD-1A7D-4BD5-A324-C37A9B6548A5}" srcOrd="8" destOrd="0" presId="urn:microsoft.com/office/officeart/2008/layout/VerticalCurvedList"/>
    <dgm:cxn modelId="{CE28D836-DCED-4DF3-9738-499B4B50330C}" type="presParOf" srcId="{F31AE5AD-1A7D-4BD5-A324-C37A9B6548A5}" destId="{79606073-A454-4C2E-B552-8DD7CD024318}" srcOrd="0" destOrd="0" presId="urn:microsoft.com/office/officeart/2008/layout/VerticalCurvedList"/>
    <dgm:cxn modelId="{1DAC7E25-CBAA-4A51-9B87-192107B43EF0}" type="presParOf" srcId="{E1A442BB-2D77-4968-A8F3-0B01685D99A7}" destId="{D2E45B76-AA0C-4846-8A8F-6C23F7836305}" srcOrd="9" destOrd="0" presId="urn:microsoft.com/office/officeart/2008/layout/VerticalCurvedList"/>
    <dgm:cxn modelId="{31E819CE-4A19-4430-9C4F-CA7D484592C2}" type="presParOf" srcId="{E1A442BB-2D77-4968-A8F3-0B01685D99A7}" destId="{E7468D04-85E1-4406-84EB-5562A6D7A9E4}" srcOrd="10" destOrd="0" presId="urn:microsoft.com/office/officeart/2008/layout/VerticalCurvedList"/>
    <dgm:cxn modelId="{883D7B86-0EE1-4526-AB8D-9FB736F63F29}" type="presParOf" srcId="{E7468D04-85E1-4406-84EB-5562A6D7A9E4}" destId="{513CD15E-BD3C-425A-9CAE-4DA1B4BCF53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963ECE-A817-4466-B53B-2C4907753CB3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0E2EAB-58E9-4E29-8B8D-358438A4FB77}">
      <dgm:prSet phldrT="[Текст]" custT="1"/>
      <dgm:spPr/>
      <dgm:t>
        <a:bodyPr/>
        <a:lstStyle/>
        <a:p>
          <a:pPr algn="just"/>
          <a:r>
            <a:rPr lang="ru-RU" sz="1500" b="1" u="sng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 проведении плановой </a:t>
          </a:r>
          <a:r>
            <a:rPr lang="ru-RU" sz="1500" b="1" u="sng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проверки </a:t>
          </a:r>
          <a:r>
            <a:rPr lang="ru-RU" sz="1500" b="1" u="none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500" b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ru-RU" sz="1500" b="1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1500" b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уведомление направляется </a:t>
          </a:r>
          <a:r>
            <a:rPr lang="ru-RU" sz="1500" b="1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позднее трех рабочих дней</a:t>
          </a:r>
          <a:r>
            <a:rPr lang="ru-RU" sz="1500" b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до начала проведения проверки </a:t>
          </a:r>
          <a:endParaRPr lang="ru-RU" sz="1500" b="0" u="none" dirty="0">
            <a:solidFill>
              <a:schemeClr val="tx1"/>
            </a:solidFill>
          </a:endParaRPr>
        </a:p>
      </dgm:t>
    </dgm:pt>
    <dgm:pt modelId="{BEC7AC68-D06E-4901-972B-18326AB60A19}" type="parTrans" cxnId="{20B5E829-18D7-4D8C-90AE-46A88692EBAB}">
      <dgm:prSet/>
      <dgm:spPr/>
      <dgm:t>
        <a:bodyPr/>
        <a:lstStyle/>
        <a:p>
          <a:endParaRPr lang="ru-RU"/>
        </a:p>
      </dgm:t>
    </dgm:pt>
    <dgm:pt modelId="{38BCEE6F-293D-4369-B36B-7B365DE18886}" type="sibTrans" cxnId="{20B5E829-18D7-4D8C-90AE-46A88692EBAB}">
      <dgm:prSet/>
      <dgm:spPr/>
      <dgm:t>
        <a:bodyPr/>
        <a:lstStyle/>
        <a:p>
          <a:endParaRPr lang="ru-RU"/>
        </a:p>
      </dgm:t>
    </dgm:pt>
    <dgm:pt modelId="{D4D20480-4E0D-4458-A788-AD3343608A92}">
      <dgm:prSet phldrT="[Текст]" custT="1"/>
      <dgm:spPr/>
      <dgm:t>
        <a:bodyPr/>
        <a:lstStyle/>
        <a:p>
          <a:pPr algn="just"/>
          <a:r>
            <a:rPr lang="ru-RU" sz="1500" b="1" u="sng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Если проведение </a:t>
          </a:r>
          <a:r>
            <a:rPr lang="ru-RU" sz="1500" b="1" u="sng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проверки было </a:t>
          </a:r>
          <a:r>
            <a:rPr lang="ru-RU" sz="1500" b="1" u="sng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невозможно </a:t>
          </a:r>
          <a:r>
            <a:rPr lang="ru-RU" sz="1500" b="1" u="sng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приостановлено </a:t>
          </a:r>
          <a:r>
            <a:rPr lang="en-US" sz="1500" b="1" u="sng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ru-RU" sz="1500" b="1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1500" b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уведомление направляется </a:t>
          </a:r>
          <a:r>
            <a:rPr lang="ru-RU" sz="1500" b="0" dirty="0">
              <a:latin typeface="Times New Roman" panose="02020603050405020304" pitchFamily="18" charset="0"/>
              <a:cs typeface="Times New Roman" panose="02020603050405020304" pitchFamily="18" charset="0"/>
            </a:rPr>
            <a:t>не позднее </a:t>
          </a:r>
          <a:r>
            <a:rPr lang="ru-RU" sz="15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окончания рабочего дня</a:t>
          </a:r>
          <a:r>
            <a:rPr lang="ru-RU" sz="1500" b="0" dirty="0">
              <a:latin typeface="Times New Roman" panose="02020603050405020304" pitchFamily="18" charset="0"/>
              <a:cs typeface="Times New Roman" panose="02020603050405020304" pitchFamily="18" charset="0"/>
            </a:rPr>
            <a:t>, следующего </a:t>
          </a:r>
          <a:r>
            <a:rPr lang="ru-RU" sz="15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5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</a:t>
          </a:r>
          <a:r>
            <a:rPr lang="ru-RU" sz="1500" b="0" dirty="0">
              <a:latin typeface="Times New Roman" panose="02020603050405020304" pitchFamily="18" charset="0"/>
              <a:cs typeface="Times New Roman" panose="02020603050405020304" pitchFamily="18" charset="0"/>
            </a:rPr>
            <a:t>днем принятия решения </a:t>
          </a:r>
          <a:endParaRPr lang="ru-RU" sz="1500" b="0" i="1" dirty="0"/>
        </a:p>
      </dgm:t>
    </dgm:pt>
    <dgm:pt modelId="{BD35FA93-87F2-436B-9892-CC8B31C48D5A}" type="parTrans" cxnId="{19B6C06D-7DB6-498A-A0F7-794DDC010A19}">
      <dgm:prSet/>
      <dgm:spPr/>
      <dgm:t>
        <a:bodyPr/>
        <a:lstStyle/>
        <a:p>
          <a:endParaRPr lang="ru-RU"/>
        </a:p>
      </dgm:t>
    </dgm:pt>
    <dgm:pt modelId="{21F99B8E-ACF4-44A8-A619-823C008D0CDC}" type="sibTrans" cxnId="{19B6C06D-7DB6-498A-A0F7-794DDC010A19}">
      <dgm:prSet/>
      <dgm:spPr/>
      <dgm:t>
        <a:bodyPr/>
        <a:lstStyle/>
        <a:p>
          <a:endParaRPr lang="ru-RU"/>
        </a:p>
      </dgm:t>
    </dgm:pt>
    <dgm:pt modelId="{41DAD190-08DA-4326-BA5A-02A3378F2B11}">
      <dgm:prSet custT="1"/>
      <dgm:spPr/>
      <dgm:t>
        <a:bodyPr/>
        <a:lstStyle/>
        <a:p>
          <a:pPr algn="just"/>
          <a:r>
            <a:rPr lang="ru-RU" sz="1500" b="1" u="sng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  проведении документарной </a:t>
          </a:r>
          <a:r>
            <a:rPr lang="ru-RU" sz="1500" b="1" u="sng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проверки (плановой или внеплановой) </a:t>
          </a:r>
          <a:r>
            <a:rPr lang="ru-RU" sz="1500" b="0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уведомлением служит </a:t>
          </a:r>
          <a:r>
            <a:rPr lang="ru-RU" sz="1500" b="0" i="0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мотивированный </a:t>
          </a:r>
          <a:r>
            <a:rPr lang="ru-RU" sz="1500" b="0" i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запрос  на </a:t>
          </a:r>
          <a:r>
            <a:rPr lang="ru-RU" sz="1500" b="0" i="0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предоставление </a:t>
          </a:r>
          <a:r>
            <a:rPr lang="ru-RU" sz="1500" b="0" i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документов в </a:t>
          </a:r>
          <a:r>
            <a:rPr lang="ru-RU" sz="1500" b="0" i="0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течение </a:t>
          </a:r>
          <a:r>
            <a:rPr lang="ru-RU" sz="1500" b="1" i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 рабочих </a:t>
          </a:r>
          <a:r>
            <a:rPr lang="ru-RU" sz="1500" b="1" i="0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дней со дня получения</a:t>
          </a:r>
          <a:endParaRPr lang="ru-RU" sz="1500" b="1" i="0" u="none" dirty="0">
            <a:solidFill>
              <a:schemeClr val="tx1"/>
            </a:solidFill>
          </a:endParaRPr>
        </a:p>
      </dgm:t>
    </dgm:pt>
    <dgm:pt modelId="{694E773C-4537-4D82-9BE2-8D6CE95826FE}" type="parTrans" cxnId="{3877DAFB-A924-42EE-BA4B-BE6FE745E033}">
      <dgm:prSet/>
      <dgm:spPr/>
      <dgm:t>
        <a:bodyPr/>
        <a:lstStyle/>
        <a:p>
          <a:endParaRPr lang="ru-RU"/>
        </a:p>
      </dgm:t>
    </dgm:pt>
    <dgm:pt modelId="{41428339-2C91-4288-9D27-F73328A7E21C}" type="sibTrans" cxnId="{3877DAFB-A924-42EE-BA4B-BE6FE745E033}">
      <dgm:prSet/>
      <dgm:spPr/>
      <dgm:t>
        <a:bodyPr/>
        <a:lstStyle/>
        <a:p>
          <a:endParaRPr lang="ru-RU"/>
        </a:p>
      </dgm:t>
    </dgm:pt>
    <dgm:pt modelId="{0A73E61E-A7D3-4266-99D2-CDFA5649989C}">
      <dgm:prSet phldrT="[Текст]" custT="1"/>
      <dgm:spPr/>
      <dgm:t>
        <a:bodyPr/>
        <a:lstStyle/>
        <a:p>
          <a:pPr algn="just"/>
          <a:r>
            <a:rPr lang="ru-RU" sz="1500" b="1" u="sng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 проведении внеплановой выездной проверки:</a:t>
          </a:r>
        </a:p>
        <a:p>
          <a:pPr marL="0" indent="0" algn="just"/>
          <a:r>
            <a:rPr lang="ru-RU" sz="1500" b="0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при </a:t>
          </a:r>
          <a:r>
            <a:rPr lang="ru-RU" sz="1500" b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согласовании с </a:t>
          </a:r>
          <a:r>
            <a:rPr lang="ru-RU" sz="1500" b="0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прокуратурой  -  </a:t>
          </a:r>
          <a:r>
            <a:rPr lang="ru-RU" sz="1500" b="1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 </a:t>
          </a:r>
          <a:r>
            <a:rPr lang="ru-RU" sz="1500" b="1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уведомления</a:t>
          </a:r>
          <a:r>
            <a:rPr lang="ru-RU" sz="1500" b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</a:p>
        <a:p>
          <a:pPr algn="just"/>
          <a:r>
            <a:rPr lang="ru-RU" sz="1500" b="0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по </a:t>
          </a:r>
          <a:r>
            <a:rPr lang="ru-RU" sz="1500" b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ранее выданному предписанию -</a:t>
          </a:r>
          <a:r>
            <a:rPr lang="ru-RU" sz="1500" b="1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500" b="0" u="non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уведомление направляется </a:t>
          </a:r>
          <a:r>
            <a:rPr lang="ru-RU" sz="1500" b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не менее чем за </a:t>
          </a:r>
          <a:r>
            <a:rPr lang="ru-RU" sz="1500" b="1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двадцать четыре часа </a:t>
          </a:r>
          <a:r>
            <a:rPr lang="ru-RU" sz="1500" b="0" u="none" dirty="0">
              <a:latin typeface="Times New Roman" panose="02020603050405020304" pitchFamily="18" charset="0"/>
              <a:cs typeface="Times New Roman" panose="02020603050405020304" pitchFamily="18" charset="0"/>
            </a:rPr>
            <a:t>до начала ее проведения</a:t>
          </a:r>
          <a:endParaRPr lang="ru-RU" sz="1500" b="0" u="none" dirty="0"/>
        </a:p>
      </dgm:t>
    </dgm:pt>
    <dgm:pt modelId="{7D2C6839-4986-4E5F-B15B-095A11F21B51}" type="sibTrans" cxnId="{E1D9D867-EA82-4B79-B105-CB40193AC926}">
      <dgm:prSet/>
      <dgm:spPr/>
      <dgm:t>
        <a:bodyPr/>
        <a:lstStyle/>
        <a:p>
          <a:endParaRPr lang="ru-RU"/>
        </a:p>
      </dgm:t>
    </dgm:pt>
    <dgm:pt modelId="{9A022B89-7627-43A4-B41C-9D28B310D43A}" type="parTrans" cxnId="{E1D9D867-EA82-4B79-B105-CB40193AC926}">
      <dgm:prSet/>
      <dgm:spPr/>
      <dgm:t>
        <a:bodyPr/>
        <a:lstStyle/>
        <a:p>
          <a:endParaRPr lang="ru-RU"/>
        </a:p>
      </dgm:t>
    </dgm:pt>
    <dgm:pt modelId="{E8F3582C-F0BA-49E8-81D5-4C01F0E9C342}" type="pres">
      <dgm:prSet presAssocID="{5C963ECE-A817-4466-B53B-2C4907753CB3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90B32A98-B883-41AA-A6FE-92BB3CD4C53E}" type="pres">
      <dgm:prSet presAssocID="{5C963ECE-A817-4466-B53B-2C4907753CB3}" presName="pyramid" presStyleLbl="node1" presStyleIdx="0" presStyleCnt="1" custScaleX="76429"/>
      <dgm:spPr/>
    </dgm:pt>
    <dgm:pt modelId="{EF900B60-A8C0-47B5-81AB-36A740C473D6}" type="pres">
      <dgm:prSet presAssocID="{5C963ECE-A817-4466-B53B-2C4907753CB3}" presName="theList" presStyleCnt="0"/>
      <dgm:spPr/>
    </dgm:pt>
    <dgm:pt modelId="{D8B7EDDF-DED1-4809-9956-9056131116DB}" type="pres">
      <dgm:prSet presAssocID="{DB0E2EAB-58E9-4E29-8B8D-358438A4FB77}" presName="aNode" presStyleLbl="fgAcc1" presStyleIdx="0" presStyleCnt="4" custScaleX="213168" custScaleY="286429" custLinFactNeighborX="-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00334-D37B-4799-8C35-159600BE090A}" type="pres">
      <dgm:prSet presAssocID="{DB0E2EAB-58E9-4E29-8B8D-358438A4FB77}" presName="aSpace" presStyleCnt="0"/>
      <dgm:spPr/>
    </dgm:pt>
    <dgm:pt modelId="{18724BCD-9D01-4786-83C3-DCB7D684B9C3}" type="pres">
      <dgm:prSet presAssocID="{0A73E61E-A7D3-4266-99D2-CDFA5649989C}" presName="aNode" presStyleLbl="fgAcc1" presStyleIdx="1" presStyleCnt="4" custScaleX="213168" custScaleY="286429" custLinFactNeighborX="-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9E5855-2F59-44EB-A0D5-739F9F4B2115}" type="pres">
      <dgm:prSet presAssocID="{0A73E61E-A7D3-4266-99D2-CDFA5649989C}" presName="aSpace" presStyleCnt="0"/>
      <dgm:spPr/>
    </dgm:pt>
    <dgm:pt modelId="{36FC77B1-67BF-4321-A211-925FAD791796}" type="pres">
      <dgm:prSet presAssocID="{D4D20480-4E0D-4458-A788-AD3343608A92}" presName="aNode" presStyleLbl="fgAcc1" presStyleIdx="2" presStyleCnt="4" custScaleX="213192" custScaleY="286429" custLinFactNeighborX="-55" custLinFactNeighborY="89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B254D5-073A-4A12-B702-9CCBBE0417D1}" type="pres">
      <dgm:prSet presAssocID="{D4D20480-4E0D-4458-A788-AD3343608A92}" presName="aSpace" presStyleCnt="0"/>
      <dgm:spPr/>
    </dgm:pt>
    <dgm:pt modelId="{E4601707-CA03-43AB-814D-067D5DF3DEB9}" type="pres">
      <dgm:prSet presAssocID="{41DAD190-08DA-4326-BA5A-02A3378F2B11}" presName="aNode" presStyleLbl="fgAcc1" presStyleIdx="3" presStyleCnt="4" custScaleX="213168" custScaleY="286429" custLinFactY="2213" custLinFactNeighborX="-6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83483A-92CB-4E56-B943-480AD3754748}" type="pres">
      <dgm:prSet presAssocID="{41DAD190-08DA-4326-BA5A-02A3378F2B11}" presName="aSpace" presStyleCnt="0"/>
      <dgm:spPr/>
    </dgm:pt>
  </dgm:ptLst>
  <dgm:cxnLst>
    <dgm:cxn modelId="{F0A891E0-3DDB-4ED5-963F-A012E3CD4133}" type="presOf" srcId="{DB0E2EAB-58E9-4E29-8B8D-358438A4FB77}" destId="{D8B7EDDF-DED1-4809-9956-9056131116DB}" srcOrd="0" destOrd="0" presId="urn:microsoft.com/office/officeart/2005/8/layout/pyramid2"/>
    <dgm:cxn modelId="{8E1D2494-89CF-4E66-AD93-8F4D5AC66EA6}" type="presOf" srcId="{D4D20480-4E0D-4458-A788-AD3343608A92}" destId="{36FC77B1-67BF-4321-A211-925FAD791796}" srcOrd="0" destOrd="0" presId="urn:microsoft.com/office/officeart/2005/8/layout/pyramid2"/>
    <dgm:cxn modelId="{19B6C06D-7DB6-498A-A0F7-794DDC010A19}" srcId="{5C963ECE-A817-4466-B53B-2C4907753CB3}" destId="{D4D20480-4E0D-4458-A788-AD3343608A92}" srcOrd="2" destOrd="0" parTransId="{BD35FA93-87F2-436B-9892-CC8B31C48D5A}" sibTransId="{21F99B8E-ACF4-44A8-A619-823C008D0CDC}"/>
    <dgm:cxn modelId="{0CD7A091-F69F-49FB-84F7-57BE2C74A133}" type="presOf" srcId="{41DAD190-08DA-4326-BA5A-02A3378F2B11}" destId="{E4601707-CA03-43AB-814D-067D5DF3DEB9}" srcOrd="0" destOrd="0" presId="urn:microsoft.com/office/officeart/2005/8/layout/pyramid2"/>
    <dgm:cxn modelId="{20B5E829-18D7-4D8C-90AE-46A88692EBAB}" srcId="{5C963ECE-A817-4466-B53B-2C4907753CB3}" destId="{DB0E2EAB-58E9-4E29-8B8D-358438A4FB77}" srcOrd="0" destOrd="0" parTransId="{BEC7AC68-D06E-4901-972B-18326AB60A19}" sibTransId="{38BCEE6F-293D-4369-B36B-7B365DE18886}"/>
    <dgm:cxn modelId="{3ED12296-CD5D-44DC-A6C7-E23BD0C23179}" type="presOf" srcId="{5C963ECE-A817-4466-B53B-2C4907753CB3}" destId="{E8F3582C-F0BA-49E8-81D5-4C01F0E9C342}" srcOrd="0" destOrd="0" presId="urn:microsoft.com/office/officeart/2005/8/layout/pyramid2"/>
    <dgm:cxn modelId="{B75F0C45-3B87-4DC8-89CD-DB7C7049EBD3}" type="presOf" srcId="{0A73E61E-A7D3-4266-99D2-CDFA5649989C}" destId="{18724BCD-9D01-4786-83C3-DCB7D684B9C3}" srcOrd="0" destOrd="0" presId="urn:microsoft.com/office/officeart/2005/8/layout/pyramid2"/>
    <dgm:cxn modelId="{3877DAFB-A924-42EE-BA4B-BE6FE745E033}" srcId="{5C963ECE-A817-4466-B53B-2C4907753CB3}" destId="{41DAD190-08DA-4326-BA5A-02A3378F2B11}" srcOrd="3" destOrd="0" parTransId="{694E773C-4537-4D82-9BE2-8D6CE95826FE}" sibTransId="{41428339-2C91-4288-9D27-F73328A7E21C}"/>
    <dgm:cxn modelId="{E1D9D867-EA82-4B79-B105-CB40193AC926}" srcId="{5C963ECE-A817-4466-B53B-2C4907753CB3}" destId="{0A73E61E-A7D3-4266-99D2-CDFA5649989C}" srcOrd="1" destOrd="0" parTransId="{9A022B89-7627-43A4-B41C-9D28B310D43A}" sibTransId="{7D2C6839-4986-4E5F-B15B-095A11F21B51}"/>
    <dgm:cxn modelId="{BC327287-9671-4CED-85E1-FDC814458628}" type="presParOf" srcId="{E8F3582C-F0BA-49E8-81D5-4C01F0E9C342}" destId="{90B32A98-B883-41AA-A6FE-92BB3CD4C53E}" srcOrd="0" destOrd="0" presId="urn:microsoft.com/office/officeart/2005/8/layout/pyramid2"/>
    <dgm:cxn modelId="{9A9737D6-1983-4C84-AC64-DB6E8DB691F5}" type="presParOf" srcId="{E8F3582C-F0BA-49E8-81D5-4C01F0E9C342}" destId="{EF900B60-A8C0-47B5-81AB-36A740C473D6}" srcOrd="1" destOrd="0" presId="urn:microsoft.com/office/officeart/2005/8/layout/pyramid2"/>
    <dgm:cxn modelId="{32B36495-C89D-4527-90D2-EB6B679F9F25}" type="presParOf" srcId="{EF900B60-A8C0-47B5-81AB-36A740C473D6}" destId="{D8B7EDDF-DED1-4809-9956-9056131116DB}" srcOrd="0" destOrd="0" presId="urn:microsoft.com/office/officeart/2005/8/layout/pyramid2"/>
    <dgm:cxn modelId="{DF1C9646-294E-4C38-BA7D-BB8F30EF4B10}" type="presParOf" srcId="{EF900B60-A8C0-47B5-81AB-36A740C473D6}" destId="{6A500334-D37B-4799-8C35-159600BE090A}" srcOrd="1" destOrd="0" presId="urn:microsoft.com/office/officeart/2005/8/layout/pyramid2"/>
    <dgm:cxn modelId="{206512D9-5C24-4346-BB72-4B3FA3092CA6}" type="presParOf" srcId="{EF900B60-A8C0-47B5-81AB-36A740C473D6}" destId="{18724BCD-9D01-4786-83C3-DCB7D684B9C3}" srcOrd="2" destOrd="0" presId="urn:microsoft.com/office/officeart/2005/8/layout/pyramid2"/>
    <dgm:cxn modelId="{923E1539-83DE-467B-9233-2CD4BC655351}" type="presParOf" srcId="{EF900B60-A8C0-47B5-81AB-36A740C473D6}" destId="{059E5855-2F59-44EB-A0D5-739F9F4B2115}" srcOrd="3" destOrd="0" presId="urn:microsoft.com/office/officeart/2005/8/layout/pyramid2"/>
    <dgm:cxn modelId="{75FF45EC-815A-489F-8AA2-856C699662F2}" type="presParOf" srcId="{EF900B60-A8C0-47B5-81AB-36A740C473D6}" destId="{36FC77B1-67BF-4321-A211-925FAD791796}" srcOrd="4" destOrd="0" presId="urn:microsoft.com/office/officeart/2005/8/layout/pyramid2"/>
    <dgm:cxn modelId="{4F02A3C5-9DE2-4AF9-A353-3F683D0373AA}" type="presParOf" srcId="{EF900B60-A8C0-47B5-81AB-36A740C473D6}" destId="{17B254D5-073A-4A12-B702-9CCBBE0417D1}" srcOrd="5" destOrd="0" presId="urn:microsoft.com/office/officeart/2005/8/layout/pyramid2"/>
    <dgm:cxn modelId="{56FBA45A-D74D-4017-98FC-4FBB6E818910}" type="presParOf" srcId="{EF900B60-A8C0-47B5-81AB-36A740C473D6}" destId="{E4601707-CA03-43AB-814D-067D5DF3DEB9}" srcOrd="6" destOrd="0" presId="urn:microsoft.com/office/officeart/2005/8/layout/pyramid2"/>
    <dgm:cxn modelId="{670F39AA-D2A5-4002-9CEF-A27BDF148788}" type="presParOf" srcId="{EF900B60-A8C0-47B5-81AB-36A740C473D6}" destId="{2483483A-92CB-4E56-B943-480AD3754748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8900E16-B83F-450D-B89E-AF6E309422B1}" type="doc">
      <dgm:prSet loTypeId="urn:microsoft.com/office/officeart/2008/layout/VerticalCurvedList" loCatId="list" qsTypeId="urn:microsoft.com/office/officeart/2005/8/quickstyle/simple3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3A582393-5582-489E-93D7-6BB02D459EE8}">
      <dgm:prSet phldrT="[Текст]" custT="1"/>
      <dgm:spPr/>
      <dgm:t>
        <a:bodyPr/>
        <a:lstStyle/>
        <a:p>
          <a:pPr algn="just"/>
          <a:r>
            <a:rPr lang="ru-RU" sz="1500" b="1" dirty="0" smtClean="0"/>
            <a:t> 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Размещение на сайте 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Минздрава области 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обобщенной информации  по  результатам проведенных контрольно-надзорных мероприятий</a:t>
          </a:r>
          <a:endParaRPr lang="ru-RU" sz="1500" b="1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FF49925-1E53-49AA-8331-1A2C8A5EEFDB}" type="sibTrans" cxnId="{8AC76C48-66E9-43C3-98E5-FB783E6017BA}">
      <dgm:prSet/>
      <dgm:spPr/>
      <dgm:t>
        <a:bodyPr/>
        <a:lstStyle/>
        <a:p>
          <a:endParaRPr lang="ru-RU"/>
        </a:p>
      </dgm:t>
    </dgm:pt>
    <dgm:pt modelId="{D7FCDFDA-4F2C-485D-ADD7-AA4AAD6EEDA4}" type="parTrans" cxnId="{8AC76C48-66E9-43C3-98E5-FB783E6017BA}">
      <dgm:prSet/>
      <dgm:spPr/>
      <dgm:t>
        <a:bodyPr/>
        <a:lstStyle/>
        <a:p>
          <a:endParaRPr lang="ru-RU"/>
        </a:p>
      </dgm:t>
    </dgm:pt>
    <dgm:pt modelId="{689ADA5E-624D-4E14-92D2-82ED4FF620EC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marL="0" marR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Разъяснительная работа на рабочих совещаниях, конференциях, при проведении проверок по вопросам </a:t>
          </a:r>
          <a:r>
            <a:rPr lang="ru-RU" sz="1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соблюдения обязательных </a:t>
          </a:r>
          <a:r>
            <a:rPr lang="ru-RU" sz="15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требований, типичных нарушениях и мерах по их устранению</a:t>
          </a:r>
          <a:endParaRPr lang="ru-RU" sz="15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EDB8B0-EEB4-4B3F-ACAE-EFD8AA8EDE24}" type="sibTrans" cxnId="{432B07BF-ED80-4BA9-B146-8AED3FF63D75}">
      <dgm:prSet/>
      <dgm:spPr/>
      <dgm:t>
        <a:bodyPr/>
        <a:lstStyle/>
        <a:p>
          <a:endParaRPr lang="ru-RU"/>
        </a:p>
      </dgm:t>
    </dgm:pt>
    <dgm:pt modelId="{8D9A722D-F2E8-438A-8126-16CE7E0DDC56}" type="parTrans" cxnId="{432B07BF-ED80-4BA9-B146-8AED3FF63D75}">
      <dgm:prSet/>
      <dgm:spPr/>
      <dgm:t>
        <a:bodyPr/>
        <a:lstStyle/>
        <a:p>
          <a:endParaRPr lang="ru-RU"/>
        </a:p>
      </dgm:t>
    </dgm:pt>
    <dgm:pt modelId="{42DC8EF8-032C-4E25-B5FF-6C19917033A9}">
      <dgm:prSet phldrT="[Текст]"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algn="just"/>
          <a:r>
            <a:rPr lang="ru-RU" sz="1500" b="1" dirty="0" smtClean="0"/>
            <a:t> 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о </a:t>
          </a:r>
          <a:r>
            <a:rPr lang="ru-RU" sz="15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предельных оптовых и розничных ценах, зарегистрированных и внесенных в Государственный реестр предельных отпускных цен производителей на 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ЖНВЛП</a:t>
          </a:r>
          <a:r>
            <a:rPr lang="ru-RU" sz="1500" b="1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</a:t>
          </a:r>
          <a:r>
            <a:rPr lang="ru-RU" sz="15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официальном сайте 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Минздрава Челябинской области через  ежедневную актуализацию                                </a:t>
          </a:r>
          <a:r>
            <a:rPr lang="ru-RU" sz="15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500" b="1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970A09-A812-4688-8C91-A659ADEB72E2}" type="sibTrans" cxnId="{393240B6-6408-4890-B186-AA55B6D5C488}">
      <dgm:prSet/>
      <dgm:spPr/>
      <dgm:t>
        <a:bodyPr/>
        <a:lstStyle/>
        <a:p>
          <a:endParaRPr lang="ru-RU"/>
        </a:p>
      </dgm:t>
    </dgm:pt>
    <dgm:pt modelId="{9C4439EA-D79A-432D-A9C5-9EC6C09C04B0}" type="parTrans" cxnId="{393240B6-6408-4890-B186-AA55B6D5C488}">
      <dgm:prSet/>
      <dgm:spPr/>
      <dgm:t>
        <a:bodyPr/>
        <a:lstStyle/>
        <a:p>
          <a:endParaRPr lang="ru-RU"/>
        </a:p>
      </dgm:t>
    </dgm:pt>
    <dgm:pt modelId="{EF53B81A-F2F0-4B3A-99B3-2BFBDA8B784D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just"/>
          <a:r>
            <a:rPr lang="ru-RU" sz="1500" b="1" dirty="0" smtClean="0"/>
            <a:t> 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об </a:t>
          </a:r>
          <a:r>
            <a:rPr lang="ru-RU" sz="15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обязательных требованиях по применению цен на 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ЖНВЛП на </a:t>
          </a:r>
          <a:r>
            <a:rPr lang="ru-RU" sz="1500" b="1" dirty="0">
              <a:latin typeface="Times New Roman" panose="02020603050405020304" pitchFamily="18" charset="0"/>
              <a:cs typeface="Times New Roman" panose="02020603050405020304" pitchFamily="18" charset="0"/>
            </a:rPr>
            <a:t>официальном сайте </a:t>
          </a:r>
          <a:r>
            <a: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Минздрава Челябинской области</a:t>
          </a:r>
          <a:endParaRPr lang="ru-RU" sz="1500" b="1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E7D93-3021-45C6-AE9F-7DD9B1A8D00C}" type="sibTrans" cxnId="{CCA66FA5-2666-4506-A566-5433D07A64E2}">
      <dgm:prSet/>
      <dgm:spPr/>
      <dgm:t>
        <a:bodyPr/>
        <a:lstStyle/>
        <a:p>
          <a:endParaRPr lang="ru-RU"/>
        </a:p>
      </dgm:t>
    </dgm:pt>
    <dgm:pt modelId="{7C1D2A24-6A4A-4469-8525-3E33B2185D10}" type="parTrans" cxnId="{CCA66FA5-2666-4506-A566-5433D07A64E2}">
      <dgm:prSet/>
      <dgm:spPr/>
      <dgm:t>
        <a:bodyPr/>
        <a:lstStyle/>
        <a:p>
          <a:endParaRPr lang="ru-RU"/>
        </a:p>
      </dgm:t>
    </dgm:pt>
    <dgm:pt modelId="{29234AB3-F3F6-48BE-989F-3F5713F6463E}" type="pres">
      <dgm:prSet presAssocID="{48900E16-B83F-450D-B89E-AF6E309422B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1A442BB-2D77-4968-A8F3-0B01685D99A7}" type="pres">
      <dgm:prSet presAssocID="{48900E16-B83F-450D-B89E-AF6E309422B1}" presName="Name1" presStyleCnt="0"/>
      <dgm:spPr/>
    </dgm:pt>
    <dgm:pt modelId="{E7812BF1-B2E0-4FE6-B4FC-2BA461CDEBEF}" type="pres">
      <dgm:prSet presAssocID="{48900E16-B83F-450D-B89E-AF6E309422B1}" presName="cycle" presStyleCnt="0"/>
      <dgm:spPr/>
    </dgm:pt>
    <dgm:pt modelId="{9643EBC8-30E5-4B79-AB3E-44277BBFBB55}" type="pres">
      <dgm:prSet presAssocID="{48900E16-B83F-450D-B89E-AF6E309422B1}" presName="srcNode" presStyleLbl="node1" presStyleIdx="0" presStyleCnt="4"/>
      <dgm:spPr/>
    </dgm:pt>
    <dgm:pt modelId="{4F7E0B35-0497-4F8B-84C8-D7FBE3549550}" type="pres">
      <dgm:prSet presAssocID="{48900E16-B83F-450D-B89E-AF6E309422B1}" presName="conn" presStyleLbl="parChTrans1D2" presStyleIdx="0" presStyleCnt="1"/>
      <dgm:spPr/>
      <dgm:t>
        <a:bodyPr/>
        <a:lstStyle/>
        <a:p>
          <a:endParaRPr lang="ru-RU"/>
        </a:p>
      </dgm:t>
    </dgm:pt>
    <dgm:pt modelId="{F025A313-C7FD-402A-99ED-5E870AC96A0B}" type="pres">
      <dgm:prSet presAssocID="{48900E16-B83F-450D-B89E-AF6E309422B1}" presName="extraNode" presStyleLbl="node1" presStyleIdx="0" presStyleCnt="4"/>
      <dgm:spPr/>
    </dgm:pt>
    <dgm:pt modelId="{23B6641D-1DC3-441B-A9CF-223FC439CA66}" type="pres">
      <dgm:prSet presAssocID="{48900E16-B83F-450D-B89E-AF6E309422B1}" presName="dstNode" presStyleLbl="node1" presStyleIdx="0" presStyleCnt="4"/>
      <dgm:spPr/>
    </dgm:pt>
    <dgm:pt modelId="{7B867C67-1B16-4395-A353-D107F3A03CA1}" type="pres">
      <dgm:prSet presAssocID="{EF53B81A-F2F0-4B3A-99B3-2BFBDA8B784D}" presName="text_1" presStyleLbl="node1" presStyleIdx="0" presStyleCnt="4" custScaleX="104048" custScaleY="112783" custLinFactNeighborX="16999" custLinFactNeighborY="-677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1A2DEE-4E4A-4BA6-957E-38F8C38BBA3A}" type="pres">
      <dgm:prSet presAssocID="{EF53B81A-F2F0-4B3A-99B3-2BFBDA8B784D}" presName="accent_1" presStyleCnt="0"/>
      <dgm:spPr/>
    </dgm:pt>
    <dgm:pt modelId="{772845E2-42F6-49FA-B5A6-749566229C6C}" type="pres">
      <dgm:prSet presAssocID="{EF53B81A-F2F0-4B3A-99B3-2BFBDA8B784D}" presName="accentRepeatNode" presStyleLbl="solidFgAcc1" presStyleIdx="0" presStyleCnt="4" custScaleX="93690" custScaleY="94189" custLinFactNeighborX="-9544" custLinFactNeighborY="-32921"/>
      <dgm:spPr/>
    </dgm:pt>
    <dgm:pt modelId="{C2DF13C9-CB28-4216-A6B6-83E5D80FDFF9}" type="pres">
      <dgm:prSet presAssocID="{42DC8EF8-032C-4E25-B5FF-6C19917033A9}" presName="text_2" presStyleLbl="node1" presStyleIdx="1" presStyleCnt="4" custScaleX="104292" custScaleY="144144" custLinFactNeighborX="-407" custLinFactNeighborY="-25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5A52C8-E6D9-4E4A-83E5-8156A58E7D2C}" type="pres">
      <dgm:prSet presAssocID="{42DC8EF8-032C-4E25-B5FF-6C19917033A9}" presName="accent_2" presStyleCnt="0"/>
      <dgm:spPr/>
    </dgm:pt>
    <dgm:pt modelId="{5FD52824-D301-4CAB-8B36-4EBF64715C3E}" type="pres">
      <dgm:prSet presAssocID="{42DC8EF8-032C-4E25-B5FF-6C19917033A9}" presName="accentRepeatNode" presStyleLbl="solidFgAcc1" presStyleIdx="1" presStyleCnt="4" custScaleX="102180" custScaleY="96188" custLinFactNeighborX="-15706" custLinFactNeighborY="-19271"/>
      <dgm:spPr/>
    </dgm:pt>
    <dgm:pt modelId="{F2777419-FCEB-4778-A361-F51540B6C289}" type="pres">
      <dgm:prSet presAssocID="{689ADA5E-624D-4E14-92D2-82ED4FF620EC}" presName="text_3" presStyleLbl="node1" presStyleIdx="2" presStyleCnt="4" custScaleX="103898" custScaleY="116843" custLinFactNeighborX="2194" custLinFactNeighborY="2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A7C5A6-A862-437D-A55E-F3EDC1DE3C0E}" type="pres">
      <dgm:prSet presAssocID="{689ADA5E-624D-4E14-92D2-82ED4FF620EC}" presName="accent_3" presStyleCnt="0"/>
      <dgm:spPr/>
    </dgm:pt>
    <dgm:pt modelId="{792E3736-622E-4601-96DF-2E1878BEF43E}" type="pres">
      <dgm:prSet presAssocID="{689ADA5E-624D-4E14-92D2-82ED4FF620EC}" presName="accentRepeatNode" presStyleLbl="solidFgAcc1" presStyleIdx="2" presStyleCnt="4" custScaleX="99146" custScaleY="86737" custLinFactNeighborX="-12011" custLinFactNeighborY="-916"/>
      <dgm:spPr/>
      <dgm:t>
        <a:bodyPr/>
        <a:lstStyle/>
        <a:p>
          <a:endParaRPr lang="ru-RU"/>
        </a:p>
      </dgm:t>
    </dgm:pt>
    <dgm:pt modelId="{D0AD0F8C-3053-4565-BB17-536E47FFB582}" type="pres">
      <dgm:prSet presAssocID="{3A582393-5582-489E-93D7-6BB02D459EE8}" presName="text_4" presStyleLbl="node1" presStyleIdx="3" presStyleCnt="4" custScaleX="104088" custLinFactNeighborY="-7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1AE5AD-1A7D-4BD5-A324-C37A9B6548A5}" type="pres">
      <dgm:prSet presAssocID="{3A582393-5582-489E-93D7-6BB02D459EE8}" presName="accent_4" presStyleCnt="0"/>
      <dgm:spPr/>
    </dgm:pt>
    <dgm:pt modelId="{79606073-A454-4C2E-B552-8DD7CD024318}" type="pres">
      <dgm:prSet presAssocID="{3A582393-5582-489E-93D7-6BB02D459EE8}" presName="accentRepeatNode" presStyleLbl="solidFgAcc1" presStyleIdx="3" presStyleCnt="4" custScaleX="90820" custScaleY="82652" custLinFactNeighborX="-18430" custLinFactNeighborY="-13493"/>
      <dgm:spPr/>
    </dgm:pt>
  </dgm:ptLst>
  <dgm:cxnLst>
    <dgm:cxn modelId="{F6191809-90BE-4693-BDED-7511173ED8FE}" type="presOf" srcId="{42DC8EF8-032C-4E25-B5FF-6C19917033A9}" destId="{C2DF13C9-CB28-4216-A6B6-83E5D80FDFF9}" srcOrd="0" destOrd="0" presId="urn:microsoft.com/office/officeart/2008/layout/VerticalCurvedList"/>
    <dgm:cxn modelId="{393240B6-6408-4890-B186-AA55B6D5C488}" srcId="{48900E16-B83F-450D-B89E-AF6E309422B1}" destId="{42DC8EF8-032C-4E25-B5FF-6C19917033A9}" srcOrd="1" destOrd="0" parTransId="{9C4439EA-D79A-432D-A9C5-9EC6C09C04B0}" sibTransId="{03970A09-A812-4688-8C91-A659ADEB72E2}"/>
    <dgm:cxn modelId="{8AC76C48-66E9-43C3-98E5-FB783E6017BA}" srcId="{48900E16-B83F-450D-B89E-AF6E309422B1}" destId="{3A582393-5582-489E-93D7-6BB02D459EE8}" srcOrd="3" destOrd="0" parTransId="{D7FCDFDA-4F2C-485D-ADD7-AA4AAD6EEDA4}" sibTransId="{CFF49925-1E53-49AA-8331-1A2C8A5EEFDB}"/>
    <dgm:cxn modelId="{432B07BF-ED80-4BA9-B146-8AED3FF63D75}" srcId="{48900E16-B83F-450D-B89E-AF6E309422B1}" destId="{689ADA5E-624D-4E14-92D2-82ED4FF620EC}" srcOrd="2" destOrd="0" parTransId="{8D9A722D-F2E8-438A-8126-16CE7E0DDC56}" sibTransId="{9FEDB8B0-EEB4-4B3F-ACAE-EFD8AA8EDE24}"/>
    <dgm:cxn modelId="{CCA66FA5-2666-4506-A566-5433D07A64E2}" srcId="{48900E16-B83F-450D-B89E-AF6E309422B1}" destId="{EF53B81A-F2F0-4B3A-99B3-2BFBDA8B784D}" srcOrd="0" destOrd="0" parTransId="{7C1D2A24-6A4A-4469-8525-3E33B2185D10}" sibTransId="{BCCE7D93-3021-45C6-AE9F-7DD9B1A8D00C}"/>
    <dgm:cxn modelId="{636F1DD5-60C1-49D0-AB36-403824001E2A}" type="presOf" srcId="{689ADA5E-624D-4E14-92D2-82ED4FF620EC}" destId="{F2777419-FCEB-4778-A361-F51540B6C289}" srcOrd="0" destOrd="0" presId="urn:microsoft.com/office/officeart/2008/layout/VerticalCurvedList"/>
    <dgm:cxn modelId="{91C3A0E0-8385-441E-AAB0-4154B5F5E7D1}" type="presOf" srcId="{BCCE7D93-3021-45C6-AE9F-7DD9B1A8D00C}" destId="{4F7E0B35-0497-4F8B-84C8-D7FBE3549550}" srcOrd="0" destOrd="0" presId="urn:microsoft.com/office/officeart/2008/layout/VerticalCurvedList"/>
    <dgm:cxn modelId="{FE329B27-130A-4AC1-9054-57202390E40D}" type="presOf" srcId="{48900E16-B83F-450D-B89E-AF6E309422B1}" destId="{29234AB3-F3F6-48BE-989F-3F5713F6463E}" srcOrd="0" destOrd="0" presId="urn:microsoft.com/office/officeart/2008/layout/VerticalCurvedList"/>
    <dgm:cxn modelId="{4A6EF365-694E-4A5D-9B69-438FF2615291}" type="presOf" srcId="{EF53B81A-F2F0-4B3A-99B3-2BFBDA8B784D}" destId="{7B867C67-1B16-4395-A353-D107F3A03CA1}" srcOrd="0" destOrd="0" presId="urn:microsoft.com/office/officeart/2008/layout/VerticalCurvedList"/>
    <dgm:cxn modelId="{86963C82-804A-4C2E-BA04-C8B27B9D088F}" type="presOf" srcId="{3A582393-5582-489E-93D7-6BB02D459EE8}" destId="{D0AD0F8C-3053-4565-BB17-536E47FFB582}" srcOrd="0" destOrd="0" presId="urn:microsoft.com/office/officeart/2008/layout/VerticalCurvedList"/>
    <dgm:cxn modelId="{C3A76888-AE3F-45ED-A54F-AB9B9E5238FC}" type="presParOf" srcId="{29234AB3-F3F6-48BE-989F-3F5713F6463E}" destId="{E1A442BB-2D77-4968-A8F3-0B01685D99A7}" srcOrd="0" destOrd="0" presId="urn:microsoft.com/office/officeart/2008/layout/VerticalCurvedList"/>
    <dgm:cxn modelId="{6E7FCF71-552C-4FAA-957D-EE88B6BED61F}" type="presParOf" srcId="{E1A442BB-2D77-4968-A8F3-0B01685D99A7}" destId="{E7812BF1-B2E0-4FE6-B4FC-2BA461CDEBEF}" srcOrd="0" destOrd="0" presId="urn:microsoft.com/office/officeart/2008/layout/VerticalCurvedList"/>
    <dgm:cxn modelId="{FA1A2454-100B-404E-A212-D363909B564F}" type="presParOf" srcId="{E7812BF1-B2E0-4FE6-B4FC-2BA461CDEBEF}" destId="{9643EBC8-30E5-4B79-AB3E-44277BBFBB55}" srcOrd="0" destOrd="0" presId="urn:microsoft.com/office/officeart/2008/layout/VerticalCurvedList"/>
    <dgm:cxn modelId="{391A94AA-E133-400F-A3DB-46A1D48E083D}" type="presParOf" srcId="{E7812BF1-B2E0-4FE6-B4FC-2BA461CDEBEF}" destId="{4F7E0B35-0497-4F8B-84C8-D7FBE3549550}" srcOrd="1" destOrd="0" presId="urn:microsoft.com/office/officeart/2008/layout/VerticalCurvedList"/>
    <dgm:cxn modelId="{F6CB7A27-4596-4D74-B15C-C953A7A7EA89}" type="presParOf" srcId="{E7812BF1-B2E0-4FE6-B4FC-2BA461CDEBEF}" destId="{F025A313-C7FD-402A-99ED-5E870AC96A0B}" srcOrd="2" destOrd="0" presId="urn:microsoft.com/office/officeart/2008/layout/VerticalCurvedList"/>
    <dgm:cxn modelId="{5B19D04B-E65A-49FB-8C77-211A6CC36668}" type="presParOf" srcId="{E7812BF1-B2E0-4FE6-B4FC-2BA461CDEBEF}" destId="{23B6641D-1DC3-441B-A9CF-223FC439CA66}" srcOrd="3" destOrd="0" presId="urn:microsoft.com/office/officeart/2008/layout/VerticalCurvedList"/>
    <dgm:cxn modelId="{9EEDFB5C-3604-4DD5-9868-2ECC744EABCE}" type="presParOf" srcId="{E1A442BB-2D77-4968-A8F3-0B01685D99A7}" destId="{7B867C67-1B16-4395-A353-D107F3A03CA1}" srcOrd="1" destOrd="0" presId="urn:microsoft.com/office/officeart/2008/layout/VerticalCurvedList"/>
    <dgm:cxn modelId="{93A3CD34-DDA7-483E-851A-5C2FD3D66671}" type="presParOf" srcId="{E1A442BB-2D77-4968-A8F3-0B01685D99A7}" destId="{5A1A2DEE-4E4A-4BA6-957E-38F8C38BBA3A}" srcOrd="2" destOrd="0" presId="urn:microsoft.com/office/officeart/2008/layout/VerticalCurvedList"/>
    <dgm:cxn modelId="{B6FAECD8-8519-45E3-A15F-8079FC4E058D}" type="presParOf" srcId="{5A1A2DEE-4E4A-4BA6-957E-38F8C38BBA3A}" destId="{772845E2-42F6-49FA-B5A6-749566229C6C}" srcOrd="0" destOrd="0" presId="urn:microsoft.com/office/officeart/2008/layout/VerticalCurvedList"/>
    <dgm:cxn modelId="{EDEFC729-0DA1-4A89-88CA-3A77D859CD1D}" type="presParOf" srcId="{E1A442BB-2D77-4968-A8F3-0B01685D99A7}" destId="{C2DF13C9-CB28-4216-A6B6-83E5D80FDFF9}" srcOrd="3" destOrd="0" presId="urn:microsoft.com/office/officeart/2008/layout/VerticalCurvedList"/>
    <dgm:cxn modelId="{A4AAB7A6-BC0D-4FC6-B373-6372D109226F}" type="presParOf" srcId="{E1A442BB-2D77-4968-A8F3-0B01685D99A7}" destId="{5E5A52C8-E6D9-4E4A-83E5-8156A58E7D2C}" srcOrd="4" destOrd="0" presId="urn:microsoft.com/office/officeart/2008/layout/VerticalCurvedList"/>
    <dgm:cxn modelId="{27EC12B2-15F8-4AD4-92B4-B5D16C6C1E94}" type="presParOf" srcId="{5E5A52C8-E6D9-4E4A-83E5-8156A58E7D2C}" destId="{5FD52824-D301-4CAB-8B36-4EBF64715C3E}" srcOrd="0" destOrd="0" presId="urn:microsoft.com/office/officeart/2008/layout/VerticalCurvedList"/>
    <dgm:cxn modelId="{17B5064B-974A-4285-A0A4-3DE4A04B0989}" type="presParOf" srcId="{E1A442BB-2D77-4968-A8F3-0B01685D99A7}" destId="{F2777419-FCEB-4778-A361-F51540B6C289}" srcOrd="5" destOrd="0" presId="urn:microsoft.com/office/officeart/2008/layout/VerticalCurvedList"/>
    <dgm:cxn modelId="{A4941A04-9400-44D3-9A90-95D805AED602}" type="presParOf" srcId="{E1A442BB-2D77-4968-A8F3-0B01685D99A7}" destId="{3CA7C5A6-A862-437D-A55E-F3EDC1DE3C0E}" srcOrd="6" destOrd="0" presId="urn:microsoft.com/office/officeart/2008/layout/VerticalCurvedList"/>
    <dgm:cxn modelId="{D4812EED-3CAF-47B5-8935-8F2E1A53F1D8}" type="presParOf" srcId="{3CA7C5A6-A862-437D-A55E-F3EDC1DE3C0E}" destId="{792E3736-622E-4601-96DF-2E1878BEF43E}" srcOrd="0" destOrd="0" presId="urn:microsoft.com/office/officeart/2008/layout/VerticalCurvedList"/>
    <dgm:cxn modelId="{341337FB-B97D-4EA2-B848-CAFD468C19BF}" type="presParOf" srcId="{E1A442BB-2D77-4968-A8F3-0B01685D99A7}" destId="{D0AD0F8C-3053-4565-BB17-536E47FFB582}" srcOrd="7" destOrd="0" presId="urn:microsoft.com/office/officeart/2008/layout/VerticalCurvedList"/>
    <dgm:cxn modelId="{5B3C6E27-15A4-410A-B06A-7AF8033DC435}" type="presParOf" srcId="{E1A442BB-2D77-4968-A8F3-0B01685D99A7}" destId="{F31AE5AD-1A7D-4BD5-A324-C37A9B6548A5}" srcOrd="8" destOrd="0" presId="urn:microsoft.com/office/officeart/2008/layout/VerticalCurvedList"/>
    <dgm:cxn modelId="{6757EC95-48A3-47CB-B217-AF2B0D9E8F39}" type="presParOf" srcId="{F31AE5AD-1A7D-4BD5-A324-C37A9B6548A5}" destId="{79606073-A454-4C2E-B552-8DD7CD02431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020AED-1F16-487F-B611-01E32FE5BB45}">
      <dsp:nvSpPr>
        <dsp:cNvPr id="0" name=""/>
        <dsp:cNvSpPr/>
      </dsp:nvSpPr>
      <dsp:spPr>
        <a:xfrm>
          <a:off x="3897188" y="1556139"/>
          <a:ext cx="1440807" cy="6852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25146"/>
              </a:lnTo>
              <a:lnTo>
                <a:pt x="1440807" y="525146"/>
              </a:lnTo>
              <a:lnTo>
                <a:pt x="1440807" y="68528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226AFD-57DB-4462-B685-5BE12E941210}">
      <dsp:nvSpPr>
        <dsp:cNvPr id="0" name=""/>
        <dsp:cNvSpPr/>
      </dsp:nvSpPr>
      <dsp:spPr>
        <a:xfrm>
          <a:off x="1861126" y="1556139"/>
          <a:ext cx="2036061" cy="585868"/>
        </a:xfrm>
        <a:custGeom>
          <a:avLst/>
          <a:gdLst/>
          <a:ahLst/>
          <a:cxnLst/>
          <a:rect l="0" t="0" r="0" b="0"/>
          <a:pathLst>
            <a:path>
              <a:moveTo>
                <a:pt x="2036061" y="0"/>
              </a:moveTo>
              <a:lnTo>
                <a:pt x="2036061" y="425730"/>
              </a:lnTo>
              <a:lnTo>
                <a:pt x="0" y="425730"/>
              </a:lnTo>
              <a:lnTo>
                <a:pt x="0" y="58586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B850B4-ADF1-4A46-AADC-DCF0BE940EB9}">
      <dsp:nvSpPr>
        <dsp:cNvPr id="0" name=""/>
        <dsp:cNvSpPr/>
      </dsp:nvSpPr>
      <dsp:spPr>
        <a:xfrm>
          <a:off x="2601907" y="-182466"/>
          <a:ext cx="2590561" cy="173860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746DBE-20A3-4201-91C5-872AEBC1BFF9}">
      <dsp:nvSpPr>
        <dsp:cNvPr id="0" name=""/>
        <dsp:cNvSpPr/>
      </dsp:nvSpPr>
      <dsp:spPr>
        <a:xfrm>
          <a:off x="2793977" y="0"/>
          <a:ext cx="2590561" cy="17386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n w="11430"/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Формы исполнения государственной функции  </a:t>
          </a:r>
          <a:r>
            <a:rPr lang="ru-RU" sz="2000" b="1" kern="120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/>
          </a:r>
          <a:br>
            <a:rPr lang="ru-RU" sz="2000" b="1" kern="1200" dirty="0" smtClean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</a:br>
          <a:endParaRPr lang="ru-RU" sz="2000" b="1" kern="1200" dirty="0">
            <a:ln w="11430"/>
            <a:solidFill>
              <a:schemeClr val="tx1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2793977" y="0"/>
        <a:ext cx="2590561" cy="1738605"/>
      </dsp:txXfrm>
    </dsp:sp>
    <dsp:sp modelId="{17F39F7E-CEE0-4A1A-9FBC-1CAFD27CA001}">
      <dsp:nvSpPr>
        <dsp:cNvPr id="0" name=""/>
        <dsp:cNvSpPr/>
      </dsp:nvSpPr>
      <dsp:spPr>
        <a:xfrm>
          <a:off x="657766" y="2142007"/>
          <a:ext cx="2406721" cy="1614633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A32C0F-F51E-4C40-A777-0BDBAABE7EA3}">
      <dsp:nvSpPr>
        <dsp:cNvPr id="0" name=""/>
        <dsp:cNvSpPr/>
      </dsp:nvSpPr>
      <dsp:spPr>
        <a:xfrm>
          <a:off x="849836" y="2324474"/>
          <a:ext cx="2406721" cy="1614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+mn-lt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+mn-lt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+mn-lt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>
            <a:latin typeface="+mn-lt"/>
            <a:cs typeface="Times New Roman" panose="02020603050405020304" pitchFamily="18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Проверки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latin typeface="+mn-lt"/>
            <a:cs typeface="Times New Roman" panose="02020603050405020304" pitchFamily="18" charset="0"/>
          </a:endParaRPr>
        </a:p>
      </dsp:txBody>
      <dsp:txXfrm>
        <a:off x="849836" y="2324474"/>
        <a:ext cx="2406721" cy="1614633"/>
      </dsp:txXfrm>
    </dsp:sp>
    <dsp:sp modelId="{036CBC47-E2D8-4808-A399-E0F0AAA8CB98}">
      <dsp:nvSpPr>
        <dsp:cNvPr id="0" name=""/>
        <dsp:cNvSpPr/>
      </dsp:nvSpPr>
      <dsp:spPr>
        <a:xfrm>
          <a:off x="3781631" y="2241424"/>
          <a:ext cx="3112728" cy="1542076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716924-8A4E-4C6D-9DB0-2552018FBDA9}">
      <dsp:nvSpPr>
        <dsp:cNvPr id="0" name=""/>
        <dsp:cNvSpPr/>
      </dsp:nvSpPr>
      <dsp:spPr>
        <a:xfrm>
          <a:off x="3973701" y="2423891"/>
          <a:ext cx="3112728" cy="15420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5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Мероприятия </a:t>
          </a: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профилактике нарушений обязательных требований</a:t>
          </a:r>
        </a:p>
      </dsp:txBody>
      <dsp:txXfrm>
        <a:off x="3973701" y="2423891"/>
        <a:ext cx="3112728" cy="154207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5C32A4F-D782-4166-BE8C-4F39717E9F97}">
      <dsp:nvSpPr>
        <dsp:cNvPr id="0" name=""/>
        <dsp:cNvSpPr/>
      </dsp:nvSpPr>
      <dsp:spPr>
        <a:xfrm>
          <a:off x="5831009" y="3018917"/>
          <a:ext cx="807727" cy="417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913"/>
              </a:lnTo>
              <a:lnTo>
                <a:pt x="807727" y="280913"/>
              </a:lnTo>
              <a:lnTo>
                <a:pt x="807727" y="41710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3185E1-98A0-4AE8-924E-92FA42FC39E4}">
      <dsp:nvSpPr>
        <dsp:cNvPr id="0" name=""/>
        <dsp:cNvSpPr/>
      </dsp:nvSpPr>
      <dsp:spPr>
        <a:xfrm>
          <a:off x="4946806" y="3018917"/>
          <a:ext cx="884203" cy="418342"/>
        </a:xfrm>
        <a:custGeom>
          <a:avLst/>
          <a:gdLst/>
          <a:ahLst/>
          <a:cxnLst/>
          <a:rect l="0" t="0" r="0" b="0"/>
          <a:pathLst>
            <a:path>
              <a:moveTo>
                <a:pt x="884203" y="0"/>
              </a:moveTo>
              <a:lnTo>
                <a:pt x="884203" y="282152"/>
              </a:lnTo>
              <a:lnTo>
                <a:pt x="0" y="282152"/>
              </a:lnTo>
              <a:lnTo>
                <a:pt x="0" y="418342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BDB526-2BD7-4B21-AD2F-D94714D7E671}">
      <dsp:nvSpPr>
        <dsp:cNvPr id="0" name=""/>
        <dsp:cNvSpPr/>
      </dsp:nvSpPr>
      <dsp:spPr>
        <a:xfrm>
          <a:off x="4059555" y="1170609"/>
          <a:ext cx="1771453" cy="43938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196"/>
              </a:lnTo>
              <a:lnTo>
                <a:pt x="1771453" y="303196"/>
              </a:lnTo>
              <a:lnTo>
                <a:pt x="1771453" y="43938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CE10C9-1414-4947-8261-A754F6F1A548}">
      <dsp:nvSpPr>
        <dsp:cNvPr id="0" name=""/>
        <dsp:cNvSpPr/>
      </dsp:nvSpPr>
      <dsp:spPr>
        <a:xfrm>
          <a:off x="2236317" y="2531692"/>
          <a:ext cx="898404" cy="427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368"/>
              </a:lnTo>
              <a:lnTo>
                <a:pt x="898404" y="291368"/>
              </a:lnTo>
              <a:lnTo>
                <a:pt x="898404" y="427558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C821DB-C865-41DE-AEB9-5684AC46D2E4}">
      <dsp:nvSpPr>
        <dsp:cNvPr id="0" name=""/>
        <dsp:cNvSpPr/>
      </dsp:nvSpPr>
      <dsp:spPr>
        <a:xfrm>
          <a:off x="1282165" y="2531692"/>
          <a:ext cx="954151" cy="386343"/>
        </a:xfrm>
        <a:custGeom>
          <a:avLst/>
          <a:gdLst/>
          <a:ahLst/>
          <a:cxnLst/>
          <a:rect l="0" t="0" r="0" b="0"/>
          <a:pathLst>
            <a:path>
              <a:moveTo>
                <a:pt x="954151" y="0"/>
              </a:moveTo>
              <a:lnTo>
                <a:pt x="954151" y="250153"/>
              </a:lnTo>
              <a:lnTo>
                <a:pt x="0" y="250153"/>
              </a:lnTo>
              <a:lnTo>
                <a:pt x="0" y="38634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59692A-E432-46EA-9F1E-2DFA95E2295F}">
      <dsp:nvSpPr>
        <dsp:cNvPr id="0" name=""/>
        <dsp:cNvSpPr/>
      </dsp:nvSpPr>
      <dsp:spPr>
        <a:xfrm>
          <a:off x="2236317" y="1170609"/>
          <a:ext cx="1823238" cy="427558"/>
        </a:xfrm>
        <a:custGeom>
          <a:avLst/>
          <a:gdLst/>
          <a:ahLst/>
          <a:cxnLst/>
          <a:rect l="0" t="0" r="0" b="0"/>
          <a:pathLst>
            <a:path>
              <a:moveTo>
                <a:pt x="1823238" y="0"/>
              </a:moveTo>
              <a:lnTo>
                <a:pt x="1823238" y="291368"/>
              </a:lnTo>
              <a:lnTo>
                <a:pt x="0" y="291368"/>
              </a:lnTo>
              <a:lnTo>
                <a:pt x="0" y="42755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E0174E-E2CA-4AEC-985B-E08DC9690F4E}">
      <dsp:nvSpPr>
        <dsp:cNvPr id="0" name=""/>
        <dsp:cNvSpPr/>
      </dsp:nvSpPr>
      <dsp:spPr>
        <a:xfrm>
          <a:off x="3034965" y="2611"/>
          <a:ext cx="2049181" cy="116799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CC9908-C914-4FFA-BE86-F3C136BE93BB}">
      <dsp:nvSpPr>
        <dsp:cNvPr id="0" name=""/>
        <dsp:cNvSpPr/>
      </dsp:nvSpPr>
      <dsp:spPr>
        <a:xfrm>
          <a:off x="3198311" y="157790"/>
          <a:ext cx="2049181" cy="11679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kern="1200" dirty="0" smtClean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ln w="11430"/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Проверки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ln w="11430"/>
            <a:solidFill>
              <a:srgbClr val="0000CC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sp:txBody>
      <dsp:txXfrm>
        <a:off x="3198311" y="157790"/>
        <a:ext cx="2049181" cy="1167997"/>
      </dsp:txXfrm>
    </dsp:sp>
    <dsp:sp modelId="{00CE7BFC-CCA5-4B51-ABF9-48B53BFB9756}">
      <dsp:nvSpPr>
        <dsp:cNvPr id="0" name=""/>
        <dsp:cNvSpPr/>
      </dsp:nvSpPr>
      <dsp:spPr>
        <a:xfrm>
          <a:off x="841661" y="1598167"/>
          <a:ext cx="2789311" cy="933524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D019E5-DD89-452C-8BFA-98B496D08D10}">
      <dsp:nvSpPr>
        <dsp:cNvPr id="0" name=""/>
        <dsp:cNvSpPr/>
      </dsp:nvSpPr>
      <dsp:spPr>
        <a:xfrm>
          <a:off x="1005008" y="1753346"/>
          <a:ext cx="2789311" cy="9335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Плановые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ln w="11430"/>
            <a:solidFill>
              <a:schemeClr val="tx1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05008" y="1753346"/>
        <a:ext cx="2789311" cy="933524"/>
      </dsp:txXfrm>
    </dsp:sp>
    <dsp:sp modelId="{5C6774FD-6AC0-49D9-98B2-65C9095E7B9F}">
      <dsp:nvSpPr>
        <dsp:cNvPr id="0" name=""/>
        <dsp:cNvSpPr/>
      </dsp:nvSpPr>
      <dsp:spPr>
        <a:xfrm>
          <a:off x="547107" y="2918035"/>
          <a:ext cx="1470116" cy="93352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987E89-367A-459A-A841-596AB601E394}">
      <dsp:nvSpPr>
        <dsp:cNvPr id="0" name=""/>
        <dsp:cNvSpPr/>
      </dsp:nvSpPr>
      <dsp:spPr>
        <a:xfrm>
          <a:off x="710453" y="3073214"/>
          <a:ext cx="1470116" cy="9335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Выездные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/>
        </a:p>
      </dsp:txBody>
      <dsp:txXfrm>
        <a:off x="710453" y="3073214"/>
        <a:ext cx="1470116" cy="933524"/>
      </dsp:txXfrm>
    </dsp:sp>
    <dsp:sp modelId="{49E18422-35EE-4004-8184-06D6EB1493DD}">
      <dsp:nvSpPr>
        <dsp:cNvPr id="0" name=""/>
        <dsp:cNvSpPr/>
      </dsp:nvSpPr>
      <dsp:spPr>
        <a:xfrm>
          <a:off x="2399663" y="2959251"/>
          <a:ext cx="1470116" cy="93352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098047-1EFF-4E91-9E34-4F8793D0C256}">
      <dsp:nvSpPr>
        <dsp:cNvPr id="0" name=""/>
        <dsp:cNvSpPr/>
      </dsp:nvSpPr>
      <dsp:spPr>
        <a:xfrm>
          <a:off x="2563010" y="3114430"/>
          <a:ext cx="1470116" cy="9335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Документарные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63010" y="3114430"/>
        <a:ext cx="1470116" cy="933524"/>
      </dsp:txXfrm>
    </dsp:sp>
    <dsp:sp modelId="{CFB20096-42F4-40C2-9B29-4C7BEBA70A4B}">
      <dsp:nvSpPr>
        <dsp:cNvPr id="0" name=""/>
        <dsp:cNvSpPr/>
      </dsp:nvSpPr>
      <dsp:spPr>
        <a:xfrm>
          <a:off x="4383495" y="1609995"/>
          <a:ext cx="2895027" cy="1408921"/>
        </a:xfrm>
        <a:prstGeom prst="roundRect">
          <a:avLst>
            <a:gd name="adj" fmla="val 10000"/>
          </a:avLst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DF6618-FC5C-4138-984E-8609D2E12EAE}">
      <dsp:nvSpPr>
        <dsp:cNvPr id="0" name=""/>
        <dsp:cNvSpPr/>
      </dsp:nvSpPr>
      <dsp:spPr>
        <a:xfrm>
          <a:off x="4546842" y="1765174"/>
          <a:ext cx="2895027" cy="14089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/>
            <a:t>      </a:t>
          </a: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/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Внеплановые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по мотивированным представлениям </a:t>
          </a:r>
        </a:p>
        <a:p>
          <a:pPr marL="0" lvl="0" indent="0" algn="l" defTabSz="9144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по исполнению раннее выданных предписаний</a:t>
          </a:r>
          <a:endParaRPr lang="ru-RU" sz="800" b="1" kern="1200" dirty="0" smtClean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/>
        </a:p>
      </dsp:txBody>
      <dsp:txXfrm>
        <a:off x="4546842" y="1765174"/>
        <a:ext cx="2895027" cy="1408921"/>
      </dsp:txXfrm>
    </dsp:sp>
    <dsp:sp modelId="{74AE8A64-7E48-4E73-A301-CDF03D3CC095}">
      <dsp:nvSpPr>
        <dsp:cNvPr id="0" name=""/>
        <dsp:cNvSpPr/>
      </dsp:nvSpPr>
      <dsp:spPr>
        <a:xfrm>
          <a:off x="4211747" y="3437259"/>
          <a:ext cx="1470116" cy="93352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60BF7-BC40-461B-9877-7B382B37AC43}">
      <dsp:nvSpPr>
        <dsp:cNvPr id="0" name=""/>
        <dsp:cNvSpPr/>
      </dsp:nvSpPr>
      <dsp:spPr>
        <a:xfrm>
          <a:off x="4375093" y="3592438"/>
          <a:ext cx="1470116" cy="9335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Выездные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b="1" kern="1200" dirty="0"/>
        </a:p>
      </dsp:txBody>
      <dsp:txXfrm>
        <a:off x="4375093" y="3592438"/>
        <a:ext cx="1470116" cy="933524"/>
      </dsp:txXfrm>
    </dsp:sp>
    <dsp:sp modelId="{5E8D99A1-1300-4C93-A6F4-F1D19644BFED}">
      <dsp:nvSpPr>
        <dsp:cNvPr id="0" name=""/>
        <dsp:cNvSpPr/>
      </dsp:nvSpPr>
      <dsp:spPr>
        <a:xfrm>
          <a:off x="5903678" y="3436020"/>
          <a:ext cx="1470116" cy="93352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76C0E2-3525-4BA3-83FD-0D268C2FB160}">
      <dsp:nvSpPr>
        <dsp:cNvPr id="0" name=""/>
        <dsp:cNvSpPr/>
      </dsp:nvSpPr>
      <dsp:spPr>
        <a:xfrm>
          <a:off x="6067025" y="3591199"/>
          <a:ext cx="1470116" cy="9335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Документарные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67025" y="3591199"/>
        <a:ext cx="1470116" cy="93352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7E0B35-0497-4F8B-84C8-D7FBE3549550}">
      <dsp:nvSpPr>
        <dsp:cNvPr id="0" name=""/>
        <dsp:cNvSpPr/>
      </dsp:nvSpPr>
      <dsp:spPr>
        <a:xfrm>
          <a:off x="-5772556" y="-883528"/>
          <a:ext cx="6872457" cy="6872457"/>
        </a:xfrm>
        <a:prstGeom prst="blockArc">
          <a:avLst>
            <a:gd name="adj1" fmla="val 18900000"/>
            <a:gd name="adj2" fmla="val 2700000"/>
            <a:gd name="adj3" fmla="val 314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867C67-1B16-4395-A353-D107F3A03CA1}">
      <dsp:nvSpPr>
        <dsp:cNvPr id="0" name=""/>
        <dsp:cNvSpPr/>
      </dsp:nvSpPr>
      <dsp:spPr>
        <a:xfrm>
          <a:off x="480769" y="318985"/>
          <a:ext cx="6762795" cy="63837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671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Принятие решение о проведении проверки</a:t>
          </a:r>
        </a:p>
      </dsp:txBody>
      <dsp:txXfrm>
        <a:off x="480769" y="318985"/>
        <a:ext cx="6762795" cy="638379"/>
      </dsp:txXfrm>
    </dsp:sp>
    <dsp:sp modelId="{772845E2-42F6-49FA-B5A6-749566229C6C}">
      <dsp:nvSpPr>
        <dsp:cNvPr id="0" name=""/>
        <dsp:cNvSpPr/>
      </dsp:nvSpPr>
      <dsp:spPr>
        <a:xfrm>
          <a:off x="123337" y="285749"/>
          <a:ext cx="714865" cy="70485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2DF13C9-CB28-4216-A6B6-83E5D80FDFF9}">
      <dsp:nvSpPr>
        <dsp:cNvPr id="0" name=""/>
        <dsp:cNvSpPr/>
      </dsp:nvSpPr>
      <dsp:spPr>
        <a:xfrm>
          <a:off x="938213" y="1276247"/>
          <a:ext cx="6305351" cy="638379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671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 субъекта  о проведении проверки</a:t>
          </a:r>
        </a:p>
      </dsp:txBody>
      <dsp:txXfrm>
        <a:off x="938213" y="1276247"/>
        <a:ext cx="6305351" cy="638379"/>
      </dsp:txXfrm>
    </dsp:sp>
    <dsp:sp modelId="{5FD52824-D301-4CAB-8B36-4EBF64715C3E}">
      <dsp:nvSpPr>
        <dsp:cNvPr id="0" name=""/>
        <dsp:cNvSpPr/>
      </dsp:nvSpPr>
      <dsp:spPr>
        <a:xfrm>
          <a:off x="539226" y="1196450"/>
          <a:ext cx="797974" cy="79797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2777419-FCEB-4778-A361-F51540B6C289}">
      <dsp:nvSpPr>
        <dsp:cNvPr id="0" name=""/>
        <dsp:cNvSpPr/>
      </dsp:nvSpPr>
      <dsp:spPr>
        <a:xfrm>
          <a:off x="1078612" y="2233510"/>
          <a:ext cx="6164953" cy="63837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671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проверки</a:t>
          </a:r>
        </a:p>
      </dsp:txBody>
      <dsp:txXfrm>
        <a:off x="1078612" y="2233510"/>
        <a:ext cx="6164953" cy="638379"/>
      </dsp:txXfrm>
    </dsp:sp>
    <dsp:sp modelId="{792E3736-622E-4601-96DF-2E1878BEF43E}">
      <dsp:nvSpPr>
        <dsp:cNvPr id="0" name=""/>
        <dsp:cNvSpPr/>
      </dsp:nvSpPr>
      <dsp:spPr>
        <a:xfrm>
          <a:off x="679625" y="2153712"/>
          <a:ext cx="797974" cy="79797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0AD0F8C-3053-4565-BB17-536E47FFB582}">
      <dsp:nvSpPr>
        <dsp:cNvPr id="0" name=""/>
        <dsp:cNvSpPr/>
      </dsp:nvSpPr>
      <dsp:spPr>
        <a:xfrm>
          <a:off x="938213" y="3190772"/>
          <a:ext cx="6305351" cy="638379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671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Оформление результатов проверки</a:t>
          </a:r>
        </a:p>
      </dsp:txBody>
      <dsp:txXfrm>
        <a:off x="938213" y="3190772"/>
        <a:ext cx="6305351" cy="638379"/>
      </dsp:txXfrm>
    </dsp:sp>
    <dsp:sp modelId="{79606073-A454-4C2E-B552-8DD7CD024318}">
      <dsp:nvSpPr>
        <dsp:cNvPr id="0" name=""/>
        <dsp:cNvSpPr/>
      </dsp:nvSpPr>
      <dsp:spPr>
        <a:xfrm>
          <a:off x="539226" y="3110975"/>
          <a:ext cx="797974" cy="79797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2E45B76-AA0C-4846-8A8F-6C23F7836305}">
      <dsp:nvSpPr>
        <dsp:cNvPr id="0" name=""/>
        <dsp:cNvSpPr/>
      </dsp:nvSpPr>
      <dsp:spPr>
        <a:xfrm>
          <a:off x="480769" y="4133847"/>
          <a:ext cx="6762795" cy="666755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671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Принятие мер по результатам проверки</a:t>
          </a:r>
        </a:p>
      </dsp:txBody>
      <dsp:txXfrm>
        <a:off x="480769" y="4133847"/>
        <a:ext cx="6762795" cy="666755"/>
      </dsp:txXfrm>
    </dsp:sp>
    <dsp:sp modelId="{513CD15E-BD3C-425A-9CAE-4DA1B4BCF53B}">
      <dsp:nvSpPr>
        <dsp:cNvPr id="0" name=""/>
        <dsp:cNvSpPr/>
      </dsp:nvSpPr>
      <dsp:spPr>
        <a:xfrm>
          <a:off x="76197" y="4114799"/>
          <a:ext cx="797974" cy="797974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0B32A98-B883-41AA-A6FE-92BB3CD4C53E}">
      <dsp:nvSpPr>
        <dsp:cNvPr id="0" name=""/>
        <dsp:cNvSpPr/>
      </dsp:nvSpPr>
      <dsp:spPr>
        <a:xfrm>
          <a:off x="540971" y="0"/>
          <a:ext cx="3902006" cy="5105399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B7EDDF-DED1-4809-9956-9056131116DB}">
      <dsp:nvSpPr>
        <dsp:cNvPr id="0" name=""/>
        <dsp:cNvSpPr/>
      </dsp:nvSpPr>
      <dsp:spPr>
        <a:xfrm>
          <a:off x="612005" y="510875"/>
          <a:ext cx="7074001" cy="9782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u="sng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 проведении плановой </a:t>
          </a:r>
          <a:r>
            <a:rPr lang="ru-RU" sz="1500" b="1" u="sng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проверки </a:t>
          </a:r>
          <a:r>
            <a:rPr lang="ru-RU" sz="1500" b="1" u="none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500" b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ru-RU" sz="1500" b="1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1500" b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уведомление направляется </a:t>
          </a:r>
          <a:r>
            <a:rPr lang="ru-RU" sz="1500" b="1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позднее трех рабочих дней</a:t>
          </a:r>
          <a:r>
            <a:rPr lang="ru-RU" sz="1500" b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до начала проведения проверки </a:t>
          </a:r>
          <a:endParaRPr lang="ru-RU" sz="1500" b="0" u="none" kern="1200" dirty="0">
            <a:solidFill>
              <a:schemeClr val="tx1"/>
            </a:solidFill>
          </a:endParaRPr>
        </a:p>
      </dsp:txBody>
      <dsp:txXfrm>
        <a:off x="612005" y="510875"/>
        <a:ext cx="7074001" cy="978221"/>
      </dsp:txXfrm>
    </dsp:sp>
    <dsp:sp modelId="{18724BCD-9D01-4786-83C3-DCB7D684B9C3}">
      <dsp:nvSpPr>
        <dsp:cNvPr id="0" name=""/>
        <dsp:cNvSpPr/>
      </dsp:nvSpPr>
      <dsp:spPr>
        <a:xfrm>
          <a:off x="612005" y="1531787"/>
          <a:ext cx="7074001" cy="9782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u="sng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 проведении внеплановой выездной проверки:</a:t>
          </a:r>
        </a:p>
        <a:p>
          <a:pPr marL="0" lvl="0" indent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при </a:t>
          </a:r>
          <a:r>
            <a:rPr lang="ru-RU" sz="1500" b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согласовании с </a:t>
          </a:r>
          <a:r>
            <a:rPr lang="ru-RU" sz="1500" b="0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прокуратурой  -  </a:t>
          </a:r>
          <a:r>
            <a:rPr lang="ru-RU" sz="1500" b="1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без </a:t>
          </a:r>
          <a:r>
            <a:rPr lang="ru-RU" sz="1500" b="1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уведомления</a:t>
          </a:r>
          <a:r>
            <a:rPr lang="ru-RU" sz="1500" b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0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  по </a:t>
          </a:r>
          <a:r>
            <a:rPr lang="ru-RU" sz="1500" b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ранее выданному предписанию -</a:t>
          </a:r>
          <a:r>
            <a:rPr lang="ru-RU" sz="1500" b="1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500" b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уведомление направляется </a:t>
          </a:r>
          <a:r>
            <a:rPr lang="ru-RU" sz="1500" b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 менее чем за </a:t>
          </a:r>
          <a:r>
            <a:rPr lang="ru-RU" sz="1500" b="1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двадцать четыре часа </a:t>
          </a:r>
          <a:r>
            <a:rPr lang="ru-RU" sz="1500" b="0" u="none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 начала ее проведения</a:t>
          </a:r>
          <a:endParaRPr lang="ru-RU" sz="1500" b="0" u="none" kern="1200" dirty="0"/>
        </a:p>
      </dsp:txBody>
      <dsp:txXfrm>
        <a:off x="612005" y="1531787"/>
        <a:ext cx="7074001" cy="978221"/>
      </dsp:txXfrm>
    </dsp:sp>
    <dsp:sp modelId="{36FC77B1-67BF-4321-A211-925FAD791796}">
      <dsp:nvSpPr>
        <dsp:cNvPr id="0" name=""/>
        <dsp:cNvSpPr/>
      </dsp:nvSpPr>
      <dsp:spPr>
        <a:xfrm>
          <a:off x="612005" y="2590800"/>
          <a:ext cx="7074797" cy="9782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u="sng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Если проведение </a:t>
          </a:r>
          <a:r>
            <a:rPr lang="ru-RU" sz="1500" b="1" u="sng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проверки было </a:t>
          </a:r>
          <a:r>
            <a:rPr lang="ru-RU" sz="1500" b="1" u="sng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невозможно </a:t>
          </a:r>
          <a:r>
            <a:rPr lang="ru-RU" sz="1500" b="1" u="sng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или приостановлено </a:t>
          </a:r>
          <a:r>
            <a:rPr lang="en-US" sz="1500" b="1" u="sng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ru-RU" sz="1500" b="1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 </a:t>
          </a:r>
          <a:r>
            <a:rPr lang="ru-RU" sz="1500" b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уведомление направляется </a:t>
          </a:r>
          <a:r>
            <a:rPr lang="ru-RU" sz="15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 позднее </a:t>
          </a:r>
          <a:r>
            <a:rPr lang="ru-RU" sz="1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окончания рабочего дня</a:t>
          </a:r>
          <a:r>
            <a:rPr lang="ru-RU" sz="15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следующего </a:t>
          </a:r>
          <a:r>
            <a:rPr lang="ru-RU" sz="15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/>
          </a:r>
          <a:br>
            <a:rPr lang="ru-RU" sz="15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5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 </a:t>
          </a:r>
          <a:r>
            <a:rPr lang="ru-RU" sz="1500" b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днем принятия решения </a:t>
          </a:r>
          <a:endParaRPr lang="ru-RU" sz="1500" b="0" i="1" kern="1200" dirty="0"/>
        </a:p>
      </dsp:txBody>
      <dsp:txXfrm>
        <a:off x="612005" y="2590800"/>
        <a:ext cx="7074797" cy="978221"/>
      </dsp:txXfrm>
    </dsp:sp>
    <dsp:sp modelId="{E4601707-CA03-43AB-814D-067D5DF3DEB9}">
      <dsp:nvSpPr>
        <dsp:cNvPr id="0" name=""/>
        <dsp:cNvSpPr/>
      </dsp:nvSpPr>
      <dsp:spPr>
        <a:xfrm>
          <a:off x="612005" y="3623860"/>
          <a:ext cx="7074001" cy="9782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u="sng" kern="12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  проведении документарной </a:t>
          </a:r>
          <a:r>
            <a:rPr lang="ru-RU" sz="1500" b="1" u="sng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проверки (плановой или внеплановой) </a:t>
          </a:r>
          <a:r>
            <a:rPr lang="ru-RU" sz="1500" b="0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уведомлением служит </a:t>
          </a:r>
          <a:r>
            <a:rPr lang="ru-RU" sz="1500" b="0" i="0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мотивированный </a:t>
          </a:r>
          <a:r>
            <a:rPr lang="ru-RU" sz="1500" b="0" i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запрос  на </a:t>
          </a:r>
          <a:r>
            <a:rPr lang="ru-RU" sz="1500" b="0" i="0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предоставление </a:t>
          </a:r>
          <a:r>
            <a:rPr lang="ru-RU" sz="1500" b="0" i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документов в </a:t>
          </a:r>
          <a:r>
            <a:rPr lang="ru-RU" sz="1500" b="0" i="0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течение </a:t>
          </a:r>
          <a:r>
            <a:rPr lang="ru-RU" sz="1500" b="1" i="0" u="none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10 рабочих </a:t>
          </a:r>
          <a:r>
            <a:rPr lang="ru-RU" sz="1500" b="1" i="0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дней со дня получения</a:t>
          </a:r>
          <a:endParaRPr lang="ru-RU" sz="1500" b="1" i="0" u="none" kern="1200" dirty="0">
            <a:solidFill>
              <a:schemeClr val="tx1"/>
            </a:solidFill>
          </a:endParaRPr>
        </a:p>
      </dsp:txBody>
      <dsp:txXfrm>
        <a:off x="612005" y="3623860"/>
        <a:ext cx="7074001" cy="97822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7E0B35-0497-4F8B-84C8-D7FBE3549550}">
      <dsp:nvSpPr>
        <dsp:cNvPr id="0" name=""/>
        <dsp:cNvSpPr/>
      </dsp:nvSpPr>
      <dsp:spPr>
        <a:xfrm>
          <a:off x="-6434456" y="-972163"/>
          <a:ext cx="7565046" cy="7565046"/>
        </a:xfrm>
        <a:prstGeom prst="blockArc">
          <a:avLst>
            <a:gd name="adj1" fmla="val 18900000"/>
            <a:gd name="adj2" fmla="val 2700000"/>
            <a:gd name="adj3" fmla="val 286"/>
          </a:avLst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867C67-1B16-4395-A353-D107F3A03CA1}">
      <dsp:nvSpPr>
        <dsp:cNvPr id="0" name=""/>
        <dsp:cNvSpPr/>
      </dsp:nvSpPr>
      <dsp:spPr>
        <a:xfrm>
          <a:off x="400286" y="0"/>
          <a:ext cx="8030330" cy="975224"/>
        </a:xfrm>
        <a:prstGeom prst="rect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6349" tIns="38100" rIns="38100" bIns="3810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 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об </a:t>
          </a:r>
          <a:r>
            <a:rPr lang="ru-RU" sz="1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обязательных требованиях по применению цен на 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ЖНВЛП на </a:t>
          </a:r>
          <a:r>
            <a:rPr lang="ru-RU" sz="1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официальном сайте 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Минздрава Челябинской области</a:t>
          </a:r>
          <a:endParaRPr lang="ru-RU" sz="1500" b="1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0286" y="0"/>
        <a:ext cx="8030330" cy="975224"/>
      </dsp:txXfrm>
    </dsp:sp>
    <dsp:sp modelId="{772845E2-42F6-49FA-B5A6-749566229C6C}">
      <dsp:nvSpPr>
        <dsp:cNvPr id="0" name=""/>
        <dsp:cNvSpPr/>
      </dsp:nvSpPr>
      <dsp:spPr>
        <a:xfrm>
          <a:off x="0" y="0"/>
          <a:ext cx="1012661" cy="101805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2DF13C9-CB28-4216-A6B6-83E5D80FDFF9}">
      <dsp:nvSpPr>
        <dsp:cNvPr id="0" name=""/>
        <dsp:cNvSpPr/>
      </dsp:nvSpPr>
      <dsp:spPr>
        <a:xfrm>
          <a:off x="865422" y="1322242"/>
          <a:ext cx="7532137" cy="1246400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6349" tIns="38100" rIns="38100" bIns="3810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 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Информирование о </a:t>
          </a:r>
          <a:r>
            <a:rPr lang="ru-RU" sz="1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предельных оптовых и розничных ценах, зарегистрированных и внесенных в Государственный реестр предельных отпускных цен производителей на 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ЖНВЛП</a:t>
          </a:r>
          <a:r>
            <a:rPr lang="ru-RU" sz="1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 </a:t>
          </a:r>
          <a:r>
            <a:rPr lang="ru-RU" sz="15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официальном сайте 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Минздрава Челябинской области через  ежедневную актуализацию                                </a:t>
          </a:r>
          <a:r>
            <a:rPr lang="ru-RU" sz="1500" b="1" kern="1200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500" b="1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65422" y="1322242"/>
        <a:ext cx="7532137" cy="1246400"/>
      </dsp:txXfrm>
    </dsp:sp>
    <dsp:sp modelId="{5FD52824-D301-4CAB-8B36-4EBF64715C3E}">
      <dsp:nvSpPr>
        <dsp:cNvPr id="0" name=""/>
        <dsp:cNvSpPr/>
      </dsp:nvSpPr>
      <dsp:spPr>
        <a:xfrm>
          <a:off x="327830" y="1433604"/>
          <a:ext cx="1104427" cy="1039661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2777419-FCEB-4778-A361-F51540B6C289}">
      <dsp:nvSpPr>
        <dsp:cNvPr id="0" name=""/>
        <dsp:cNvSpPr/>
      </dsp:nvSpPr>
      <dsp:spPr>
        <a:xfrm>
          <a:off x="926934" y="2979117"/>
          <a:ext cx="7503682" cy="1010331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6349" tIns="38100" rIns="38100" bIns="3810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5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Разъяснительная работа на рабочих совещаниях, конференциях, при проведении проверок по вопросам </a:t>
          </a:r>
          <a:r>
            <a:rPr lang="ru-RU" sz="15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соблюдения обязательных </a:t>
          </a:r>
          <a:r>
            <a:rPr lang="ru-RU" sz="15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требований, типичных нарушениях и мерах по их устранению</a:t>
          </a:r>
          <a:endParaRPr lang="ru-RU" sz="15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26934" y="2979117"/>
        <a:ext cx="7503682" cy="1010331"/>
      </dsp:txXfrm>
    </dsp:sp>
    <dsp:sp modelId="{792E3736-622E-4601-96DF-2E1878BEF43E}">
      <dsp:nvSpPr>
        <dsp:cNvPr id="0" name=""/>
        <dsp:cNvSpPr/>
      </dsp:nvSpPr>
      <dsp:spPr>
        <a:xfrm>
          <a:off x="384164" y="2980335"/>
          <a:ext cx="1071633" cy="937509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0AD0F8C-3053-4565-BB17-536E47FFB582}">
      <dsp:nvSpPr>
        <dsp:cNvPr id="0" name=""/>
        <dsp:cNvSpPr/>
      </dsp:nvSpPr>
      <dsp:spPr>
        <a:xfrm>
          <a:off x="396302" y="4256953"/>
          <a:ext cx="8033417" cy="864691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6349" tIns="38100" rIns="38100" bIns="38100" numCol="1" spcCol="1270" anchor="ctr" anchorCtr="0">
          <a:noAutofit/>
        </a:bodyPr>
        <a:lstStyle/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 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Размещение на сайте 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Минздрава области </a:t>
          </a:r>
          <a:r>
            <a:rPr lang="ru-RU" sz="1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обобщенной информации  по  результатам проведенных контрольно-надзорных мероприятий</a:t>
          </a:r>
          <a:endParaRPr lang="ru-RU" sz="1500" b="1" kern="1200" dirty="0">
            <a:solidFill>
              <a:srgbClr val="0000CC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6302" y="4256953"/>
        <a:ext cx="8033417" cy="864691"/>
      </dsp:txXfrm>
    </dsp:sp>
    <dsp:sp modelId="{79606073-A454-4C2E-B552-8DD7CD024318}">
      <dsp:nvSpPr>
        <dsp:cNvPr id="0" name=""/>
        <dsp:cNvSpPr/>
      </dsp:nvSpPr>
      <dsp:spPr>
        <a:xfrm>
          <a:off x="0" y="4163733"/>
          <a:ext cx="981640" cy="893355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C5A52-69C2-45A3-9EAA-0866E07BE354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9B5E7-CFD1-4364-9311-D4CDD6595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76D04-A714-45D7-B3B3-EEFFACE23391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29581-7461-4157-AB2B-5F23F38F39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B51E50-A4BF-4C85-8534-A420FEC283F2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2306" eaLnBrk="1" hangingPunct="1">
              <a:spcBef>
                <a:spcPct val="0"/>
              </a:spcBef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D4A1B1-AD2F-4C2F-913D-1F049CCDBFA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z="1400" dirty="0"/>
          </a:p>
        </p:txBody>
      </p:sp>
      <p:sp>
        <p:nvSpPr>
          <p:cNvPr id="2662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AAB36F-6C9D-4A1E-AC6B-6EBDE1A35A4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3891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008C58-42E0-41D3-B3A3-54D5019AD00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0D192-E27A-4F66-A73F-CC6D7EF80E0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2075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</a:t>
            </a:r>
            <a:r>
              <a:rPr lang="ru-RU" baseline="0" dirty="0" smtClean="0"/>
              <a:t> запланированных проверок одна проверка не была проведена в связи  с прекращением деятельности юридическим лицом на момент проведения плановой проверки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29581-7461-4157-AB2B-5F23F38F394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Профилактика нарушений обязательных требований имеет первостепенное значение при осуществлении регионального государственного контроля за применением цен на ЖНВЛП.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Основные цели   профилактика нарушений обязательных требований следующие:</a:t>
            </a:r>
            <a:endParaRPr lang="ru-R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предупреждение нарушений субъектами обращения лекарственных средств  обязательных требований; </a:t>
            </a:r>
            <a:endParaRPr lang="ru-R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предотвращение риска причинения вреда и снижение уровня ущерба охраняемым законом ценностей вследствие нарушений обязательных требований; </a:t>
            </a:r>
            <a:endParaRPr lang="ru-R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устранение существующих и потенциальных условий, причин и факторов, способных привести к нарушению обязательных требований и причинению вреда охраняемым законом ценностям; </a:t>
            </a:r>
            <a:endParaRPr lang="ru-R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формирование моделей социально-ответственного, добросовестного, правового поведения подконтрольных субъектов; </a:t>
            </a:r>
            <a:endParaRPr lang="ru-R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2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повышение прозрачности системы контрольной деятельности. </a:t>
            </a:r>
            <a:endParaRPr lang="ru-RU" sz="105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D0D192-E27A-4F66-A73F-CC6D7EF80E0B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418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Реализация Программы профилактики нарушений обязательных требований представлена на следующих слайдах:</a:t>
            </a:r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32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98220C-6606-46DC-83FE-BD4D188F74A2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3644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C6B959-F21B-414E-9498-21AA9DE6A2C3}" type="datetimeFigureOut">
              <a:rPr lang="ru-RU" smtClean="0"/>
              <a:pPr/>
              <a:t>15.04.2019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17201-E86E-475F-BA4C-857ABE2827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zdrav74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Отчет о результатах проверок цен на лекарственные препараты, включенные в перечень ЖНВЛП, за  2018 г .</a:t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Устюгова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Арина Михайловна,</a:t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начальник управления лекарственного обеспечения</a:t>
            </a:r>
            <a:endParaRPr lang="ru-RU" sz="31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1850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Согласование п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лана 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проверок по контролю за применением цен на лекарственные препараты, включенные в перечень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ЖНВЛП, с Прокуратурой Челябинской области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65870837"/>
              </p:ext>
            </p:extLst>
          </p:nvPr>
        </p:nvGraphicFramePr>
        <p:xfrm>
          <a:off x="395536" y="1628800"/>
          <a:ext cx="830160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2922965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87011"/>
            <a:ext cx="6324600" cy="101249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исполнения </a:t>
            </a:r>
            <a:r>
              <a:rPr lang="ru-RU" sz="2000" b="1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процедур при проведении проверок </a:t>
            </a:r>
            <a:r>
              <a:rPr lang="ru-RU" sz="2000" b="1" dirty="0" smtClean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br>
              <a:rPr lang="ru-RU" sz="2000" b="1" dirty="0" smtClean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ln w="11430"/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1249211845"/>
              </p:ext>
            </p:extLst>
          </p:nvPr>
        </p:nvGraphicFramePr>
        <p:xfrm>
          <a:off x="990600" y="1447800"/>
          <a:ext cx="73152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24044157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152400"/>
            <a:ext cx="6705600" cy="9144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субъекта обращения лекарственных средств о проведении проверки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50767435"/>
              </p:ext>
            </p:extLst>
          </p:nvPr>
        </p:nvGraphicFramePr>
        <p:xfrm>
          <a:off x="457200" y="1143000"/>
          <a:ext cx="82296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649005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Выполнение плана проведения проверок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22303357"/>
              </p:ext>
            </p:extLst>
          </p:nvPr>
        </p:nvGraphicFramePr>
        <p:xfrm>
          <a:off x="467544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269293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Соотношение плановых и внеплановых проверок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проведенных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рамках осуществления государственного регионального контроля за применением цен на ЖНВЛП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737704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8776356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Результаты проверок по контролю соблюдения порядка применения цен на лекарственные препараты, </a:t>
            </a:r>
            <a:b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включенные в перечень ЖНВЛП</a:t>
            </a:r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47675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период 2015 г.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–2018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г. – нарушений не выявлено</a:t>
            </a:r>
          </a:p>
          <a:p>
            <a:pPr marL="0" indent="447675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проверяемых субъектах обращения используются программные продукты, которые автоматически формируют цены на лекарственные препараты с учетом предельных размеров надбавок.</a:t>
            </a:r>
          </a:p>
          <a:p>
            <a:pPr marL="0" indent="358775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Случаи оспаривания в суде юридическими лицами и индивидуальными предпринимателями оснований и результатов проведения в отношении их мероприятий по контролю отсутствуют.</a:t>
            </a:r>
          </a:p>
          <a:p>
            <a:pPr marL="0" indent="0" algn="ctr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98438"/>
            <a:ext cx="6477000" cy="868362"/>
          </a:xfrm>
        </p:spPr>
        <p:txBody>
          <a:bodyPr>
            <a:noAutofit/>
          </a:bodyPr>
          <a:lstStyle/>
          <a:p>
            <a:pPr lvl="0" algn="ctr"/>
            <a:r>
              <a:rPr lang="ru-RU" sz="2200" b="1" dirty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200" b="1" dirty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000" b="1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Административная ответственность </a:t>
            </a:r>
            <a:r>
              <a:rPr lang="en-US" sz="2000" b="1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b="1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нарушения обязательных требований</a:t>
            </a:r>
            <a:r>
              <a:rPr lang="ru-RU" sz="2400" b="1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ln w="11430"/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6240" y="1295400"/>
            <a:ext cx="8426513" cy="4953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1 статьи 14.6 КоАП</a:t>
            </a:r>
          </a:p>
          <a:p>
            <a:pPr marL="0" indent="0" algn="just">
              <a:buNone/>
            </a:pPr>
            <a:r>
              <a:rPr lang="ru-RU" sz="15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Завышение</a:t>
            </a:r>
            <a:r>
              <a:rPr lang="ru-RU" sz="15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регулируемых государством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цен,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предельных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цен, установленных надбавок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ценам, завышение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максимальной розничной цены, указанной производителем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–  </a:t>
            </a:r>
            <a:r>
              <a:rPr lang="ru-RU" sz="1500" b="1" u="sng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5 000  рублей</a:t>
            </a:r>
            <a:r>
              <a:rPr lang="ru-RU" sz="15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500" b="1" u="sng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50 000  рублей</a:t>
            </a:r>
            <a:r>
              <a:rPr lang="ru-RU" sz="1500" b="1" u="sng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дисквалификацию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срок </a:t>
            </a: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трех </a:t>
            </a:r>
            <a:r>
              <a:rPr lang="ru-RU" sz="1500" b="1" u="sng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endParaRPr lang="ru-RU" sz="1500" b="1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юр.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 - в </a:t>
            </a: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двукратном размере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излишне полученной выручки от реализации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товара </a:t>
            </a: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весь период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течение которого совершалось правонарушение, но не более одного года</a:t>
            </a:r>
          </a:p>
          <a:p>
            <a:pPr marL="0" indent="0" algn="ctr">
              <a:buNone/>
            </a:pPr>
            <a:r>
              <a:rPr lang="ru-RU" sz="1500" b="1" u="sng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</a:t>
            </a: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статьи 14.6 КоАП</a:t>
            </a:r>
          </a:p>
          <a:p>
            <a:pPr marL="0" indent="0" algn="just">
              <a:buNone/>
            </a:pPr>
            <a:r>
              <a:rPr lang="ru-RU" sz="1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Занижение</a:t>
            </a:r>
            <a:r>
              <a:rPr lang="ru-RU" sz="1500" b="1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регулируемых государством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цен,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предельных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цен, установленных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надбавок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ценам,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установленного порядка регулирования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цен,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равно </a:t>
            </a: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иное нарушение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установленного порядка ценообразования </a:t>
            </a:r>
            <a:endPara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граждан –  </a:t>
            </a:r>
            <a:r>
              <a:rPr lang="ru-RU" sz="1500" b="1" u="sng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5 000  рублей</a:t>
            </a:r>
            <a:endParaRPr lang="ru-RU" sz="1500" b="1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500" b="1" u="sng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50 000  рублей 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дисквалификацию</a:t>
            </a: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срок </a:t>
            </a:r>
            <a:r>
              <a:rPr lang="ru-RU" sz="15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трех </a:t>
            </a:r>
            <a:r>
              <a:rPr lang="ru-RU" sz="1500" b="1" u="sng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endParaRPr lang="ru-RU" sz="1500" b="1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5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юр.лиц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1500" b="1" u="sng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100 000  рублей 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5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6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5 статья 19.5   КоАП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16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Невыполнение</a:t>
            </a:r>
            <a:r>
              <a:rPr lang="ru-RU" sz="16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установленный срок законного предписания</a:t>
            </a: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 в размере –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u="sng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</a:t>
            </a:r>
            <a:r>
              <a:rPr lang="ru-RU" sz="16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 рублей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16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дисквалификацию на срок до трех </a:t>
            </a:r>
            <a:r>
              <a:rPr lang="ru-RU" sz="1600" b="1" u="sng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</a:t>
            </a:r>
            <a:endParaRPr lang="ru-RU" sz="1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юр.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 - </a:t>
            </a:r>
            <a:r>
              <a:rPr lang="ru-RU" sz="16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100 000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1600" b="1" u="sng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150 000  рублей</a:t>
            </a:r>
          </a:p>
          <a:p>
            <a:pPr marL="0" indent="0" algn="just">
              <a:buNone/>
            </a:pPr>
            <a:endParaRPr lang="ru-RU" sz="2000" b="1" u="sng" dirty="0">
              <a:solidFill>
                <a:srgbClr val="FF0000"/>
              </a:solidFill>
            </a:endParaRPr>
          </a:p>
          <a:p>
            <a:pPr marL="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ru-RU" sz="15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  <a:tabLst>
                <a:tab pos="541338" algn="l"/>
              </a:tabLst>
            </a:pPr>
            <a:endParaRPr lang="ru-RU" sz="1500" dirty="0"/>
          </a:p>
        </p:txBody>
      </p:sp>
    </p:spTree>
    <p:extLst>
      <p:ext uri="{BB962C8B-B14F-4D97-AF65-F5344CB8AC3E}">
        <p14:creationId xmlns="" xmlns:p14="http://schemas.microsoft.com/office/powerpoint/2010/main" val="33209098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6100" y="152400"/>
            <a:ext cx="5651500" cy="10668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2000" b="1" kern="1200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Основные цели </a:t>
            </a:r>
            <a:br>
              <a:rPr lang="ru-RU" sz="2000" b="1" kern="1200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2000" b="1" kern="1200" dirty="0">
                <a:ln w="11430"/>
                <a:solidFill>
                  <a:srgbClr val="00B05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профилактики  нарушений обязательных требований </a:t>
            </a:r>
            <a:r>
              <a:rPr lang="ru-RU" sz="2000" b="1" kern="1200" dirty="0" smtClean="0">
                <a:ln w="11430"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/>
            </a:r>
            <a:br>
              <a:rPr lang="ru-RU" sz="2000" b="1" kern="1200" dirty="0" smtClean="0">
                <a:ln w="11430"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sz="2000" b="1" kern="1200" dirty="0">
              <a:ln w="11430"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8324" y="1524000"/>
            <a:ext cx="8118475" cy="5105400"/>
          </a:xfrm>
        </p:spPr>
        <p:txBody>
          <a:bodyPr>
            <a:noAutofit/>
          </a:bodyPr>
          <a:lstStyle/>
          <a:p>
            <a:pPr marL="182563" lvl="2" indent="442913" algn="just">
              <a:spcBef>
                <a:spcPts val="800"/>
              </a:spcBef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нарушений обязательных требований субъектами обращения лекарственных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</a:t>
            </a:r>
          </a:p>
          <a:p>
            <a:pPr marL="182563" lvl="2" indent="0" algn="just">
              <a:spcBef>
                <a:spcPts val="800"/>
              </a:spcBef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lvl="2" indent="442913" algn="just">
              <a:spcBef>
                <a:spcPts val="800"/>
              </a:spcBef>
              <a:tabLst>
                <a:tab pos="182563" algn="l"/>
              </a:tabLs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Предотвращение риска причинения вреда и снижение уровня ущерба охраняемым законом ценностей вследствие нарушений обязательных требований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lvl="2" indent="0" algn="just">
              <a:spcBef>
                <a:spcPts val="800"/>
              </a:spcBef>
              <a:buNone/>
              <a:tabLst>
                <a:tab pos="182563" algn="l"/>
              </a:tabLst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lvl="2" indent="442913" algn="just">
              <a:spcBef>
                <a:spcPts val="800"/>
              </a:spcBef>
              <a:tabLst>
                <a:tab pos="182563" algn="l"/>
              </a:tabLs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Устранение существующих и потенциальных условий, причин и факторов, способных привести к нарушению обязательных требований и причинению вреда охраняемым законом ценностям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lvl="2" indent="0" algn="just">
              <a:spcBef>
                <a:spcPts val="800"/>
              </a:spcBef>
              <a:buNone/>
              <a:tabLst>
                <a:tab pos="182563" algn="l"/>
              </a:tabLst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lvl="2" indent="442913" algn="just">
              <a:spcBef>
                <a:spcPts val="800"/>
              </a:spcBef>
              <a:tabLst>
                <a:tab pos="182563" algn="l"/>
              </a:tabLs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моделей социально-ответственного, добросовестного, правового поведения подконтрольных субъектов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lvl="2" indent="0" algn="just">
              <a:spcBef>
                <a:spcPts val="800"/>
              </a:spcBef>
              <a:buNone/>
              <a:tabLst>
                <a:tab pos="182563" algn="l"/>
              </a:tabLst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2563" lvl="2" indent="442913" algn="just">
              <a:spcBef>
                <a:spcPts val="800"/>
              </a:spcBef>
              <a:tabLst>
                <a:tab pos="182563" algn="l"/>
              </a:tabLst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прозрачности системы контрольной деятельности </a:t>
            </a:r>
          </a:p>
          <a:p>
            <a:pPr marL="182563" indent="442913">
              <a:tabLst>
                <a:tab pos="182563" algn="l"/>
              </a:tabLst>
            </a:pPr>
            <a:endParaRPr lang="ru-RU" sz="2000" dirty="0"/>
          </a:p>
        </p:txBody>
      </p:sp>
      <p:grpSp>
        <p:nvGrpSpPr>
          <p:cNvPr id="4" name="Группа 5"/>
          <p:cNvGrpSpPr>
            <a:grpSpLocks/>
          </p:cNvGrpSpPr>
          <p:nvPr/>
        </p:nvGrpSpPr>
        <p:grpSpPr bwMode="auto">
          <a:xfrm>
            <a:off x="161925" y="1240156"/>
            <a:ext cx="406400" cy="5529262"/>
            <a:chOff x="10" y="10"/>
            <a:chExt cx="640" cy="9782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10" y="10"/>
              <a:ext cx="640" cy="637"/>
            </a:xfrm>
            <a:custGeom>
              <a:avLst/>
              <a:gdLst>
                <a:gd name="T0" fmla="*/ 268 w 640"/>
                <a:gd name="T1" fmla="*/ 2 h 637"/>
                <a:gd name="T2" fmla="*/ 218 w 640"/>
                <a:gd name="T3" fmla="*/ 14 h 637"/>
                <a:gd name="T4" fmla="*/ 172 w 640"/>
                <a:gd name="T5" fmla="*/ 33 h 637"/>
                <a:gd name="T6" fmla="*/ 131 w 640"/>
                <a:gd name="T7" fmla="*/ 59 h 637"/>
                <a:gd name="T8" fmla="*/ 93 w 640"/>
                <a:gd name="T9" fmla="*/ 91 h 637"/>
                <a:gd name="T10" fmla="*/ 61 w 640"/>
                <a:gd name="T11" fmla="*/ 128 h 637"/>
                <a:gd name="T12" fmla="*/ 35 w 640"/>
                <a:gd name="T13" fmla="*/ 170 h 637"/>
                <a:gd name="T14" fmla="*/ 16 w 640"/>
                <a:gd name="T15" fmla="*/ 216 h 637"/>
                <a:gd name="T16" fmla="*/ 4 w 640"/>
                <a:gd name="T17" fmla="*/ 265 h 637"/>
                <a:gd name="T18" fmla="*/ 0 w 640"/>
                <a:gd name="T19" fmla="*/ 317 h 637"/>
                <a:gd name="T20" fmla="*/ 4 w 640"/>
                <a:gd name="T21" fmla="*/ 369 h 637"/>
                <a:gd name="T22" fmla="*/ 16 w 640"/>
                <a:gd name="T23" fmla="*/ 419 h 637"/>
                <a:gd name="T24" fmla="*/ 35 w 640"/>
                <a:gd name="T25" fmla="*/ 464 h 637"/>
                <a:gd name="T26" fmla="*/ 61 w 640"/>
                <a:gd name="T27" fmla="*/ 506 h 637"/>
                <a:gd name="T28" fmla="*/ 93 w 640"/>
                <a:gd name="T29" fmla="*/ 544 h 637"/>
                <a:gd name="T30" fmla="*/ 131 w 640"/>
                <a:gd name="T31" fmla="*/ 576 h 637"/>
                <a:gd name="T32" fmla="*/ 172 w 640"/>
                <a:gd name="T33" fmla="*/ 602 h 637"/>
                <a:gd name="T34" fmla="*/ 218 w 640"/>
                <a:gd name="T35" fmla="*/ 621 h 637"/>
                <a:gd name="T36" fmla="*/ 268 w 640"/>
                <a:gd name="T37" fmla="*/ 633 h 637"/>
                <a:gd name="T38" fmla="*/ 320 w 640"/>
                <a:gd name="T39" fmla="*/ 637 h 637"/>
                <a:gd name="T40" fmla="*/ 371 w 640"/>
                <a:gd name="T41" fmla="*/ 633 h 637"/>
                <a:gd name="T42" fmla="*/ 421 w 640"/>
                <a:gd name="T43" fmla="*/ 621 h 637"/>
                <a:gd name="T44" fmla="*/ 467 w 640"/>
                <a:gd name="T45" fmla="*/ 602 h 637"/>
                <a:gd name="T46" fmla="*/ 508 w 640"/>
                <a:gd name="T47" fmla="*/ 576 h 637"/>
                <a:gd name="T48" fmla="*/ 546 w 640"/>
                <a:gd name="T49" fmla="*/ 544 h 637"/>
                <a:gd name="T50" fmla="*/ 578 w 640"/>
                <a:gd name="T51" fmla="*/ 506 h 637"/>
                <a:gd name="T52" fmla="*/ 604 w 640"/>
                <a:gd name="T53" fmla="*/ 464 h 637"/>
                <a:gd name="T54" fmla="*/ 623 w 640"/>
                <a:gd name="T55" fmla="*/ 419 h 637"/>
                <a:gd name="T56" fmla="*/ 635 w 640"/>
                <a:gd name="T57" fmla="*/ 369 h 637"/>
                <a:gd name="T58" fmla="*/ 640 w 640"/>
                <a:gd name="T59" fmla="*/ 317 h 637"/>
                <a:gd name="T60" fmla="*/ 635 w 640"/>
                <a:gd name="T61" fmla="*/ 265 h 637"/>
                <a:gd name="T62" fmla="*/ 623 w 640"/>
                <a:gd name="T63" fmla="*/ 216 h 637"/>
                <a:gd name="T64" fmla="*/ 604 w 640"/>
                <a:gd name="T65" fmla="*/ 170 h 637"/>
                <a:gd name="T66" fmla="*/ 578 w 640"/>
                <a:gd name="T67" fmla="*/ 128 h 637"/>
                <a:gd name="T68" fmla="*/ 546 w 640"/>
                <a:gd name="T69" fmla="*/ 91 h 637"/>
                <a:gd name="T70" fmla="*/ 508 w 640"/>
                <a:gd name="T71" fmla="*/ 59 h 637"/>
                <a:gd name="T72" fmla="*/ 467 w 640"/>
                <a:gd name="T73" fmla="*/ 33 h 637"/>
                <a:gd name="T74" fmla="*/ 421 w 640"/>
                <a:gd name="T75" fmla="*/ 14 h 637"/>
                <a:gd name="T76" fmla="*/ 371 w 640"/>
                <a:gd name="T77" fmla="*/ 2 h 637"/>
                <a:gd name="T78" fmla="*/ 354 w 640"/>
                <a:gd name="T79" fmla="*/ 0 h 6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40"/>
                <a:gd name="T121" fmla="*/ 0 h 637"/>
                <a:gd name="T122" fmla="*/ 640 w 640"/>
                <a:gd name="T123" fmla="*/ 637 h 6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40" h="637">
                  <a:moveTo>
                    <a:pt x="285" y="0"/>
                  </a:moveTo>
                  <a:lnTo>
                    <a:pt x="268" y="2"/>
                  </a:lnTo>
                  <a:lnTo>
                    <a:pt x="243" y="7"/>
                  </a:lnTo>
                  <a:lnTo>
                    <a:pt x="218" y="14"/>
                  </a:lnTo>
                  <a:lnTo>
                    <a:pt x="195" y="23"/>
                  </a:lnTo>
                  <a:lnTo>
                    <a:pt x="172" y="33"/>
                  </a:lnTo>
                  <a:lnTo>
                    <a:pt x="151" y="45"/>
                  </a:lnTo>
                  <a:lnTo>
                    <a:pt x="131" y="59"/>
                  </a:lnTo>
                  <a:lnTo>
                    <a:pt x="111" y="74"/>
                  </a:lnTo>
                  <a:lnTo>
                    <a:pt x="93" y="91"/>
                  </a:lnTo>
                  <a:lnTo>
                    <a:pt x="77" y="109"/>
                  </a:lnTo>
                  <a:lnTo>
                    <a:pt x="61" y="128"/>
                  </a:lnTo>
                  <a:lnTo>
                    <a:pt x="47" y="149"/>
                  </a:lnTo>
                  <a:lnTo>
                    <a:pt x="35" y="170"/>
                  </a:lnTo>
                  <a:lnTo>
                    <a:pt x="25" y="193"/>
                  </a:lnTo>
                  <a:lnTo>
                    <a:pt x="16" y="216"/>
                  </a:lnTo>
                  <a:lnTo>
                    <a:pt x="9" y="240"/>
                  </a:lnTo>
                  <a:lnTo>
                    <a:pt x="4" y="265"/>
                  </a:lnTo>
                  <a:lnTo>
                    <a:pt x="1" y="291"/>
                  </a:lnTo>
                  <a:lnTo>
                    <a:pt x="0" y="317"/>
                  </a:lnTo>
                  <a:lnTo>
                    <a:pt x="1" y="344"/>
                  </a:lnTo>
                  <a:lnTo>
                    <a:pt x="4" y="369"/>
                  </a:lnTo>
                  <a:lnTo>
                    <a:pt x="9" y="394"/>
                  </a:lnTo>
                  <a:lnTo>
                    <a:pt x="16" y="419"/>
                  </a:lnTo>
                  <a:lnTo>
                    <a:pt x="25" y="442"/>
                  </a:lnTo>
                  <a:lnTo>
                    <a:pt x="35" y="464"/>
                  </a:lnTo>
                  <a:lnTo>
                    <a:pt x="47" y="486"/>
                  </a:lnTo>
                  <a:lnTo>
                    <a:pt x="61" y="506"/>
                  </a:lnTo>
                  <a:lnTo>
                    <a:pt x="77" y="526"/>
                  </a:lnTo>
                  <a:lnTo>
                    <a:pt x="93" y="544"/>
                  </a:lnTo>
                  <a:lnTo>
                    <a:pt x="111" y="560"/>
                  </a:lnTo>
                  <a:lnTo>
                    <a:pt x="131" y="576"/>
                  </a:lnTo>
                  <a:lnTo>
                    <a:pt x="151" y="589"/>
                  </a:lnTo>
                  <a:lnTo>
                    <a:pt x="172" y="602"/>
                  </a:lnTo>
                  <a:lnTo>
                    <a:pt x="195" y="612"/>
                  </a:lnTo>
                  <a:lnTo>
                    <a:pt x="218" y="621"/>
                  </a:lnTo>
                  <a:lnTo>
                    <a:pt x="243" y="628"/>
                  </a:lnTo>
                  <a:lnTo>
                    <a:pt x="268" y="633"/>
                  </a:lnTo>
                  <a:lnTo>
                    <a:pt x="293" y="636"/>
                  </a:lnTo>
                  <a:lnTo>
                    <a:pt x="320" y="637"/>
                  </a:lnTo>
                  <a:lnTo>
                    <a:pt x="346" y="636"/>
                  </a:lnTo>
                  <a:lnTo>
                    <a:pt x="371" y="633"/>
                  </a:lnTo>
                  <a:lnTo>
                    <a:pt x="396" y="628"/>
                  </a:lnTo>
                  <a:lnTo>
                    <a:pt x="421" y="621"/>
                  </a:lnTo>
                  <a:lnTo>
                    <a:pt x="444" y="612"/>
                  </a:lnTo>
                  <a:lnTo>
                    <a:pt x="467" y="602"/>
                  </a:lnTo>
                  <a:lnTo>
                    <a:pt x="488" y="589"/>
                  </a:lnTo>
                  <a:lnTo>
                    <a:pt x="508" y="576"/>
                  </a:lnTo>
                  <a:lnTo>
                    <a:pt x="528" y="560"/>
                  </a:lnTo>
                  <a:lnTo>
                    <a:pt x="546" y="544"/>
                  </a:lnTo>
                  <a:lnTo>
                    <a:pt x="562" y="526"/>
                  </a:lnTo>
                  <a:lnTo>
                    <a:pt x="578" y="506"/>
                  </a:lnTo>
                  <a:lnTo>
                    <a:pt x="592" y="486"/>
                  </a:lnTo>
                  <a:lnTo>
                    <a:pt x="604" y="464"/>
                  </a:lnTo>
                  <a:lnTo>
                    <a:pt x="614" y="442"/>
                  </a:lnTo>
                  <a:lnTo>
                    <a:pt x="623" y="419"/>
                  </a:lnTo>
                  <a:lnTo>
                    <a:pt x="630" y="394"/>
                  </a:lnTo>
                  <a:lnTo>
                    <a:pt x="635" y="369"/>
                  </a:lnTo>
                  <a:lnTo>
                    <a:pt x="638" y="344"/>
                  </a:lnTo>
                  <a:lnTo>
                    <a:pt x="640" y="317"/>
                  </a:lnTo>
                  <a:lnTo>
                    <a:pt x="638" y="291"/>
                  </a:lnTo>
                  <a:lnTo>
                    <a:pt x="635" y="265"/>
                  </a:lnTo>
                  <a:lnTo>
                    <a:pt x="630" y="240"/>
                  </a:lnTo>
                  <a:lnTo>
                    <a:pt x="623" y="216"/>
                  </a:lnTo>
                  <a:lnTo>
                    <a:pt x="614" y="193"/>
                  </a:lnTo>
                  <a:lnTo>
                    <a:pt x="604" y="170"/>
                  </a:lnTo>
                  <a:lnTo>
                    <a:pt x="592" y="149"/>
                  </a:lnTo>
                  <a:lnTo>
                    <a:pt x="578" y="128"/>
                  </a:lnTo>
                  <a:lnTo>
                    <a:pt x="562" y="109"/>
                  </a:lnTo>
                  <a:lnTo>
                    <a:pt x="546" y="91"/>
                  </a:lnTo>
                  <a:lnTo>
                    <a:pt x="528" y="74"/>
                  </a:lnTo>
                  <a:lnTo>
                    <a:pt x="508" y="59"/>
                  </a:lnTo>
                  <a:lnTo>
                    <a:pt x="488" y="45"/>
                  </a:lnTo>
                  <a:lnTo>
                    <a:pt x="467" y="33"/>
                  </a:lnTo>
                  <a:lnTo>
                    <a:pt x="444" y="23"/>
                  </a:lnTo>
                  <a:lnTo>
                    <a:pt x="421" y="14"/>
                  </a:lnTo>
                  <a:lnTo>
                    <a:pt x="396" y="7"/>
                  </a:lnTo>
                  <a:lnTo>
                    <a:pt x="371" y="2"/>
                  </a:lnTo>
                  <a:lnTo>
                    <a:pt x="354" y="0"/>
                  </a:lnTo>
                  <a:lnTo>
                    <a:pt x="285" y="0"/>
                  </a:lnTo>
                </a:path>
              </a:pathLst>
            </a:custGeom>
            <a:solidFill>
              <a:srgbClr val="CFD8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30" y="327"/>
              <a:ext cx="20" cy="9465"/>
            </a:xfrm>
            <a:custGeom>
              <a:avLst/>
              <a:gdLst>
                <a:gd name="T0" fmla="*/ 0 w 20"/>
                <a:gd name="T1" fmla="*/ 0 h 9465"/>
                <a:gd name="T2" fmla="*/ 0 w 20"/>
                <a:gd name="T3" fmla="*/ 9464 h 9465"/>
                <a:gd name="T4" fmla="*/ 0 60000 65536"/>
                <a:gd name="T5" fmla="*/ 0 60000 65536"/>
                <a:gd name="T6" fmla="*/ 0 w 20"/>
                <a:gd name="T7" fmla="*/ 0 h 9465"/>
                <a:gd name="T8" fmla="*/ 20 w 20"/>
                <a:gd name="T9" fmla="*/ 9465 h 946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" h="9465">
                  <a:moveTo>
                    <a:pt x="0" y="0"/>
                  </a:moveTo>
                  <a:lnTo>
                    <a:pt x="0" y="9464"/>
                  </a:lnTo>
                </a:path>
              </a:pathLst>
            </a:custGeom>
            <a:noFill/>
            <a:ln w="38100">
              <a:solidFill>
                <a:srgbClr val="CFD8D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="" xmlns:p14="http://schemas.microsoft.com/office/powerpoint/2010/main" val="23320675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3263" y="222791"/>
            <a:ext cx="7091363" cy="7747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 профилактики  нарушений обязательных требований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="" xmlns:p14="http://schemas.microsoft.com/office/powerpoint/2010/main" val="1909413833"/>
              </p:ext>
            </p:extLst>
          </p:nvPr>
        </p:nvGraphicFramePr>
        <p:xfrm>
          <a:off x="580196" y="1228725"/>
          <a:ext cx="8430617" cy="5620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8369904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28592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en-US" sz="6200" dirty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en-US" sz="62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www.zdrav74.ru/</a:t>
            </a:r>
            <a:endParaRPr lang="ru-RU" sz="6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 разделе 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«Контрольно-надзорная деятельность», подраздел «Контроль за ценами на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ЖНВЛП» размещены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 algn="just">
              <a:buFontTx/>
              <a:buChar char="-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планы  проведения проверок на 2017, 2018 гг.; </a:t>
            </a:r>
          </a:p>
          <a:p>
            <a:pPr marL="0" indent="0" algn="just">
              <a:buFontTx/>
              <a:buChar char="-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приказ Минздрава Челябинской области от 26.04.2018 г. № 857 «Об утверждении программы проведения Министерством здравоохранения Челябинской области профилактики нарушений обязательных требований в области государственного регионального контроля за применением цен на лекарственные препараты, включенные в перечень жизненно необходимых и важнейших лекарственных препаратов,     на       2018      год»</a:t>
            </a:r>
          </a:p>
          <a:p>
            <a:pPr marL="0" indent="0" algn="just">
              <a:buFontTx/>
              <a:buChar char="-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реестр подконтрольных субъектов;</a:t>
            </a:r>
          </a:p>
          <a:p>
            <a:pPr marL="0" indent="0" algn="just">
              <a:buFontTx/>
              <a:buChar char="-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отчет о проведении публичных обсуждений правоприменительной практики;</a:t>
            </a:r>
          </a:p>
          <a:p>
            <a:pPr marL="0" indent="0" algn="just">
              <a:buFontTx/>
              <a:buChar char="-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результаты проверок;</a:t>
            </a:r>
          </a:p>
          <a:p>
            <a:pPr marL="0" indent="0" algn="just">
              <a:buFontTx/>
              <a:buChar char="-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перечень документов, представление которых юридическим лицом необходимо для достижения целей и задач проведения проверок;</a:t>
            </a:r>
          </a:p>
          <a:p>
            <a:pPr marL="0" indent="0" algn="just">
              <a:buFontTx/>
              <a:buChar char="-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перечень наиболее частых нарушений;</a:t>
            </a:r>
          </a:p>
          <a:p>
            <a:pPr marL="0" indent="0" algn="just">
              <a:buFontTx/>
              <a:buChar char="-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перечень обязательных требований;</a:t>
            </a:r>
          </a:p>
          <a:p>
            <a:pPr marL="0" indent="0" algn="just">
              <a:buFontTx/>
              <a:buChar char="-"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форма обратной связи</a:t>
            </a:r>
          </a:p>
          <a:p>
            <a:pPr marL="0" indent="0">
              <a:buNone/>
            </a:pP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570" y="188640"/>
            <a:ext cx="4688685" cy="1246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595334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07963"/>
            <a:ext cx="7010400" cy="762000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Нормативно-правовые основания осуществления </a:t>
            </a:r>
            <a:b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регионального государственного </a:t>
            </a: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контроля </a:t>
            </a:r>
            <a:b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применением цен на ЖНВЛП</a:t>
            </a:r>
            <a:endParaRPr lang="ru-RU" sz="2000" b="1" dirty="0">
              <a:solidFill>
                <a:srgbClr val="00B05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04800" y="165100"/>
            <a:ext cx="8153400" cy="10668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latinLnBrk="0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1800" b="1" dirty="0">
              <a:ln w="11430"/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05572" y="1143001"/>
            <a:ext cx="7624763" cy="838200"/>
          </a:xfrm>
          <a:prstGeom prst="roundRect">
            <a:avLst/>
          </a:prstGeom>
          <a:solidFill>
            <a:schemeClr val="bg1"/>
          </a:solidFill>
          <a:ln w="12700">
            <a:solidFill>
              <a:srgbClr val="3333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/>
              <a:t>      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государственный контроль - это деятельность уполномоченных органов исполнительной власти субъекта РФ, осуществляемая самостоятельно за счет средств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бюджета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субъекта РФ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(ч. 3 ст. 2 ФЗ от 26.12.2008 № 294-ФЗ)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05572" y="2264599"/>
            <a:ext cx="7609682" cy="71328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3333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уществление регионального государственного контроля за применением цен на ЖНВЛП –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прямые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полномочия органов исполнительной власти субъекта РФ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(ч. 3 ст. 6 </a:t>
            </a:r>
            <a:r>
              <a:rPr lang="ru-RU" sz="1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ФЗ от 12.04.2010 № 61-ФЗ)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80172" y="4223289"/>
            <a:ext cx="7635082" cy="990600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3333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по исполнению регионального государственного контроля за применением цен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ЖНВЛП в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Челябинской области возложена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здравоохранения Челябинской области</a:t>
            </a:r>
            <a:endParaRPr 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(Постановление Губернатора Челябинской области от 27.07.2004 г. № 383 «Об утверждении положения, структуры и штатной численности Министерства здравоохранения Челябинской области»)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200413" y="5486400"/>
            <a:ext cx="7635082" cy="93957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3333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по региональному государственному контролю за применением цен на ЖНВЛП в </a:t>
            </a:r>
            <a:r>
              <a:rPr 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Минздраве Челябинской области возложено на управление лекарственного обеспечения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4812191" y="2057400"/>
            <a:ext cx="471487" cy="173831"/>
          </a:xfrm>
          <a:prstGeom prst="down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304800" y="1549559"/>
            <a:ext cx="333375" cy="384175"/>
            <a:chOff x="1920" y="34"/>
            <a:chExt cx="693" cy="760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920" y="34"/>
              <a:ext cx="583" cy="760"/>
              <a:chOff x="1920" y="34"/>
              <a:chExt cx="583" cy="760"/>
            </a:xfrm>
          </p:grpSpPr>
          <p:sp>
            <p:nvSpPr>
              <p:cNvPr id="17574" name="Freeform 4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49 w 583"/>
                  <a:gd name="T1" fmla="*/ 34 h 760"/>
                  <a:gd name="T2" fmla="*/ 0 w 583"/>
                  <a:gd name="T3" fmla="*/ 34 h 760"/>
                  <a:gd name="T4" fmla="*/ 0 w 583"/>
                  <a:gd name="T5" fmla="*/ 794 h 760"/>
                  <a:gd name="T6" fmla="*/ 583 w 583"/>
                  <a:gd name="T7" fmla="*/ 794 h 760"/>
                  <a:gd name="T8" fmla="*/ 583 w 583"/>
                  <a:gd name="T9" fmla="*/ 769 h 760"/>
                  <a:gd name="T10" fmla="*/ 25 w 583"/>
                  <a:gd name="T11" fmla="*/ 769 h 760"/>
                  <a:gd name="T12" fmla="*/ 25 w 583"/>
                  <a:gd name="T13" fmla="*/ 60 h 760"/>
                  <a:gd name="T14" fmla="*/ 474 w 583"/>
                  <a:gd name="T15" fmla="*/ 60 h 760"/>
                  <a:gd name="T16" fmla="*/ 449 w 583"/>
                  <a:gd name="T17" fmla="*/ 34 h 7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3"/>
                  <a:gd name="T28" fmla="*/ 0 h 760"/>
                  <a:gd name="T29" fmla="*/ 583 w 583"/>
                  <a:gd name="T30" fmla="*/ 760 h 7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3" h="760">
                    <a:moveTo>
                      <a:pt x="449" y="0"/>
                    </a:moveTo>
                    <a:lnTo>
                      <a:pt x="0" y="0"/>
                    </a:lnTo>
                    <a:lnTo>
                      <a:pt x="0" y="760"/>
                    </a:lnTo>
                    <a:lnTo>
                      <a:pt x="583" y="760"/>
                    </a:lnTo>
                    <a:lnTo>
                      <a:pt x="583" y="735"/>
                    </a:lnTo>
                    <a:lnTo>
                      <a:pt x="25" y="735"/>
                    </a:lnTo>
                    <a:lnTo>
                      <a:pt x="25" y="26"/>
                    </a:lnTo>
                    <a:lnTo>
                      <a:pt x="474" y="26"/>
                    </a:lnTo>
                    <a:lnTo>
                      <a:pt x="44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75" name="Freeform 5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583 w 583"/>
                  <a:gd name="T1" fmla="*/ 579 h 760"/>
                  <a:gd name="T2" fmla="*/ 557 w 583"/>
                  <a:gd name="T3" fmla="*/ 579 h 760"/>
                  <a:gd name="T4" fmla="*/ 557 w 583"/>
                  <a:gd name="T5" fmla="*/ 769 h 760"/>
                  <a:gd name="T6" fmla="*/ 583 w 583"/>
                  <a:gd name="T7" fmla="*/ 769 h 760"/>
                  <a:gd name="T8" fmla="*/ 583 w 583"/>
                  <a:gd name="T9" fmla="*/ 579 h 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3"/>
                  <a:gd name="T16" fmla="*/ 0 h 760"/>
                  <a:gd name="T17" fmla="*/ 583 w 583"/>
                  <a:gd name="T18" fmla="*/ 760 h 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3" h="760">
                    <a:moveTo>
                      <a:pt x="583" y="545"/>
                    </a:moveTo>
                    <a:lnTo>
                      <a:pt x="557" y="545"/>
                    </a:lnTo>
                    <a:lnTo>
                      <a:pt x="557" y="735"/>
                    </a:lnTo>
                    <a:lnTo>
                      <a:pt x="583" y="735"/>
                    </a:lnTo>
                    <a:lnTo>
                      <a:pt x="583" y="54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76" name="Freeform 6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74 w 583"/>
                  <a:gd name="T1" fmla="*/ 60 h 760"/>
                  <a:gd name="T2" fmla="*/ 431 w 583"/>
                  <a:gd name="T3" fmla="*/ 60 h 760"/>
                  <a:gd name="T4" fmla="*/ 431 w 583"/>
                  <a:gd name="T5" fmla="*/ 186 h 760"/>
                  <a:gd name="T6" fmla="*/ 557 w 583"/>
                  <a:gd name="T7" fmla="*/ 186 h 760"/>
                  <a:gd name="T8" fmla="*/ 557 w 583"/>
                  <a:gd name="T9" fmla="*/ 224 h 760"/>
                  <a:gd name="T10" fmla="*/ 583 w 583"/>
                  <a:gd name="T11" fmla="*/ 224 h 760"/>
                  <a:gd name="T12" fmla="*/ 583 w 583"/>
                  <a:gd name="T13" fmla="*/ 169 h 760"/>
                  <a:gd name="T14" fmla="*/ 575 w 583"/>
                  <a:gd name="T15" fmla="*/ 161 h 760"/>
                  <a:gd name="T16" fmla="*/ 456 w 583"/>
                  <a:gd name="T17" fmla="*/ 161 h 760"/>
                  <a:gd name="T18" fmla="*/ 456 w 583"/>
                  <a:gd name="T19" fmla="*/ 78 h 760"/>
                  <a:gd name="T20" fmla="*/ 492 w 583"/>
                  <a:gd name="T21" fmla="*/ 78 h 760"/>
                  <a:gd name="T22" fmla="*/ 474 w 583"/>
                  <a:gd name="T23" fmla="*/ 60 h 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83"/>
                  <a:gd name="T37" fmla="*/ 0 h 760"/>
                  <a:gd name="T38" fmla="*/ 583 w 583"/>
                  <a:gd name="T39" fmla="*/ 760 h 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83" h="760">
                    <a:moveTo>
                      <a:pt x="474" y="26"/>
                    </a:moveTo>
                    <a:lnTo>
                      <a:pt x="431" y="26"/>
                    </a:lnTo>
                    <a:lnTo>
                      <a:pt x="431" y="152"/>
                    </a:lnTo>
                    <a:lnTo>
                      <a:pt x="557" y="152"/>
                    </a:lnTo>
                    <a:lnTo>
                      <a:pt x="557" y="190"/>
                    </a:lnTo>
                    <a:lnTo>
                      <a:pt x="583" y="190"/>
                    </a:lnTo>
                    <a:lnTo>
                      <a:pt x="583" y="135"/>
                    </a:lnTo>
                    <a:lnTo>
                      <a:pt x="575" y="127"/>
                    </a:lnTo>
                    <a:lnTo>
                      <a:pt x="456" y="127"/>
                    </a:lnTo>
                    <a:lnTo>
                      <a:pt x="456" y="44"/>
                    </a:lnTo>
                    <a:lnTo>
                      <a:pt x="492" y="44"/>
                    </a:lnTo>
                    <a:lnTo>
                      <a:pt x="474" y="26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77" name="Freeform 7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92 w 583"/>
                  <a:gd name="T1" fmla="*/ 78 h 760"/>
                  <a:gd name="T2" fmla="*/ 456 w 583"/>
                  <a:gd name="T3" fmla="*/ 78 h 760"/>
                  <a:gd name="T4" fmla="*/ 539 w 583"/>
                  <a:gd name="T5" fmla="*/ 161 h 760"/>
                  <a:gd name="T6" fmla="*/ 575 w 583"/>
                  <a:gd name="T7" fmla="*/ 161 h 760"/>
                  <a:gd name="T8" fmla="*/ 492 w 583"/>
                  <a:gd name="T9" fmla="*/ 78 h 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3"/>
                  <a:gd name="T16" fmla="*/ 0 h 760"/>
                  <a:gd name="T17" fmla="*/ 583 w 583"/>
                  <a:gd name="T18" fmla="*/ 760 h 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3" h="760">
                    <a:moveTo>
                      <a:pt x="492" y="44"/>
                    </a:moveTo>
                    <a:lnTo>
                      <a:pt x="456" y="44"/>
                    </a:lnTo>
                    <a:lnTo>
                      <a:pt x="539" y="127"/>
                    </a:lnTo>
                    <a:lnTo>
                      <a:pt x="575" y="127"/>
                    </a:lnTo>
                    <a:lnTo>
                      <a:pt x="492" y="4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8"/>
            <p:cNvGrpSpPr>
              <a:grpSpLocks/>
            </p:cNvGrpSpPr>
            <p:nvPr/>
          </p:nvGrpSpPr>
          <p:grpSpPr bwMode="auto">
            <a:xfrm>
              <a:off x="1996" y="123"/>
              <a:ext cx="304" cy="2"/>
              <a:chOff x="1996" y="123"/>
              <a:chExt cx="304" cy="2"/>
            </a:xfrm>
          </p:grpSpPr>
          <p:sp>
            <p:nvSpPr>
              <p:cNvPr id="17573" name="Freeform 9"/>
              <p:cNvSpPr>
                <a:spLocks/>
              </p:cNvSpPr>
              <p:nvPr/>
            </p:nvSpPr>
            <p:spPr bwMode="auto">
              <a:xfrm>
                <a:off x="1996" y="123"/>
                <a:ext cx="304" cy="2"/>
              </a:xfrm>
              <a:custGeom>
                <a:avLst/>
                <a:gdLst>
                  <a:gd name="T0" fmla="*/ 0 w 304"/>
                  <a:gd name="T1" fmla="*/ 0 h 2"/>
                  <a:gd name="T2" fmla="*/ 304 w 304"/>
                  <a:gd name="T3" fmla="*/ 0 h 2"/>
                  <a:gd name="T4" fmla="*/ 0 60000 65536"/>
                  <a:gd name="T5" fmla="*/ 0 60000 65536"/>
                  <a:gd name="T6" fmla="*/ 0 w 304"/>
                  <a:gd name="T7" fmla="*/ 0 h 2"/>
                  <a:gd name="T8" fmla="*/ 304 w 30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4" h="2">
                    <a:moveTo>
                      <a:pt x="0" y="0"/>
                    </a:moveTo>
                    <a:lnTo>
                      <a:pt x="304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10"/>
            <p:cNvGrpSpPr>
              <a:grpSpLocks/>
            </p:cNvGrpSpPr>
            <p:nvPr/>
          </p:nvGrpSpPr>
          <p:grpSpPr bwMode="auto">
            <a:xfrm>
              <a:off x="1996" y="174"/>
              <a:ext cx="304" cy="2"/>
              <a:chOff x="1996" y="174"/>
              <a:chExt cx="304" cy="2"/>
            </a:xfrm>
          </p:grpSpPr>
          <p:sp>
            <p:nvSpPr>
              <p:cNvPr id="17572" name="Freeform 11"/>
              <p:cNvSpPr>
                <a:spLocks/>
              </p:cNvSpPr>
              <p:nvPr/>
            </p:nvSpPr>
            <p:spPr bwMode="auto">
              <a:xfrm>
                <a:off x="1996" y="174"/>
                <a:ext cx="304" cy="2"/>
              </a:xfrm>
              <a:custGeom>
                <a:avLst/>
                <a:gdLst>
                  <a:gd name="T0" fmla="*/ 0 w 304"/>
                  <a:gd name="T1" fmla="*/ 0 h 2"/>
                  <a:gd name="T2" fmla="*/ 304 w 304"/>
                  <a:gd name="T3" fmla="*/ 0 h 2"/>
                  <a:gd name="T4" fmla="*/ 0 60000 65536"/>
                  <a:gd name="T5" fmla="*/ 0 60000 65536"/>
                  <a:gd name="T6" fmla="*/ 0 w 304"/>
                  <a:gd name="T7" fmla="*/ 0 h 2"/>
                  <a:gd name="T8" fmla="*/ 304 w 30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4" h="2">
                    <a:moveTo>
                      <a:pt x="0" y="0"/>
                    </a:moveTo>
                    <a:lnTo>
                      <a:pt x="304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12"/>
            <p:cNvGrpSpPr>
              <a:grpSpLocks/>
            </p:cNvGrpSpPr>
            <p:nvPr/>
          </p:nvGrpSpPr>
          <p:grpSpPr bwMode="auto">
            <a:xfrm>
              <a:off x="1996" y="224"/>
              <a:ext cx="431" cy="2"/>
              <a:chOff x="1996" y="224"/>
              <a:chExt cx="431" cy="2"/>
            </a:xfrm>
          </p:grpSpPr>
          <p:sp>
            <p:nvSpPr>
              <p:cNvPr id="17571" name="Freeform 13"/>
              <p:cNvSpPr>
                <a:spLocks/>
              </p:cNvSpPr>
              <p:nvPr/>
            </p:nvSpPr>
            <p:spPr bwMode="auto">
              <a:xfrm>
                <a:off x="1996" y="224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14"/>
            <p:cNvGrpSpPr>
              <a:grpSpLocks/>
            </p:cNvGrpSpPr>
            <p:nvPr/>
          </p:nvGrpSpPr>
          <p:grpSpPr bwMode="auto">
            <a:xfrm>
              <a:off x="1996" y="275"/>
              <a:ext cx="431" cy="2"/>
              <a:chOff x="1996" y="275"/>
              <a:chExt cx="431" cy="2"/>
            </a:xfrm>
          </p:grpSpPr>
          <p:sp>
            <p:nvSpPr>
              <p:cNvPr id="17570" name="Freeform 15"/>
              <p:cNvSpPr>
                <a:spLocks/>
              </p:cNvSpPr>
              <p:nvPr/>
            </p:nvSpPr>
            <p:spPr bwMode="auto">
              <a:xfrm>
                <a:off x="1996" y="275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16"/>
            <p:cNvGrpSpPr>
              <a:grpSpLocks/>
            </p:cNvGrpSpPr>
            <p:nvPr/>
          </p:nvGrpSpPr>
          <p:grpSpPr bwMode="auto">
            <a:xfrm>
              <a:off x="1996" y="326"/>
              <a:ext cx="431" cy="2"/>
              <a:chOff x="1996" y="326"/>
              <a:chExt cx="431" cy="2"/>
            </a:xfrm>
          </p:grpSpPr>
          <p:sp>
            <p:nvSpPr>
              <p:cNvPr id="17569" name="Freeform 17"/>
              <p:cNvSpPr>
                <a:spLocks/>
              </p:cNvSpPr>
              <p:nvPr/>
            </p:nvSpPr>
            <p:spPr bwMode="auto">
              <a:xfrm>
                <a:off x="1996" y="326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18"/>
            <p:cNvGrpSpPr>
              <a:grpSpLocks/>
            </p:cNvGrpSpPr>
            <p:nvPr/>
          </p:nvGrpSpPr>
          <p:grpSpPr bwMode="auto">
            <a:xfrm>
              <a:off x="1996" y="376"/>
              <a:ext cx="431" cy="2"/>
              <a:chOff x="1996" y="376"/>
              <a:chExt cx="431" cy="2"/>
            </a:xfrm>
          </p:grpSpPr>
          <p:sp>
            <p:nvSpPr>
              <p:cNvPr id="17568" name="Freeform 19"/>
              <p:cNvSpPr>
                <a:spLocks/>
              </p:cNvSpPr>
              <p:nvPr/>
            </p:nvSpPr>
            <p:spPr bwMode="auto">
              <a:xfrm>
                <a:off x="1996" y="376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20"/>
            <p:cNvGrpSpPr>
              <a:grpSpLocks/>
            </p:cNvGrpSpPr>
            <p:nvPr/>
          </p:nvGrpSpPr>
          <p:grpSpPr bwMode="auto">
            <a:xfrm>
              <a:off x="1996" y="427"/>
              <a:ext cx="380" cy="2"/>
              <a:chOff x="1996" y="427"/>
              <a:chExt cx="380" cy="2"/>
            </a:xfrm>
          </p:grpSpPr>
          <p:sp>
            <p:nvSpPr>
              <p:cNvPr id="17567" name="Freeform 21"/>
              <p:cNvSpPr>
                <a:spLocks/>
              </p:cNvSpPr>
              <p:nvPr/>
            </p:nvSpPr>
            <p:spPr bwMode="auto">
              <a:xfrm>
                <a:off x="1996" y="427"/>
                <a:ext cx="380" cy="2"/>
              </a:xfrm>
              <a:custGeom>
                <a:avLst/>
                <a:gdLst>
                  <a:gd name="T0" fmla="*/ 0 w 380"/>
                  <a:gd name="T1" fmla="*/ 0 h 2"/>
                  <a:gd name="T2" fmla="*/ 380 w 380"/>
                  <a:gd name="T3" fmla="*/ 0 h 2"/>
                  <a:gd name="T4" fmla="*/ 0 60000 65536"/>
                  <a:gd name="T5" fmla="*/ 0 60000 65536"/>
                  <a:gd name="T6" fmla="*/ 0 w 380"/>
                  <a:gd name="T7" fmla="*/ 0 h 2"/>
                  <a:gd name="T8" fmla="*/ 380 w 38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80" h="2">
                    <a:moveTo>
                      <a:pt x="0" y="0"/>
                    </a:moveTo>
                    <a:lnTo>
                      <a:pt x="380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" name="Group 22"/>
            <p:cNvGrpSpPr>
              <a:grpSpLocks/>
            </p:cNvGrpSpPr>
            <p:nvPr/>
          </p:nvGrpSpPr>
          <p:grpSpPr bwMode="auto">
            <a:xfrm>
              <a:off x="1996" y="478"/>
              <a:ext cx="380" cy="2"/>
              <a:chOff x="1996" y="478"/>
              <a:chExt cx="380" cy="2"/>
            </a:xfrm>
          </p:grpSpPr>
          <p:sp>
            <p:nvSpPr>
              <p:cNvPr id="17566" name="Freeform 23"/>
              <p:cNvSpPr>
                <a:spLocks/>
              </p:cNvSpPr>
              <p:nvPr/>
            </p:nvSpPr>
            <p:spPr bwMode="auto">
              <a:xfrm>
                <a:off x="1996" y="478"/>
                <a:ext cx="380" cy="2"/>
              </a:xfrm>
              <a:custGeom>
                <a:avLst/>
                <a:gdLst>
                  <a:gd name="T0" fmla="*/ 0 w 380"/>
                  <a:gd name="T1" fmla="*/ 0 h 2"/>
                  <a:gd name="T2" fmla="*/ 380 w 380"/>
                  <a:gd name="T3" fmla="*/ 0 h 2"/>
                  <a:gd name="T4" fmla="*/ 0 60000 65536"/>
                  <a:gd name="T5" fmla="*/ 0 60000 65536"/>
                  <a:gd name="T6" fmla="*/ 0 w 380"/>
                  <a:gd name="T7" fmla="*/ 0 h 2"/>
                  <a:gd name="T8" fmla="*/ 380 w 38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80" h="2">
                    <a:moveTo>
                      <a:pt x="0" y="0"/>
                    </a:moveTo>
                    <a:lnTo>
                      <a:pt x="380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9" name="Group 24"/>
            <p:cNvGrpSpPr>
              <a:grpSpLocks/>
            </p:cNvGrpSpPr>
            <p:nvPr/>
          </p:nvGrpSpPr>
          <p:grpSpPr bwMode="auto">
            <a:xfrm>
              <a:off x="1996" y="528"/>
              <a:ext cx="355" cy="2"/>
              <a:chOff x="1996" y="528"/>
              <a:chExt cx="355" cy="2"/>
            </a:xfrm>
          </p:grpSpPr>
          <p:sp>
            <p:nvSpPr>
              <p:cNvPr id="17565" name="Freeform 25"/>
              <p:cNvSpPr>
                <a:spLocks/>
              </p:cNvSpPr>
              <p:nvPr/>
            </p:nvSpPr>
            <p:spPr bwMode="auto">
              <a:xfrm>
                <a:off x="1996" y="528"/>
                <a:ext cx="355" cy="2"/>
              </a:xfrm>
              <a:custGeom>
                <a:avLst/>
                <a:gdLst>
                  <a:gd name="T0" fmla="*/ 0 w 355"/>
                  <a:gd name="T1" fmla="*/ 0 h 2"/>
                  <a:gd name="T2" fmla="*/ 355 w 355"/>
                  <a:gd name="T3" fmla="*/ 0 h 2"/>
                  <a:gd name="T4" fmla="*/ 0 60000 65536"/>
                  <a:gd name="T5" fmla="*/ 0 60000 65536"/>
                  <a:gd name="T6" fmla="*/ 0 w 355"/>
                  <a:gd name="T7" fmla="*/ 0 h 2"/>
                  <a:gd name="T8" fmla="*/ 355 w 355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55" h="2">
                    <a:moveTo>
                      <a:pt x="0" y="0"/>
                    </a:moveTo>
                    <a:lnTo>
                      <a:pt x="355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" name="Group 26"/>
            <p:cNvGrpSpPr>
              <a:grpSpLocks/>
            </p:cNvGrpSpPr>
            <p:nvPr/>
          </p:nvGrpSpPr>
          <p:grpSpPr bwMode="auto">
            <a:xfrm>
              <a:off x="1996" y="579"/>
              <a:ext cx="329" cy="2"/>
              <a:chOff x="1996" y="579"/>
              <a:chExt cx="329" cy="2"/>
            </a:xfrm>
          </p:grpSpPr>
          <p:sp>
            <p:nvSpPr>
              <p:cNvPr id="17564" name="Freeform 27"/>
              <p:cNvSpPr>
                <a:spLocks/>
              </p:cNvSpPr>
              <p:nvPr/>
            </p:nvSpPr>
            <p:spPr bwMode="auto">
              <a:xfrm>
                <a:off x="1996" y="579"/>
                <a:ext cx="329" cy="2"/>
              </a:xfrm>
              <a:custGeom>
                <a:avLst/>
                <a:gdLst>
                  <a:gd name="T0" fmla="*/ 0 w 329"/>
                  <a:gd name="T1" fmla="*/ 0 h 2"/>
                  <a:gd name="T2" fmla="*/ 329 w 329"/>
                  <a:gd name="T3" fmla="*/ 0 h 2"/>
                  <a:gd name="T4" fmla="*/ 0 60000 65536"/>
                  <a:gd name="T5" fmla="*/ 0 60000 65536"/>
                  <a:gd name="T6" fmla="*/ 0 w 329"/>
                  <a:gd name="T7" fmla="*/ 0 h 2"/>
                  <a:gd name="T8" fmla="*/ 329 w 329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9" h="2">
                    <a:moveTo>
                      <a:pt x="0" y="0"/>
                    </a:moveTo>
                    <a:lnTo>
                      <a:pt x="329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" name="Group 28"/>
            <p:cNvGrpSpPr>
              <a:grpSpLocks/>
            </p:cNvGrpSpPr>
            <p:nvPr/>
          </p:nvGrpSpPr>
          <p:grpSpPr bwMode="auto">
            <a:xfrm>
              <a:off x="2199" y="649"/>
              <a:ext cx="152" cy="38"/>
              <a:chOff x="2199" y="649"/>
              <a:chExt cx="152" cy="38"/>
            </a:xfrm>
          </p:grpSpPr>
          <p:sp>
            <p:nvSpPr>
              <p:cNvPr id="17558" name="Freeform 29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57 w 152"/>
                  <a:gd name="T1" fmla="*/ 674 h 38"/>
                  <a:gd name="T2" fmla="*/ 3 w 152"/>
                  <a:gd name="T3" fmla="*/ 674 h 38"/>
                  <a:gd name="T4" fmla="*/ 7 w 152"/>
                  <a:gd name="T5" fmla="*/ 678 h 38"/>
                  <a:gd name="T6" fmla="*/ 13 w 152"/>
                  <a:gd name="T7" fmla="*/ 683 h 38"/>
                  <a:gd name="T8" fmla="*/ 22 w 152"/>
                  <a:gd name="T9" fmla="*/ 687 h 38"/>
                  <a:gd name="T10" fmla="*/ 39 w 152"/>
                  <a:gd name="T11" fmla="*/ 687 h 38"/>
                  <a:gd name="T12" fmla="*/ 47 w 152"/>
                  <a:gd name="T13" fmla="*/ 683 h 38"/>
                  <a:gd name="T14" fmla="*/ 53 w 152"/>
                  <a:gd name="T15" fmla="*/ 678 h 38"/>
                  <a:gd name="T16" fmla="*/ 57 w 152"/>
                  <a:gd name="T17" fmla="*/ 674 h 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2"/>
                  <a:gd name="T28" fmla="*/ 0 h 38"/>
                  <a:gd name="T29" fmla="*/ 152 w 152"/>
                  <a:gd name="T30" fmla="*/ 38 h 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2" h="38">
                    <a:moveTo>
                      <a:pt x="57" y="25"/>
                    </a:moveTo>
                    <a:lnTo>
                      <a:pt x="3" y="25"/>
                    </a:lnTo>
                    <a:lnTo>
                      <a:pt x="7" y="29"/>
                    </a:lnTo>
                    <a:lnTo>
                      <a:pt x="13" y="34"/>
                    </a:lnTo>
                    <a:lnTo>
                      <a:pt x="22" y="38"/>
                    </a:lnTo>
                    <a:lnTo>
                      <a:pt x="39" y="38"/>
                    </a:lnTo>
                    <a:lnTo>
                      <a:pt x="47" y="34"/>
                    </a:lnTo>
                    <a:lnTo>
                      <a:pt x="53" y="29"/>
                    </a:lnTo>
                    <a:lnTo>
                      <a:pt x="57" y="2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59" name="Freeform 30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39 w 152"/>
                  <a:gd name="T1" fmla="*/ 687 h 38"/>
                  <a:gd name="T2" fmla="*/ 30 w 152"/>
                  <a:gd name="T3" fmla="*/ 687 h 38"/>
                  <a:gd name="T4" fmla="*/ 39 w 152"/>
                  <a:gd name="T5" fmla="*/ 687 h 38"/>
                  <a:gd name="T6" fmla="*/ 0 60000 65536"/>
                  <a:gd name="T7" fmla="*/ 0 60000 65536"/>
                  <a:gd name="T8" fmla="*/ 0 60000 65536"/>
                  <a:gd name="T9" fmla="*/ 0 w 152"/>
                  <a:gd name="T10" fmla="*/ 0 h 38"/>
                  <a:gd name="T11" fmla="*/ 152 w 152"/>
                  <a:gd name="T12" fmla="*/ 38 h 3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2" h="38">
                    <a:moveTo>
                      <a:pt x="39" y="38"/>
                    </a:moveTo>
                    <a:lnTo>
                      <a:pt x="30" y="38"/>
                    </a:lnTo>
                    <a:lnTo>
                      <a:pt x="39" y="3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60" name="Freeform 31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152 w 152"/>
                  <a:gd name="T1" fmla="*/ 674 h 38"/>
                  <a:gd name="T2" fmla="*/ 124 w 152"/>
                  <a:gd name="T3" fmla="*/ 674 h 38"/>
                  <a:gd name="T4" fmla="*/ 129 w 152"/>
                  <a:gd name="T5" fmla="*/ 678 h 38"/>
                  <a:gd name="T6" fmla="*/ 135 w 152"/>
                  <a:gd name="T7" fmla="*/ 683 h 38"/>
                  <a:gd name="T8" fmla="*/ 143 w 152"/>
                  <a:gd name="T9" fmla="*/ 687 h 38"/>
                  <a:gd name="T10" fmla="*/ 152 w 152"/>
                  <a:gd name="T11" fmla="*/ 687 h 38"/>
                  <a:gd name="T12" fmla="*/ 152 w 152"/>
                  <a:gd name="T13" fmla="*/ 674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152" y="25"/>
                    </a:moveTo>
                    <a:lnTo>
                      <a:pt x="124" y="25"/>
                    </a:lnTo>
                    <a:lnTo>
                      <a:pt x="129" y="29"/>
                    </a:lnTo>
                    <a:lnTo>
                      <a:pt x="135" y="34"/>
                    </a:lnTo>
                    <a:lnTo>
                      <a:pt x="143" y="38"/>
                    </a:lnTo>
                    <a:lnTo>
                      <a:pt x="152" y="38"/>
                    </a:lnTo>
                    <a:lnTo>
                      <a:pt x="152" y="2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61" name="Freeform 32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8 w 152"/>
                  <a:gd name="T1" fmla="*/ 649 h 38"/>
                  <a:gd name="T2" fmla="*/ 0 w 152"/>
                  <a:gd name="T3" fmla="*/ 649 h 38"/>
                  <a:gd name="T4" fmla="*/ 0 w 152"/>
                  <a:gd name="T5" fmla="*/ 674 h 38"/>
                  <a:gd name="T6" fmla="*/ 64 w 152"/>
                  <a:gd name="T7" fmla="*/ 674 h 38"/>
                  <a:gd name="T8" fmla="*/ 68 w 152"/>
                  <a:gd name="T9" fmla="*/ 678 h 38"/>
                  <a:gd name="T10" fmla="*/ 85 w 152"/>
                  <a:gd name="T11" fmla="*/ 686 h 38"/>
                  <a:gd name="T12" fmla="*/ 104 w 152"/>
                  <a:gd name="T13" fmla="*/ 684 h 38"/>
                  <a:gd name="T14" fmla="*/ 117 w 152"/>
                  <a:gd name="T15" fmla="*/ 675 h 38"/>
                  <a:gd name="T16" fmla="*/ 118 w 152"/>
                  <a:gd name="T17" fmla="*/ 674 h 38"/>
                  <a:gd name="T18" fmla="*/ 152 w 152"/>
                  <a:gd name="T19" fmla="*/ 674 h 38"/>
                  <a:gd name="T20" fmla="*/ 152 w 152"/>
                  <a:gd name="T21" fmla="*/ 661 h 38"/>
                  <a:gd name="T22" fmla="*/ 27 w 152"/>
                  <a:gd name="T23" fmla="*/ 661 h 38"/>
                  <a:gd name="T24" fmla="*/ 23 w 152"/>
                  <a:gd name="T25" fmla="*/ 658 h 38"/>
                  <a:gd name="T26" fmla="*/ 16 w 152"/>
                  <a:gd name="T27" fmla="*/ 652 h 38"/>
                  <a:gd name="T28" fmla="*/ 8 w 152"/>
                  <a:gd name="T29" fmla="*/ 649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2"/>
                  <a:gd name="T46" fmla="*/ 0 h 38"/>
                  <a:gd name="T47" fmla="*/ 152 w 152"/>
                  <a:gd name="T48" fmla="*/ 38 h 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2" h="38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64" y="25"/>
                    </a:lnTo>
                    <a:lnTo>
                      <a:pt x="68" y="29"/>
                    </a:lnTo>
                    <a:lnTo>
                      <a:pt x="85" y="37"/>
                    </a:lnTo>
                    <a:lnTo>
                      <a:pt x="104" y="35"/>
                    </a:lnTo>
                    <a:lnTo>
                      <a:pt x="117" y="26"/>
                    </a:lnTo>
                    <a:lnTo>
                      <a:pt x="118" y="25"/>
                    </a:lnTo>
                    <a:lnTo>
                      <a:pt x="152" y="25"/>
                    </a:lnTo>
                    <a:lnTo>
                      <a:pt x="152" y="12"/>
                    </a:lnTo>
                    <a:lnTo>
                      <a:pt x="27" y="12"/>
                    </a:lnTo>
                    <a:lnTo>
                      <a:pt x="23" y="9"/>
                    </a:lnTo>
                    <a:lnTo>
                      <a:pt x="16" y="3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62" name="Freeform 33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66 w 152"/>
                  <a:gd name="T1" fmla="*/ 650 h 38"/>
                  <a:gd name="T2" fmla="*/ 47 w 152"/>
                  <a:gd name="T3" fmla="*/ 652 h 38"/>
                  <a:gd name="T4" fmla="*/ 34 w 152"/>
                  <a:gd name="T5" fmla="*/ 660 h 38"/>
                  <a:gd name="T6" fmla="*/ 33 w 152"/>
                  <a:gd name="T7" fmla="*/ 661 h 38"/>
                  <a:gd name="T8" fmla="*/ 88 w 152"/>
                  <a:gd name="T9" fmla="*/ 661 h 38"/>
                  <a:gd name="T10" fmla="*/ 84 w 152"/>
                  <a:gd name="T11" fmla="*/ 658 h 38"/>
                  <a:gd name="T12" fmla="*/ 66 w 152"/>
                  <a:gd name="T13" fmla="*/ 65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66" y="1"/>
                    </a:moveTo>
                    <a:lnTo>
                      <a:pt x="47" y="3"/>
                    </a:lnTo>
                    <a:lnTo>
                      <a:pt x="34" y="11"/>
                    </a:lnTo>
                    <a:lnTo>
                      <a:pt x="33" y="12"/>
                    </a:lnTo>
                    <a:lnTo>
                      <a:pt x="88" y="12"/>
                    </a:lnTo>
                    <a:lnTo>
                      <a:pt x="84" y="9"/>
                    </a:lnTo>
                    <a:lnTo>
                      <a:pt x="66" y="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63" name="Freeform 34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127 w 152"/>
                  <a:gd name="T1" fmla="*/ 650 h 38"/>
                  <a:gd name="T2" fmla="*/ 108 w 152"/>
                  <a:gd name="T3" fmla="*/ 652 h 38"/>
                  <a:gd name="T4" fmla="*/ 95 w 152"/>
                  <a:gd name="T5" fmla="*/ 660 h 38"/>
                  <a:gd name="T6" fmla="*/ 94 w 152"/>
                  <a:gd name="T7" fmla="*/ 661 h 38"/>
                  <a:gd name="T8" fmla="*/ 149 w 152"/>
                  <a:gd name="T9" fmla="*/ 661 h 38"/>
                  <a:gd name="T10" fmla="*/ 144 w 152"/>
                  <a:gd name="T11" fmla="*/ 658 h 38"/>
                  <a:gd name="T12" fmla="*/ 127 w 152"/>
                  <a:gd name="T13" fmla="*/ 65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127" y="1"/>
                    </a:moveTo>
                    <a:lnTo>
                      <a:pt x="108" y="3"/>
                    </a:lnTo>
                    <a:lnTo>
                      <a:pt x="95" y="11"/>
                    </a:lnTo>
                    <a:lnTo>
                      <a:pt x="94" y="12"/>
                    </a:lnTo>
                    <a:lnTo>
                      <a:pt x="149" y="12"/>
                    </a:lnTo>
                    <a:lnTo>
                      <a:pt x="144" y="9"/>
                    </a:lnTo>
                    <a:lnTo>
                      <a:pt x="127" y="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2" name="Group 35"/>
            <p:cNvGrpSpPr>
              <a:grpSpLocks/>
            </p:cNvGrpSpPr>
            <p:nvPr/>
          </p:nvGrpSpPr>
          <p:grpSpPr bwMode="auto">
            <a:xfrm>
              <a:off x="2349" y="196"/>
              <a:ext cx="264" cy="478"/>
              <a:chOff x="2349" y="196"/>
              <a:chExt cx="264" cy="478"/>
            </a:xfrm>
          </p:grpSpPr>
          <p:sp>
            <p:nvSpPr>
              <p:cNvPr id="17554" name="Freeform 36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199 w 264"/>
                  <a:gd name="T1" fmla="*/ 196 h 478"/>
                  <a:gd name="T2" fmla="*/ 182 w 264"/>
                  <a:gd name="T3" fmla="*/ 202 h 478"/>
                  <a:gd name="T4" fmla="*/ 169 w 264"/>
                  <a:gd name="T5" fmla="*/ 217 h 478"/>
                  <a:gd name="T6" fmla="*/ 168 w 264"/>
                  <a:gd name="T7" fmla="*/ 219 h 478"/>
                  <a:gd name="T8" fmla="*/ 0 w 264"/>
                  <a:gd name="T9" fmla="*/ 592 h 478"/>
                  <a:gd name="T10" fmla="*/ 18 w 264"/>
                  <a:gd name="T11" fmla="*/ 674 h 478"/>
                  <a:gd name="T12" fmla="*/ 88 w 264"/>
                  <a:gd name="T13" fmla="*/ 636 h 478"/>
                  <a:gd name="T14" fmla="*/ 36 w 264"/>
                  <a:gd name="T15" fmla="*/ 636 h 478"/>
                  <a:gd name="T16" fmla="*/ 31 w 264"/>
                  <a:gd name="T17" fmla="*/ 615 h 478"/>
                  <a:gd name="T18" fmla="*/ 101 w 264"/>
                  <a:gd name="T19" fmla="*/ 615 h 478"/>
                  <a:gd name="T20" fmla="*/ 104 w 264"/>
                  <a:gd name="T21" fmla="*/ 608 h 478"/>
                  <a:gd name="T22" fmla="*/ 76 w 264"/>
                  <a:gd name="T23" fmla="*/ 608 h 478"/>
                  <a:gd name="T24" fmla="*/ 30 w 264"/>
                  <a:gd name="T25" fmla="*/ 587 h 478"/>
                  <a:gd name="T26" fmla="*/ 165 w 264"/>
                  <a:gd name="T27" fmla="*/ 287 h 478"/>
                  <a:gd name="T28" fmla="*/ 248 w 264"/>
                  <a:gd name="T29" fmla="*/ 287 h 478"/>
                  <a:gd name="T30" fmla="*/ 249 w 264"/>
                  <a:gd name="T31" fmla="*/ 284 h 478"/>
                  <a:gd name="T32" fmla="*/ 222 w 264"/>
                  <a:gd name="T33" fmla="*/ 284 h 478"/>
                  <a:gd name="T34" fmla="*/ 175 w 264"/>
                  <a:gd name="T35" fmla="*/ 264 h 478"/>
                  <a:gd name="T36" fmla="*/ 194 w 264"/>
                  <a:gd name="T37" fmla="*/ 223 h 478"/>
                  <a:gd name="T38" fmla="*/ 201 w 264"/>
                  <a:gd name="T39" fmla="*/ 220 h 478"/>
                  <a:gd name="T40" fmla="*/ 253 w 264"/>
                  <a:gd name="T41" fmla="*/ 220 h 478"/>
                  <a:gd name="T42" fmla="*/ 243 w 264"/>
                  <a:gd name="T43" fmla="*/ 211 h 478"/>
                  <a:gd name="T44" fmla="*/ 241 w 264"/>
                  <a:gd name="T45" fmla="*/ 210 h 478"/>
                  <a:gd name="T46" fmla="*/ 218 w 264"/>
                  <a:gd name="T47" fmla="*/ 199 h 478"/>
                  <a:gd name="T48" fmla="*/ 199 w 264"/>
                  <a:gd name="T49" fmla="*/ 196 h 47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64"/>
                  <a:gd name="T76" fmla="*/ 0 h 478"/>
                  <a:gd name="T77" fmla="*/ 264 w 264"/>
                  <a:gd name="T78" fmla="*/ 478 h 47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64" h="478">
                    <a:moveTo>
                      <a:pt x="199" y="0"/>
                    </a:moveTo>
                    <a:lnTo>
                      <a:pt x="182" y="6"/>
                    </a:lnTo>
                    <a:lnTo>
                      <a:pt x="169" y="21"/>
                    </a:lnTo>
                    <a:lnTo>
                      <a:pt x="168" y="23"/>
                    </a:lnTo>
                    <a:lnTo>
                      <a:pt x="0" y="396"/>
                    </a:lnTo>
                    <a:lnTo>
                      <a:pt x="18" y="478"/>
                    </a:lnTo>
                    <a:lnTo>
                      <a:pt x="88" y="440"/>
                    </a:lnTo>
                    <a:lnTo>
                      <a:pt x="36" y="440"/>
                    </a:lnTo>
                    <a:lnTo>
                      <a:pt x="31" y="419"/>
                    </a:lnTo>
                    <a:lnTo>
                      <a:pt x="101" y="419"/>
                    </a:lnTo>
                    <a:lnTo>
                      <a:pt x="104" y="412"/>
                    </a:lnTo>
                    <a:lnTo>
                      <a:pt x="76" y="412"/>
                    </a:lnTo>
                    <a:lnTo>
                      <a:pt x="30" y="391"/>
                    </a:lnTo>
                    <a:lnTo>
                      <a:pt x="165" y="91"/>
                    </a:lnTo>
                    <a:lnTo>
                      <a:pt x="248" y="91"/>
                    </a:lnTo>
                    <a:lnTo>
                      <a:pt x="249" y="88"/>
                    </a:lnTo>
                    <a:lnTo>
                      <a:pt x="222" y="88"/>
                    </a:lnTo>
                    <a:lnTo>
                      <a:pt x="175" y="68"/>
                    </a:lnTo>
                    <a:lnTo>
                      <a:pt x="194" y="27"/>
                    </a:lnTo>
                    <a:lnTo>
                      <a:pt x="201" y="24"/>
                    </a:lnTo>
                    <a:lnTo>
                      <a:pt x="253" y="24"/>
                    </a:lnTo>
                    <a:lnTo>
                      <a:pt x="243" y="15"/>
                    </a:lnTo>
                    <a:lnTo>
                      <a:pt x="241" y="14"/>
                    </a:lnTo>
                    <a:lnTo>
                      <a:pt x="218" y="3"/>
                    </a:lnTo>
                    <a:lnTo>
                      <a:pt x="19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55" name="Freeform 37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101 w 264"/>
                  <a:gd name="T1" fmla="*/ 615 h 478"/>
                  <a:gd name="T2" fmla="*/ 31 w 264"/>
                  <a:gd name="T3" fmla="*/ 615 h 478"/>
                  <a:gd name="T4" fmla="*/ 54 w 264"/>
                  <a:gd name="T5" fmla="*/ 626 h 478"/>
                  <a:gd name="T6" fmla="*/ 36 w 264"/>
                  <a:gd name="T7" fmla="*/ 636 h 478"/>
                  <a:gd name="T8" fmla="*/ 88 w 264"/>
                  <a:gd name="T9" fmla="*/ 636 h 478"/>
                  <a:gd name="T10" fmla="*/ 92 w 264"/>
                  <a:gd name="T11" fmla="*/ 634 h 478"/>
                  <a:gd name="T12" fmla="*/ 101 w 264"/>
                  <a:gd name="T13" fmla="*/ 615 h 4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4"/>
                  <a:gd name="T22" fmla="*/ 0 h 478"/>
                  <a:gd name="T23" fmla="*/ 264 w 264"/>
                  <a:gd name="T24" fmla="*/ 478 h 4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4" h="478">
                    <a:moveTo>
                      <a:pt x="101" y="419"/>
                    </a:moveTo>
                    <a:lnTo>
                      <a:pt x="31" y="419"/>
                    </a:lnTo>
                    <a:lnTo>
                      <a:pt x="54" y="430"/>
                    </a:lnTo>
                    <a:lnTo>
                      <a:pt x="36" y="440"/>
                    </a:lnTo>
                    <a:lnTo>
                      <a:pt x="88" y="440"/>
                    </a:lnTo>
                    <a:lnTo>
                      <a:pt x="92" y="438"/>
                    </a:lnTo>
                    <a:lnTo>
                      <a:pt x="101" y="419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56" name="Freeform 38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248 w 264"/>
                  <a:gd name="T1" fmla="*/ 287 h 478"/>
                  <a:gd name="T2" fmla="*/ 165 w 264"/>
                  <a:gd name="T3" fmla="*/ 287 h 478"/>
                  <a:gd name="T4" fmla="*/ 211 w 264"/>
                  <a:gd name="T5" fmla="*/ 307 h 478"/>
                  <a:gd name="T6" fmla="*/ 76 w 264"/>
                  <a:gd name="T7" fmla="*/ 608 h 478"/>
                  <a:gd name="T8" fmla="*/ 104 w 264"/>
                  <a:gd name="T9" fmla="*/ 608 h 478"/>
                  <a:gd name="T10" fmla="*/ 248 w 264"/>
                  <a:gd name="T11" fmla="*/ 287 h 4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4"/>
                  <a:gd name="T19" fmla="*/ 0 h 478"/>
                  <a:gd name="T20" fmla="*/ 264 w 264"/>
                  <a:gd name="T21" fmla="*/ 478 h 4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4" h="478">
                    <a:moveTo>
                      <a:pt x="248" y="91"/>
                    </a:moveTo>
                    <a:lnTo>
                      <a:pt x="165" y="91"/>
                    </a:lnTo>
                    <a:lnTo>
                      <a:pt x="211" y="111"/>
                    </a:lnTo>
                    <a:lnTo>
                      <a:pt x="76" y="412"/>
                    </a:lnTo>
                    <a:lnTo>
                      <a:pt x="104" y="412"/>
                    </a:lnTo>
                    <a:lnTo>
                      <a:pt x="248" y="9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57" name="Freeform 39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253 w 264"/>
                  <a:gd name="T1" fmla="*/ 220 h 478"/>
                  <a:gd name="T2" fmla="*/ 201 w 264"/>
                  <a:gd name="T3" fmla="*/ 220 h 478"/>
                  <a:gd name="T4" fmla="*/ 237 w 264"/>
                  <a:gd name="T5" fmla="*/ 236 h 478"/>
                  <a:gd name="T6" fmla="*/ 240 w 264"/>
                  <a:gd name="T7" fmla="*/ 243 h 478"/>
                  <a:gd name="T8" fmla="*/ 222 w 264"/>
                  <a:gd name="T9" fmla="*/ 284 h 478"/>
                  <a:gd name="T10" fmla="*/ 249 w 264"/>
                  <a:gd name="T11" fmla="*/ 284 h 478"/>
                  <a:gd name="T12" fmla="*/ 260 w 264"/>
                  <a:gd name="T13" fmla="*/ 260 h 478"/>
                  <a:gd name="T14" fmla="*/ 264 w 264"/>
                  <a:gd name="T15" fmla="*/ 241 h 478"/>
                  <a:gd name="T16" fmla="*/ 257 w 264"/>
                  <a:gd name="T17" fmla="*/ 223 h 478"/>
                  <a:gd name="T18" fmla="*/ 253 w 264"/>
                  <a:gd name="T19" fmla="*/ 22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4"/>
                  <a:gd name="T31" fmla="*/ 0 h 478"/>
                  <a:gd name="T32" fmla="*/ 264 w 264"/>
                  <a:gd name="T33" fmla="*/ 478 h 47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4" h="478">
                    <a:moveTo>
                      <a:pt x="253" y="24"/>
                    </a:moveTo>
                    <a:lnTo>
                      <a:pt x="201" y="24"/>
                    </a:lnTo>
                    <a:lnTo>
                      <a:pt x="237" y="40"/>
                    </a:lnTo>
                    <a:lnTo>
                      <a:pt x="240" y="47"/>
                    </a:lnTo>
                    <a:lnTo>
                      <a:pt x="222" y="88"/>
                    </a:lnTo>
                    <a:lnTo>
                      <a:pt x="249" y="88"/>
                    </a:lnTo>
                    <a:lnTo>
                      <a:pt x="260" y="64"/>
                    </a:lnTo>
                    <a:lnTo>
                      <a:pt x="264" y="45"/>
                    </a:lnTo>
                    <a:lnTo>
                      <a:pt x="257" y="27"/>
                    </a:lnTo>
                    <a:lnTo>
                      <a:pt x="253" y="2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23" name="Группа 56"/>
          <p:cNvGrpSpPr>
            <a:grpSpLocks/>
          </p:cNvGrpSpPr>
          <p:nvPr/>
        </p:nvGrpSpPr>
        <p:grpSpPr bwMode="auto">
          <a:xfrm>
            <a:off x="307975" y="2881843"/>
            <a:ext cx="333375" cy="384175"/>
            <a:chOff x="1920" y="34"/>
            <a:chExt cx="693" cy="760"/>
          </a:xfrm>
        </p:grpSpPr>
        <p:grpSp>
          <p:nvGrpSpPr>
            <p:cNvPr id="24" name="Group 3"/>
            <p:cNvGrpSpPr>
              <a:grpSpLocks/>
            </p:cNvGrpSpPr>
            <p:nvPr/>
          </p:nvGrpSpPr>
          <p:grpSpPr bwMode="auto">
            <a:xfrm>
              <a:off x="1920" y="34"/>
              <a:ext cx="583" cy="760"/>
              <a:chOff x="1920" y="34"/>
              <a:chExt cx="583" cy="760"/>
            </a:xfrm>
          </p:grpSpPr>
          <p:sp>
            <p:nvSpPr>
              <p:cNvPr id="17537" name="Freeform 4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49 w 583"/>
                  <a:gd name="T1" fmla="*/ 34 h 760"/>
                  <a:gd name="T2" fmla="*/ 0 w 583"/>
                  <a:gd name="T3" fmla="*/ 34 h 760"/>
                  <a:gd name="T4" fmla="*/ 0 w 583"/>
                  <a:gd name="T5" fmla="*/ 794 h 760"/>
                  <a:gd name="T6" fmla="*/ 583 w 583"/>
                  <a:gd name="T7" fmla="*/ 794 h 760"/>
                  <a:gd name="T8" fmla="*/ 583 w 583"/>
                  <a:gd name="T9" fmla="*/ 769 h 760"/>
                  <a:gd name="T10" fmla="*/ 25 w 583"/>
                  <a:gd name="T11" fmla="*/ 769 h 760"/>
                  <a:gd name="T12" fmla="*/ 25 w 583"/>
                  <a:gd name="T13" fmla="*/ 60 h 760"/>
                  <a:gd name="T14" fmla="*/ 474 w 583"/>
                  <a:gd name="T15" fmla="*/ 60 h 760"/>
                  <a:gd name="T16" fmla="*/ 449 w 583"/>
                  <a:gd name="T17" fmla="*/ 34 h 7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3"/>
                  <a:gd name="T28" fmla="*/ 0 h 760"/>
                  <a:gd name="T29" fmla="*/ 583 w 583"/>
                  <a:gd name="T30" fmla="*/ 760 h 7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3" h="760">
                    <a:moveTo>
                      <a:pt x="449" y="0"/>
                    </a:moveTo>
                    <a:lnTo>
                      <a:pt x="0" y="0"/>
                    </a:lnTo>
                    <a:lnTo>
                      <a:pt x="0" y="760"/>
                    </a:lnTo>
                    <a:lnTo>
                      <a:pt x="583" y="760"/>
                    </a:lnTo>
                    <a:lnTo>
                      <a:pt x="583" y="735"/>
                    </a:lnTo>
                    <a:lnTo>
                      <a:pt x="25" y="735"/>
                    </a:lnTo>
                    <a:lnTo>
                      <a:pt x="25" y="26"/>
                    </a:lnTo>
                    <a:lnTo>
                      <a:pt x="474" y="26"/>
                    </a:lnTo>
                    <a:lnTo>
                      <a:pt x="44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38" name="Freeform 5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583 w 583"/>
                  <a:gd name="T1" fmla="*/ 579 h 760"/>
                  <a:gd name="T2" fmla="*/ 557 w 583"/>
                  <a:gd name="T3" fmla="*/ 579 h 760"/>
                  <a:gd name="T4" fmla="*/ 557 w 583"/>
                  <a:gd name="T5" fmla="*/ 769 h 760"/>
                  <a:gd name="T6" fmla="*/ 583 w 583"/>
                  <a:gd name="T7" fmla="*/ 769 h 760"/>
                  <a:gd name="T8" fmla="*/ 583 w 583"/>
                  <a:gd name="T9" fmla="*/ 579 h 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3"/>
                  <a:gd name="T16" fmla="*/ 0 h 760"/>
                  <a:gd name="T17" fmla="*/ 583 w 583"/>
                  <a:gd name="T18" fmla="*/ 760 h 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3" h="760">
                    <a:moveTo>
                      <a:pt x="583" y="545"/>
                    </a:moveTo>
                    <a:lnTo>
                      <a:pt x="557" y="545"/>
                    </a:lnTo>
                    <a:lnTo>
                      <a:pt x="557" y="735"/>
                    </a:lnTo>
                    <a:lnTo>
                      <a:pt x="583" y="735"/>
                    </a:lnTo>
                    <a:lnTo>
                      <a:pt x="583" y="54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39" name="Freeform 6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74 w 583"/>
                  <a:gd name="T1" fmla="*/ 60 h 760"/>
                  <a:gd name="T2" fmla="*/ 431 w 583"/>
                  <a:gd name="T3" fmla="*/ 60 h 760"/>
                  <a:gd name="T4" fmla="*/ 431 w 583"/>
                  <a:gd name="T5" fmla="*/ 186 h 760"/>
                  <a:gd name="T6" fmla="*/ 557 w 583"/>
                  <a:gd name="T7" fmla="*/ 186 h 760"/>
                  <a:gd name="T8" fmla="*/ 557 w 583"/>
                  <a:gd name="T9" fmla="*/ 224 h 760"/>
                  <a:gd name="T10" fmla="*/ 583 w 583"/>
                  <a:gd name="T11" fmla="*/ 224 h 760"/>
                  <a:gd name="T12" fmla="*/ 583 w 583"/>
                  <a:gd name="T13" fmla="*/ 169 h 760"/>
                  <a:gd name="T14" fmla="*/ 575 w 583"/>
                  <a:gd name="T15" fmla="*/ 161 h 760"/>
                  <a:gd name="T16" fmla="*/ 456 w 583"/>
                  <a:gd name="T17" fmla="*/ 161 h 760"/>
                  <a:gd name="T18" fmla="*/ 456 w 583"/>
                  <a:gd name="T19" fmla="*/ 78 h 760"/>
                  <a:gd name="T20" fmla="*/ 492 w 583"/>
                  <a:gd name="T21" fmla="*/ 78 h 760"/>
                  <a:gd name="T22" fmla="*/ 474 w 583"/>
                  <a:gd name="T23" fmla="*/ 60 h 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83"/>
                  <a:gd name="T37" fmla="*/ 0 h 760"/>
                  <a:gd name="T38" fmla="*/ 583 w 583"/>
                  <a:gd name="T39" fmla="*/ 760 h 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83" h="760">
                    <a:moveTo>
                      <a:pt x="474" y="26"/>
                    </a:moveTo>
                    <a:lnTo>
                      <a:pt x="431" y="26"/>
                    </a:lnTo>
                    <a:lnTo>
                      <a:pt x="431" y="152"/>
                    </a:lnTo>
                    <a:lnTo>
                      <a:pt x="557" y="152"/>
                    </a:lnTo>
                    <a:lnTo>
                      <a:pt x="557" y="190"/>
                    </a:lnTo>
                    <a:lnTo>
                      <a:pt x="583" y="190"/>
                    </a:lnTo>
                    <a:lnTo>
                      <a:pt x="583" y="135"/>
                    </a:lnTo>
                    <a:lnTo>
                      <a:pt x="575" y="127"/>
                    </a:lnTo>
                    <a:lnTo>
                      <a:pt x="456" y="127"/>
                    </a:lnTo>
                    <a:lnTo>
                      <a:pt x="456" y="44"/>
                    </a:lnTo>
                    <a:lnTo>
                      <a:pt x="492" y="44"/>
                    </a:lnTo>
                    <a:lnTo>
                      <a:pt x="474" y="26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40" name="Freeform 7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92 w 583"/>
                  <a:gd name="T1" fmla="*/ 78 h 760"/>
                  <a:gd name="T2" fmla="*/ 456 w 583"/>
                  <a:gd name="T3" fmla="*/ 78 h 760"/>
                  <a:gd name="T4" fmla="*/ 539 w 583"/>
                  <a:gd name="T5" fmla="*/ 161 h 760"/>
                  <a:gd name="T6" fmla="*/ 575 w 583"/>
                  <a:gd name="T7" fmla="*/ 161 h 760"/>
                  <a:gd name="T8" fmla="*/ 492 w 583"/>
                  <a:gd name="T9" fmla="*/ 78 h 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3"/>
                  <a:gd name="T16" fmla="*/ 0 h 760"/>
                  <a:gd name="T17" fmla="*/ 583 w 583"/>
                  <a:gd name="T18" fmla="*/ 760 h 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3" h="760">
                    <a:moveTo>
                      <a:pt x="492" y="44"/>
                    </a:moveTo>
                    <a:lnTo>
                      <a:pt x="456" y="44"/>
                    </a:lnTo>
                    <a:lnTo>
                      <a:pt x="539" y="127"/>
                    </a:lnTo>
                    <a:lnTo>
                      <a:pt x="575" y="127"/>
                    </a:lnTo>
                    <a:lnTo>
                      <a:pt x="492" y="4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5" name="Group 8"/>
            <p:cNvGrpSpPr>
              <a:grpSpLocks/>
            </p:cNvGrpSpPr>
            <p:nvPr/>
          </p:nvGrpSpPr>
          <p:grpSpPr bwMode="auto">
            <a:xfrm>
              <a:off x="1996" y="123"/>
              <a:ext cx="304" cy="2"/>
              <a:chOff x="1996" y="123"/>
              <a:chExt cx="304" cy="2"/>
            </a:xfrm>
          </p:grpSpPr>
          <p:sp>
            <p:nvSpPr>
              <p:cNvPr id="17536" name="Freeform 9"/>
              <p:cNvSpPr>
                <a:spLocks/>
              </p:cNvSpPr>
              <p:nvPr/>
            </p:nvSpPr>
            <p:spPr bwMode="auto">
              <a:xfrm>
                <a:off x="1996" y="123"/>
                <a:ext cx="304" cy="2"/>
              </a:xfrm>
              <a:custGeom>
                <a:avLst/>
                <a:gdLst>
                  <a:gd name="T0" fmla="*/ 0 w 304"/>
                  <a:gd name="T1" fmla="*/ 0 h 2"/>
                  <a:gd name="T2" fmla="*/ 304 w 304"/>
                  <a:gd name="T3" fmla="*/ 0 h 2"/>
                  <a:gd name="T4" fmla="*/ 0 60000 65536"/>
                  <a:gd name="T5" fmla="*/ 0 60000 65536"/>
                  <a:gd name="T6" fmla="*/ 0 w 304"/>
                  <a:gd name="T7" fmla="*/ 0 h 2"/>
                  <a:gd name="T8" fmla="*/ 304 w 30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4" h="2">
                    <a:moveTo>
                      <a:pt x="0" y="0"/>
                    </a:moveTo>
                    <a:lnTo>
                      <a:pt x="304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6" name="Group 10"/>
            <p:cNvGrpSpPr>
              <a:grpSpLocks/>
            </p:cNvGrpSpPr>
            <p:nvPr/>
          </p:nvGrpSpPr>
          <p:grpSpPr bwMode="auto">
            <a:xfrm>
              <a:off x="1996" y="174"/>
              <a:ext cx="304" cy="2"/>
              <a:chOff x="1996" y="174"/>
              <a:chExt cx="304" cy="2"/>
            </a:xfrm>
          </p:grpSpPr>
          <p:sp>
            <p:nvSpPr>
              <p:cNvPr id="17535" name="Freeform 11"/>
              <p:cNvSpPr>
                <a:spLocks/>
              </p:cNvSpPr>
              <p:nvPr/>
            </p:nvSpPr>
            <p:spPr bwMode="auto">
              <a:xfrm>
                <a:off x="1996" y="174"/>
                <a:ext cx="304" cy="2"/>
              </a:xfrm>
              <a:custGeom>
                <a:avLst/>
                <a:gdLst>
                  <a:gd name="T0" fmla="*/ 0 w 304"/>
                  <a:gd name="T1" fmla="*/ 0 h 2"/>
                  <a:gd name="T2" fmla="*/ 304 w 304"/>
                  <a:gd name="T3" fmla="*/ 0 h 2"/>
                  <a:gd name="T4" fmla="*/ 0 60000 65536"/>
                  <a:gd name="T5" fmla="*/ 0 60000 65536"/>
                  <a:gd name="T6" fmla="*/ 0 w 304"/>
                  <a:gd name="T7" fmla="*/ 0 h 2"/>
                  <a:gd name="T8" fmla="*/ 304 w 30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4" h="2">
                    <a:moveTo>
                      <a:pt x="0" y="0"/>
                    </a:moveTo>
                    <a:lnTo>
                      <a:pt x="304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7" name="Group 12"/>
            <p:cNvGrpSpPr>
              <a:grpSpLocks/>
            </p:cNvGrpSpPr>
            <p:nvPr/>
          </p:nvGrpSpPr>
          <p:grpSpPr bwMode="auto">
            <a:xfrm>
              <a:off x="1996" y="224"/>
              <a:ext cx="431" cy="2"/>
              <a:chOff x="1996" y="224"/>
              <a:chExt cx="431" cy="2"/>
            </a:xfrm>
          </p:grpSpPr>
          <p:sp>
            <p:nvSpPr>
              <p:cNvPr id="17534" name="Freeform 13"/>
              <p:cNvSpPr>
                <a:spLocks/>
              </p:cNvSpPr>
              <p:nvPr/>
            </p:nvSpPr>
            <p:spPr bwMode="auto">
              <a:xfrm>
                <a:off x="1996" y="224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8" name="Group 14"/>
            <p:cNvGrpSpPr>
              <a:grpSpLocks/>
            </p:cNvGrpSpPr>
            <p:nvPr/>
          </p:nvGrpSpPr>
          <p:grpSpPr bwMode="auto">
            <a:xfrm>
              <a:off x="1996" y="275"/>
              <a:ext cx="431" cy="2"/>
              <a:chOff x="1996" y="275"/>
              <a:chExt cx="431" cy="2"/>
            </a:xfrm>
          </p:grpSpPr>
          <p:sp>
            <p:nvSpPr>
              <p:cNvPr id="17533" name="Freeform 15"/>
              <p:cNvSpPr>
                <a:spLocks/>
              </p:cNvSpPr>
              <p:nvPr/>
            </p:nvSpPr>
            <p:spPr bwMode="auto">
              <a:xfrm>
                <a:off x="1996" y="275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9" name="Group 16"/>
            <p:cNvGrpSpPr>
              <a:grpSpLocks/>
            </p:cNvGrpSpPr>
            <p:nvPr/>
          </p:nvGrpSpPr>
          <p:grpSpPr bwMode="auto">
            <a:xfrm>
              <a:off x="1996" y="326"/>
              <a:ext cx="431" cy="2"/>
              <a:chOff x="1996" y="326"/>
              <a:chExt cx="431" cy="2"/>
            </a:xfrm>
          </p:grpSpPr>
          <p:sp>
            <p:nvSpPr>
              <p:cNvPr id="17532" name="Freeform 17"/>
              <p:cNvSpPr>
                <a:spLocks/>
              </p:cNvSpPr>
              <p:nvPr/>
            </p:nvSpPr>
            <p:spPr bwMode="auto">
              <a:xfrm>
                <a:off x="1996" y="326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0" name="Group 18"/>
            <p:cNvGrpSpPr>
              <a:grpSpLocks/>
            </p:cNvGrpSpPr>
            <p:nvPr/>
          </p:nvGrpSpPr>
          <p:grpSpPr bwMode="auto">
            <a:xfrm>
              <a:off x="1996" y="376"/>
              <a:ext cx="431" cy="2"/>
              <a:chOff x="1996" y="376"/>
              <a:chExt cx="431" cy="2"/>
            </a:xfrm>
          </p:grpSpPr>
          <p:sp>
            <p:nvSpPr>
              <p:cNvPr id="17531" name="Freeform 19"/>
              <p:cNvSpPr>
                <a:spLocks/>
              </p:cNvSpPr>
              <p:nvPr/>
            </p:nvSpPr>
            <p:spPr bwMode="auto">
              <a:xfrm>
                <a:off x="1996" y="376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1" name="Group 20"/>
            <p:cNvGrpSpPr>
              <a:grpSpLocks/>
            </p:cNvGrpSpPr>
            <p:nvPr/>
          </p:nvGrpSpPr>
          <p:grpSpPr bwMode="auto">
            <a:xfrm>
              <a:off x="1996" y="427"/>
              <a:ext cx="380" cy="2"/>
              <a:chOff x="1996" y="427"/>
              <a:chExt cx="380" cy="2"/>
            </a:xfrm>
          </p:grpSpPr>
          <p:sp>
            <p:nvSpPr>
              <p:cNvPr id="17530" name="Freeform 21"/>
              <p:cNvSpPr>
                <a:spLocks/>
              </p:cNvSpPr>
              <p:nvPr/>
            </p:nvSpPr>
            <p:spPr bwMode="auto">
              <a:xfrm>
                <a:off x="1996" y="427"/>
                <a:ext cx="380" cy="2"/>
              </a:xfrm>
              <a:custGeom>
                <a:avLst/>
                <a:gdLst>
                  <a:gd name="T0" fmla="*/ 0 w 380"/>
                  <a:gd name="T1" fmla="*/ 0 h 2"/>
                  <a:gd name="T2" fmla="*/ 380 w 380"/>
                  <a:gd name="T3" fmla="*/ 0 h 2"/>
                  <a:gd name="T4" fmla="*/ 0 60000 65536"/>
                  <a:gd name="T5" fmla="*/ 0 60000 65536"/>
                  <a:gd name="T6" fmla="*/ 0 w 380"/>
                  <a:gd name="T7" fmla="*/ 0 h 2"/>
                  <a:gd name="T8" fmla="*/ 380 w 38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80" h="2">
                    <a:moveTo>
                      <a:pt x="0" y="0"/>
                    </a:moveTo>
                    <a:lnTo>
                      <a:pt x="380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72" name="Group 22"/>
            <p:cNvGrpSpPr>
              <a:grpSpLocks/>
            </p:cNvGrpSpPr>
            <p:nvPr/>
          </p:nvGrpSpPr>
          <p:grpSpPr bwMode="auto">
            <a:xfrm>
              <a:off x="1996" y="478"/>
              <a:ext cx="380" cy="2"/>
              <a:chOff x="1996" y="478"/>
              <a:chExt cx="380" cy="2"/>
            </a:xfrm>
          </p:grpSpPr>
          <p:sp>
            <p:nvSpPr>
              <p:cNvPr id="17529" name="Freeform 23"/>
              <p:cNvSpPr>
                <a:spLocks/>
              </p:cNvSpPr>
              <p:nvPr/>
            </p:nvSpPr>
            <p:spPr bwMode="auto">
              <a:xfrm>
                <a:off x="1996" y="478"/>
                <a:ext cx="380" cy="2"/>
              </a:xfrm>
              <a:custGeom>
                <a:avLst/>
                <a:gdLst>
                  <a:gd name="T0" fmla="*/ 0 w 380"/>
                  <a:gd name="T1" fmla="*/ 0 h 2"/>
                  <a:gd name="T2" fmla="*/ 380 w 380"/>
                  <a:gd name="T3" fmla="*/ 0 h 2"/>
                  <a:gd name="T4" fmla="*/ 0 60000 65536"/>
                  <a:gd name="T5" fmla="*/ 0 60000 65536"/>
                  <a:gd name="T6" fmla="*/ 0 w 380"/>
                  <a:gd name="T7" fmla="*/ 0 h 2"/>
                  <a:gd name="T8" fmla="*/ 380 w 38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80" h="2">
                    <a:moveTo>
                      <a:pt x="0" y="0"/>
                    </a:moveTo>
                    <a:lnTo>
                      <a:pt x="380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73" name="Group 24"/>
            <p:cNvGrpSpPr>
              <a:grpSpLocks/>
            </p:cNvGrpSpPr>
            <p:nvPr/>
          </p:nvGrpSpPr>
          <p:grpSpPr bwMode="auto">
            <a:xfrm>
              <a:off x="1996" y="528"/>
              <a:ext cx="355" cy="2"/>
              <a:chOff x="1996" y="528"/>
              <a:chExt cx="355" cy="2"/>
            </a:xfrm>
          </p:grpSpPr>
          <p:sp>
            <p:nvSpPr>
              <p:cNvPr id="17528" name="Freeform 25"/>
              <p:cNvSpPr>
                <a:spLocks/>
              </p:cNvSpPr>
              <p:nvPr/>
            </p:nvSpPr>
            <p:spPr bwMode="auto">
              <a:xfrm>
                <a:off x="1996" y="528"/>
                <a:ext cx="355" cy="2"/>
              </a:xfrm>
              <a:custGeom>
                <a:avLst/>
                <a:gdLst>
                  <a:gd name="T0" fmla="*/ 0 w 355"/>
                  <a:gd name="T1" fmla="*/ 0 h 2"/>
                  <a:gd name="T2" fmla="*/ 355 w 355"/>
                  <a:gd name="T3" fmla="*/ 0 h 2"/>
                  <a:gd name="T4" fmla="*/ 0 60000 65536"/>
                  <a:gd name="T5" fmla="*/ 0 60000 65536"/>
                  <a:gd name="T6" fmla="*/ 0 w 355"/>
                  <a:gd name="T7" fmla="*/ 0 h 2"/>
                  <a:gd name="T8" fmla="*/ 355 w 355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55" h="2">
                    <a:moveTo>
                      <a:pt x="0" y="0"/>
                    </a:moveTo>
                    <a:lnTo>
                      <a:pt x="355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74" name="Group 26"/>
            <p:cNvGrpSpPr>
              <a:grpSpLocks/>
            </p:cNvGrpSpPr>
            <p:nvPr/>
          </p:nvGrpSpPr>
          <p:grpSpPr bwMode="auto">
            <a:xfrm>
              <a:off x="1996" y="579"/>
              <a:ext cx="329" cy="2"/>
              <a:chOff x="1996" y="579"/>
              <a:chExt cx="329" cy="2"/>
            </a:xfrm>
          </p:grpSpPr>
          <p:sp>
            <p:nvSpPr>
              <p:cNvPr id="17527" name="Freeform 27"/>
              <p:cNvSpPr>
                <a:spLocks/>
              </p:cNvSpPr>
              <p:nvPr/>
            </p:nvSpPr>
            <p:spPr bwMode="auto">
              <a:xfrm>
                <a:off x="1996" y="579"/>
                <a:ext cx="329" cy="2"/>
              </a:xfrm>
              <a:custGeom>
                <a:avLst/>
                <a:gdLst>
                  <a:gd name="T0" fmla="*/ 0 w 329"/>
                  <a:gd name="T1" fmla="*/ 0 h 2"/>
                  <a:gd name="T2" fmla="*/ 329 w 329"/>
                  <a:gd name="T3" fmla="*/ 0 h 2"/>
                  <a:gd name="T4" fmla="*/ 0 60000 65536"/>
                  <a:gd name="T5" fmla="*/ 0 60000 65536"/>
                  <a:gd name="T6" fmla="*/ 0 w 329"/>
                  <a:gd name="T7" fmla="*/ 0 h 2"/>
                  <a:gd name="T8" fmla="*/ 329 w 329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9" h="2">
                    <a:moveTo>
                      <a:pt x="0" y="0"/>
                    </a:moveTo>
                    <a:lnTo>
                      <a:pt x="329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75" name="Group 28"/>
            <p:cNvGrpSpPr>
              <a:grpSpLocks/>
            </p:cNvGrpSpPr>
            <p:nvPr/>
          </p:nvGrpSpPr>
          <p:grpSpPr bwMode="auto">
            <a:xfrm>
              <a:off x="2199" y="649"/>
              <a:ext cx="152" cy="38"/>
              <a:chOff x="2199" y="649"/>
              <a:chExt cx="152" cy="38"/>
            </a:xfrm>
          </p:grpSpPr>
          <p:sp>
            <p:nvSpPr>
              <p:cNvPr id="17521" name="Freeform 29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57 w 152"/>
                  <a:gd name="T1" fmla="*/ 674 h 38"/>
                  <a:gd name="T2" fmla="*/ 3 w 152"/>
                  <a:gd name="T3" fmla="*/ 674 h 38"/>
                  <a:gd name="T4" fmla="*/ 7 w 152"/>
                  <a:gd name="T5" fmla="*/ 678 h 38"/>
                  <a:gd name="T6" fmla="*/ 13 w 152"/>
                  <a:gd name="T7" fmla="*/ 683 h 38"/>
                  <a:gd name="T8" fmla="*/ 22 w 152"/>
                  <a:gd name="T9" fmla="*/ 687 h 38"/>
                  <a:gd name="T10" fmla="*/ 39 w 152"/>
                  <a:gd name="T11" fmla="*/ 687 h 38"/>
                  <a:gd name="T12" fmla="*/ 47 w 152"/>
                  <a:gd name="T13" fmla="*/ 683 h 38"/>
                  <a:gd name="T14" fmla="*/ 53 w 152"/>
                  <a:gd name="T15" fmla="*/ 678 h 38"/>
                  <a:gd name="T16" fmla="*/ 57 w 152"/>
                  <a:gd name="T17" fmla="*/ 674 h 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2"/>
                  <a:gd name="T28" fmla="*/ 0 h 38"/>
                  <a:gd name="T29" fmla="*/ 152 w 152"/>
                  <a:gd name="T30" fmla="*/ 38 h 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2" h="38">
                    <a:moveTo>
                      <a:pt x="57" y="25"/>
                    </a:moveTo>
                    <a:lnTo>
                      <a:pt x="3" y="25"/>
                    </a:lnTo>
                    <a:lnTo>
                      <a:pt x="7" y="29"/>
                    </a:lnTo>
                    <a:lnTo>
                      <a:pt x="13" y="34"/>
                    </a:lnTo>
                    <a:lnTo>
                      <a:pt x="22" y="38"/>
                    </a:lnTo>
                    <a:lnTo>
                      <a:pt x="39" y="38"/>
                    </a:lnTo>
                    <a:lnTo>
                      <a:pt x="47" y="34"/>
                    </a:lnTo>
                    <a:lnTo>
                      <a:pt x="53" y="29"/>
                    </a:lnTo>
                    <a:lnTo>
                      <a:pt x="57" y="2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22" name="Freeform 30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39 w 152"/>
                  <a:gd name="T1" fmla="*/ 687 h 38"/>
                  <a:gd name="T2" fmla="*/ 30 w 152"/>
                  <a:gd name="T3" fmla="*/ 687 h 38"/>
                  <a:gd name="T4" fmla="*/ 39 w 152"/>
                  <a:gd name="T5" fmla="*/ 687 h 38"/>
                  <a:gd name="T6" fmla="*/ 0 60000 65536"/>
                  <a:gd name="T7" fmla="*/ 0 60000 65536"/>
                  <a:gd name="T8" fmla="*/ 0 60000 65536"/>
                  <a:gd name="T9" fmla="*/ 0 w 152"/>
                  <a:gd name="T10" fmla="*/ 0 h 38"/>
                  <a:gd name="T11" fmla="*/ 152 w 152"/>
                  <a:gd name="T12" fmla="*/ 38 h 3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2" h="38">
                    <a:moveTo>
                      <a:pt x="39" y="38"/>
                    </a:moveTo>
                    <a:lnTo>
                      <a:pt x="30" y="38"/>
                    </a:lnTo>
                    <a:lnTo>
                      <a:pt x="39" y="3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23" name="Freeform 31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152 w 152"/>
                  <a:gd name="T1" fmla="*/ 674 h 38"/>
                  <a:gd name="T2" fmla="*/ 124 w 152"/>
                  <a:gd name="T3" fmla="*/ 674 h 38"/>
                  <a:gd name="T4" fmla="*/ 129 w 152"/>
                  <a:gd name="T5" fmla="*/ 678 h 38"/>
                  <a:gd name="T6" fmla="*/ 135 w 152"/>
                  <a:gd name="T7" fmla="*/ 683 h 38"/>
                  <a:gd name="T8" fmla="*/ 143 w 152"/>
                  <a:gd name="T9" fmla="*/ 687 h 38"/>
                  <a:gd name="T10" fmla="*/ 152 w 152"/>
                  <a:gd name="T11" fmla="*/ 687 h 38"/>
                  <a:gd name="T12" fmla="*/ 152 w 152"/>
                  <a:gd name="T13" fmla="*/ 674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152" y="25"/>
                    </a:moveTo>
                    <a:lnTo>
                      <a:pt x="124" y="25"/>
                    </a:lnTo>
                    <a:lnTo>
                      <a:pt x="129" y="29"/>
                    </a:lnTo>
                    <a:lnTo>
                      <a:pt x="135" y="34"/>
                    </a:lnTo>
                    <a:lnTo>
                      <a:pt x="143" y="38"/>
                    </a:lnTo>
                    <a:lnTo>
                      <a:pt x="152" y="38"/>
                    </a:lnTo>
                    <a:lnTo>
                      <a:pt x="152" y="2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24" name="Freeform 32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8 w 152"/>
                  <a:gd name="T1" fmla="*/ 649 h 38"/>
                  <a:gd name="T2" fmla="*/ 0 w 152"/>
                  <a:gd name="T3" fmla="*/ 649 h 38"/>
                  <a:gd name="T4" fmla="*/ 0 w 152"/>
                  <a:gd name="T5" fmla="*/ 674 h 38"/>
                  <a:gd name="T6" fmla="*/ 64 w 152"/>
                  <a:gd name="T7" fmla="*/ 674 h 38"/>
                  <a:gd name="T8" fmla="*/ 68 w 152"/>
                  <a:gd name="T9" fmla="*/ 678 h 38"/>
                  <a:gd name="T10" fmla="*/ 85 w 152"/>
                  <a:gd name="T11" fmla="*/ 686 h 38"/>
                  <a:gd name="T12" fmla="*/ 104 w 152"/>
                  <a:gd name="T13" fmla="*/ 684 h 38"/>
                  <a:gd name="T14" fmla="*/ 117 w 152"/>
                  <a:gd name="T15" fmla="*/ 675 h 38"/>
                  <a:gd name="T16" fmla="*/ 118 w 152"/>
                  <a:gd name="T17" fmla="*/ 674 h 38"/>
                  <a:gd name="T18" fmla="*/ 152 w 152"/>
                  <a:gd name="T19" fmla="*/ 674 h 38"/>
                  <a:gd name="T20" fmla="*/ 152 w 152"/>
                  <a:gd name="T21" fmla="*/ 661 h 38"/>
                  <a:gd name="T22" fmla="*/ 27 w 152"/>
                  <a:gd name="T23" fmla="*/ 661 h 38"/>
                  <a:gd name="T24" fmla="*/ 23 w 152"/>
                  <a:gd name="T25" fmla="*/ 658 h 38"/>
                  <a:gd name="T26" fmla="*/ 16 w 152"/>
                  <a:gd name="T27" fmla="*/ 652 h 38"/>
                  <a:gd name="T28" fmla="*/ 8 w 152"/>
                  <a:gd name="T29" fmla="*/ 649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2"/>
                  <a:gd name="T46" fmla="*/ 0 h 38"/>
                  <a:gd name="T47" fmla="*/ 152 w 152"/>
                  <a:gd name="T48" fmla="*/ 38 h 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2" h="38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64" y="25"/>
                    </a:lnTo>
                    <a:lnTo>
                      <a:pt x="68" y="29"/>
                    </a:lnTo>
                    <a:lnTo>
                      <a:pt x="85" y="37"/>
                    </a:lnTo>
                    <a:lnTo>
                      <a:pt x="104" y="35"/>
                    </a:lnTo>
                    <a:lnTo>
                      <a:pt x="117" y="26"/>
                    </a:lnTo>
                    <a:lnTo>
                      <a:pt x="118" y="25"/>
                    </a:lnTo>
                    <a:lnTo>
                      <a:pt x="152" y="25"/>
                    </a:lnTo>
                    <a:lnTo>
                      <a:pt x="152" y="12"/>
                    </a:lnTo>
                    <a:lnTo>
                      <a:pt x="27" y="12"/>
                    </a:lnTo>
                    <a:lnTo>
                      <a:pt x="23" y="9"/>
                    </a:lnTo>
                    <a:lnTo>
                      <a:pt x="16" y="3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25" name="Freeform 33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66 w 152"/>
                  <a:gd name="T1" fmla="*/ 650 h 38"/>
                  <a:gd name="T2" fmla="*/ 47 w 152"/>
                  <a:gd name="T3" fmla="*/ 652 h 38"/>
                  <a:gd name="T4" fmla="*/ 34 w 152"/>
                  <a:gd name="T5" fmla="*/ 660 h 38"/>
                  <a:gd name="T6" fmla="*/ 33 w 152"/>
                  <a:gd name="T7" fmla="*/ 661 h 38"/>
                  <a:gd name="T8" fmla="*/ 88 w 152"/>
                  <a:gd name="T9" fmla="*/ 661 h 38"/>
                  <a:gd name="T10" fmla="*/ 84 w 152"/>
                  <a:gd name="T11" fmla="*/ 658 h 38"/>
                  <a:gd name="T12" fmla="*/ 66 w 152"/>
                  <a:gd name="T13" fmla="*/ 65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66" y="1"/>
                    </a:moveTo>
                    <a:lnTo>
                      <a:pt x="47" y="3"/>
                    </a:lnTo>
                    <a:lnTo>
                      <a:pt x="34" y="11"/>
                    </a:lnTo>
                    <a:lnTo>
                      <a:pt x="33" y="12"/>
                    </a:lnTo>
                    <a:lnTo>
                      <a:pt x="88" y="12"/>
                    </a:lnTo>
                    <a:lnTo>
                      <a:pt x="84" y="9"/>
                    </a:lnTo>
                    <a:lnTo>
                      <a:pt x="66" y="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26" name="Freeform 34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127 w 152"/>
                  <a:gd name="T1" fmla="*/ 650 h 38"/>
                  <a:gd name="T2" fmla="*/ 108 w 152"/>
                  <a:gd name="T3" fmla="*/ 652 h 38"/>
                  <a:gd name="T4" fmla="*/ 95 w 152"/>
                  <a:gd name="T5" fmla="*/ 660 h 38"/>
                  <a:gd name="T6" fmla="*/ 94 w 152"/>
                  <a:gd name="T7" fmla="*/ 661 h 38"/>
                  <a:gd name="T8" fmla="*/ 149 w 152"/>
                  <a:gd name="T9" fmla="*/ 661 h 38"/>
                  <a:gd name="T10" fmla="*/ 144 w 152"/>
                  <a:gd name="T11" fmla="*/ 658 h 38"/>
                  <a:gd name="T12" fmla="*/ 127 w 152"/>
                  <a:gd name="T13" fmla="*/ 65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127" y="1"/>
                    </a:moveTo>
                    <a:lnTo>
                      <a:pt x="108" y="3"/>
                    </a:lnTo>
                    <a:lnTo>
                      <a:pt x="95" y="11"/>
                    </a:lnTo>
                    <a:lnTo>
                      <a:pt x="94" y="12"/>
                    </a:lnTo>
                    <a:lnTo>
                      <a:pt x="149" y="12"/>
                    </a:lnTo>
                    <a:lnTo>
                      <a:pt x="144" y="9"/>
                    </a:lnTo>
                    <a:lnTo>
                      <a:pt x="127" y="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76" name="Group 35"/>
            <p:cNvGrpSpPr>
              <a:grpSpLocks/>
            </p:cNvGrpSpPr>
            <p:nvPr/>
          </p:nvGrpSpPr>
          <p:grpSpPr bwMode="auto">
            <a:xfrm>
              <a:off x="2349" y="196"/>
              <a:ext cx="264" cy="478"/>
              <a:chOff x="2349" y="196"/>
              <a:chExt cx="264" cy="478"/>
            </a:xfrm>
          </p:grpSpPr>
          <p:sp>
            <p:nvSpPr>
              <p:cNvPr id="17517" name="Freeform 36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199 w 264"/>
                  <a:gd name="T1" fmla="*/ 196 h 478"/>
                  <a:gd name="T2" fmla="*/ 182 w 264"/>
                  <a:gd name="T3" fmla="*/ 202 h 478"/>
                  <a:gd name="T4" fmla="*/ 169 w 264"/>
                  <a:gd name="T5" fmla="*/ 217 h 478"/>
                  <a:gd name="T6" fmla="*/ 168 w 264"/>
                  <a:gd name="T7" fmla="*/ 219 h 478"/>
                  <a:gd name="T8" fmla="*/ 0 w 264"/>
                  <a:gd name="T9" fmla="*/ 592 h 478"/>
                  <a:gd name="T10" fmla="*/ 18 w 264"/>
                  <a:gd name="T11" fmla="*/ 674 h 478"/>
                  <a:gd name="T12" fmla="*/ 88 w 264"/>
                  <a:gd name="T13" fmla="*/ 636 h 478"/>
                  <a:gd name="T14" fmla="*/ 36 w 264"/>
                  <a:gd name="T15" fmla="*/ 636 h 478"/>
                  <a:gd name="T16" fmla="*/ 31 w 264"/>
                  <a:gd name="T17" fmla="*/ 615 h 478"/>
                  <a:gd name="T18" fmla="*/ 101 w 264"/>
                  <a:gd name="T19" fmla="*/ 615 h 478"/>
                  <a:gd name="T20" fmla="*/ 104 w 264"/>
                  <a:gd name="T21" fmla="*/ 608 h 478"/>
                  <a:gd name="T22" fmla="*/ 76 w 264"/>
                  <a:gd name="T23" fmla="*/ 608 h 478"/>
                  <a:gd name="T24" fmla="*/ 30 w 264"/>
                  <a:gd name="T25" fmla="*/ 587 h 478"/>
                  <a:gd name="T26" fmla="*/ 165 w 264"/>
                  <a:gd name="T27" fmla="*/ 287 h 478"/>
                  <a:gd name="T28" fmla="*/ 248 w 264"/>
                  <a:gd name="T29" fmla="*/ 287 h 478"/>
                  <a:gd name="T30" fmla="*/ 249 w 264"/>
                  <a:gd name="T31" fmla="*/ 284 h 478"/>
                  <a:gd name="T32" fmla="*/ 222 w 264"/>
                  <a:gd name="T33" fmla="*/ 284 h 478"/>
                  <a:gd name="T34" fmla="*/ 175 w 264"/>
                  <a:gd name="T35" fmla="*/ 264 h 478"/>
                  <a:gd name="T36" fmla="*/ 194 w 264"/>
                  <a:gd name="T37" fmla="*/ 223 h 478"/>
                  <a:gd name="T38" fmla="*/ 201 w 264"/>
                  <a:gd name="T39" fmla="*/ 220 h 478"/>
                  <a:gd name="T40" fmla="*/ 253 w 264"/>
                  <a:gd name="T41" fmla="*/ 220 h 478"/>
                  <a:gd name="T42" fmla="*/ 243 w 264"/>
                  <a:gd name="T43" fmla="*/ 211 h 478"/>
                  <a:gd name="T44" fmla="*/ 241 w 264"/>
                  <a:gd name="T45" fmla="*/ 210 h 478"/>
                  <a:gd name="T46" fmla="*/ 218 w 264"/>
                  <a:gd name="T47" fmla="*/ 199 h 478"/>
                  <a:gd name="T48" fmla="*/ 199 w 264"/>
                  <a:gd name="T49" fmla="*/ 196 h 47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64"/>
                  <a:gd name="T76" fmla="*/ 0 h 478"/>
                  <a:gd name="T77" fmla="*/ 264 w 264"/>
                  <a:gd name="T78" fmla="*/ 478 h 47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64" h="478">
                    <a:moveTo>
                      <a:pt x="199" y="0"/>
                    </a:moveTo>
                    <a:lnTo>
                      <a:pt x="182" y="6"/>
                    </a:lnTo>
                    <a:lnTo>
                      <a:pt x="169" y="21"/>
                    </a:lnTo>
                    <a:lnTo>
                      <a:pt x="168" y="23"/>
                    </a:lnTo>
                    <a:lnTo>
                      <a:pt x="0" y="396"/>
                    </a:lnTo>
                    <a:lnTo>
                      <a:pt x="18" y="478"/>
                    </a:lnTo>
                    <a:lnTo>
                      <a:pt x="88" y="440"/>
                    </a:lnTo>
                    <a:lnTo>
                      <a:pt x="36" y="440"/>
                    </a:lnTo>
                    <a:lnTo>
                      <a:pt x="31" y="419"/>
                    </a:lnTo>
                    <a:lnTo>
                      <a:pt x="101" y="419"/>
                    </a:lnTo>
                    <a:lnTo>
                      <a:pt x="104" y="412"/>
                    </a:lnTo>
                    <a:lnTo>
                      <a:pt x="76" y="412"/>
                    </a:lnTo>
                    <a:lnTo>
                      <a:pt x="30" y="391"/>
                    </a:lnTo>
                    <a:lnTo>
                      <a:pt x="165" y="91"/>
                    </a:lnTo>
                    <a:lnTo>
                      <a:pt x="248" y="91"/>
                    </a:lnTo>
                    <a:lnTo>
                      <a:pt x="249" y="88"/>
                    </a:lnTo>
                    <a:lnTo>
                      <a:pt x="222" y="88"/>
                    </a:lnTo>
                    <a:lnTo>
                      <a:pt x="175" y="68"/>
                    </a:lnTo>
                    <a:lnTo>
                      <a:pt x="194" y="27"/>
                    </a:lnTo>
                    <a:lnTo>
                      <a:pt x="201" y="24"/>
                    </a:lnTo>
                    <a:lnTo>
                      <a:pt x="253" y="24"/>
                    </a:lnTo>
                    <a:lnTo>
                      <a:pt x="243" y="15"/>
                    </a:lnTo>
                    <a:lnTo>
                      <a:pt x="241" y="14"/>
                    </a:lnTo>
                    <a:lnTo>
                      <a:pt x="218" y="3"/>
                    </a:lnTo>
                    <a:lnTo>
                      <a:pt x="19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18" name="Freeform 37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101 w 264"/>
                  <a:gd name="T1" fmla="*/ 615 h 478"/>
                  <a:gd name="T2" fmla="*/ 31 w 264"/>
                  <a:gd name="T3" fmla="*/ 615 h 478"/>
                  <a:gd name="T4" fmla="*/ 54 w 264"/>
                  <a:gd name="T5" fmla="*/ 626 h 478"/>
                  <a:gd name="T6" fmla="*/ 36 w 264"/>
                  <a:gd name="T7" fmla="*/ 636 h 478"/>
                  <a:gd name="T8" fmla="*/ 88 w 264"/>
                  <a:gd name="T9" fmla="*/ 636 h 478"/>
                  <a:gd name="T10" fmla="*/ 92 w 264"/>
                  <a:gd name="T11" fmla="*/ 634 h 478"/>
                  <a:gd name="T12" fmla="*/ 101 w 264"/>
                  <a:gd name="T13" fmla="*/ 615 h 4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4"/>
                  <a:gd name="T22" fmla="*/ 0 h 478"/>
                  <a:gd name="T23" fmla="*/ 264 w 264"/>
                  <a:gd name="T24" fmla="*/ 478 h 4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4" h="478">
                    <a:moveTo>
                      <a:pt x="101" y="419"/>
                    </a:moveTo>
                    <a:lnTo>
                      <a:pt x="31" y="419"/>
                    </a:lnTo>
                    <a:lnTo>
                      <a:pt x="54" y="430"/>
                    </a:lnTo>
                    <a:lnTo>
                      <a:pt x="36" y="440"/>
                    </a:lnTo>
                    <a:lnTo>
                      <a:pt x="88" y="440"/>
                    </a:lnTo>
                    <a:lnTo>
                      <a:pt x="92" y="438"/>
                    </a:lnTo>
                    <a:lnTo>
                      <a:pt x="101" y="419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19" name="Freeform 38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248 w 264"/>
                  <a:gd name="T1" fmla="*/ 287 h 478"/>
                  <a:gd name="T2" fmla="*/ 165 w 264"/>
                  <a:gd name="T3" fmla="*/ 287 h 478"/>
                  <a:gd name="T4" fmla="*/ 211 w 264"/>
                  <a:gd name="T5" fmla="*/ 307 h 478"/>
                  <a:gd name="T6" fmla="*/ 76 w 264"/>
                  <a:gd name="T7" fmla="*/ 608 h 478"/>
                  <a:gd name="T8" fmla="*/ 104 w 264"/>
                  <a:gd name="T9" fmla="*/ 608 h 478"/>
                  <a:gd name="T10" fmla="*/ 248 w 264"/>
                  <a:gd name="T11" fmla="*/ 287 h 4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4"/>
                  <a:gd name="T19" fmla="*/ 0 h 478"/>
                  <a:gd name="T20" fmla="*/ 264 w 264"/>
                  <a:gd name="T21" fmla="*/ 478 h 4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4" h="478">
                    <a:moveTo>
                      <a:pt x="248" y="91"/>
                    </a:moveTo>
                    <a:lnTo>
                      <a:pt x="165" y="91"/>
                    </a:lnTo>
                    <a:lnTo>
                      <a:pt x="211" y="111"/>
                    </a:lnTo>
                    <a:lnTo>
                      <a:pt x="76" y="412"/>
                    </a:lnTo>
                    <a:lnTo>
                      <a:pt x="104" y="412"/>
                    </a:lnTo>
                    <a:lnTo>
                      <a:pt x="248" y="9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20" name="Freeform 39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253 w 264"/>
                  <a:gd name="T1" fmla="*/ 220 h 478"/>
                  <a:gd name="T2" fmla="*/ 201 w 264"/>
                  <a:gd name="T3" fmla="*/ 220 h 478"/>
                  <a:gd name="T4" fmla="*/ 237 w 264"/>
                  <a:gd name="T5" fmla="*/ 236 h 478"/>
                  <a:gd name="T6" fmla="*/ 240 w 264"/>
                  <a:gd name="T7" fmla="*/ 243 h 478"/>
                  <a:gd name="T8" fmla="*/ 222 w 264"/>
                  <a:gd name="T9" fmla="*/ 284 h 478"/>
                  <a:gd name="T10" fmla="*/ 249 w 264"/>
                  <a:gd name="T11" fmla="*/ 284 h 478"/>
                  <a:gd name="T12" fmla="*/ 260 w 264"/>
                  <a:gd name="T13" fmla="*/ 260 h 478"/>
                  <a:gd name="T14" fmla="*/ 264 w 264"/>
                  <a:gd name="T15" fmla="*/ 241 h 478"/>
                  <a:gd name="T16" fmla="*/ 257 w 264"/>
                  <a:gd name="T17" fmla="*/ 223 h 478"/>
                  <a:gd name="T18" fmla="*/ 253 w 264"/>
                  <a:gd name="T19" fmla="*/ 22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4"/>
                  <a:gd name="T31" fmla="*/ 0 h 478"/>
                  <a:gd name="T32" fmla="*/ 264 w 264"/>
                  <a:gd name="T33" fmla="*/ 478 h 47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4" h="478">
                    <a:moveTo>
                      <a:pt x="253" y="24"/>
                    </a:moveTo>
                    <a:lnTo>
                      <a:pt x="201" y="24"/>
                    </a:lnTo>
                    <a:lnTo>
                      <a:pt x="237" y="40"/>
                    </a:lnTo>
                    <a:lnTo>
                      <a:pt x="240" y="47"/>
                    </a:lnTo>
                    <a:lnTo>
                      <a:pt x="222" y="88"/>
                    </a:lnTo>
                    <a:lnTo>
                      <a:pt x="249" y="88"/>
                    </a:lnTo>
                    <a:lnTo>
                      <a:pt x="260" y="64"/>
                    </a:lnTo>
                    <a:lnTo>
                      <a:pt x="264" y="45"/>
                    </a:lnTo>
                    <a:lnTo>
                      <a:pt x="257" y="27"/>
                    </a:lnTo>
                    <a:lnTo>
                      <a:pt x="253" y="2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7477" name="Группа 94"/>
          <p:cNvGrpSpPr>
            <a:grpSpLocks/>
          </p:cNvGrpSpPr>
          <p:nvPr/>
        </p:nvGrpSpPr>
        <p:grpSpPr bwMode="auto">
          <a:xfrm>
            <a:off x="360363" y="4178300"/>
            <a:ext cx="333375" cy="384175"/>
            <a:chOff x="1920" y="34"/>
            <a:chExt cx="693" cy="760"/>
          </a:xfrm>
        </p:grpSpPr>
        <p:grpSp>
          <p:nvGrpSpPr>
            <p:cNvPr id="17478" name="Group 3"/>
            <p:cNvGrpSpPr>
              <a:grpSpLocks/>
            </p:cNvGrpSpPr>
            <p:nvPr/>
          </p:nvGrpSpPr>
          <p:grpSpPr bwMode="auto">
            <a:xfrm>
              <a:off x="1920" y="34"/>
              <a:ext cx="583" cy="760"/>
              <a:chOff x="1920" y="34"/>
              <a:chExt cx="583" cy="760"/>
            </a:xfrm>
          </p:grpSpPr>
          <p:sp>
            <p:nvSpPr>
              <p:cNvPr id="17500" name="Freeform 4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49 w 583"/>
                  <a:gd name="T1" fmla="*/ 34 h 760"/>
                  <a:gd name="T2" fmla="*/ 0 w 583"/>
                  <a:gd name="T3" fmla="*/ 34 h 760"/>
                  <a:gd name="T4" fmla="*/ 0 w 583"/>
                  <a:gd name="T5" fmla="*/ 794 h 760"/>
                  <a:gd name="T6" fmla="*/ 583 w 583"/>
                  <a:gd name="T7" fmla="*/ 794 h 760"/>
                  <a:gd name="T8" fmla="*/ 583 w 583"/>
                  <a:gd name="T9" fmla="*/ 769 h 760"/>
                  <a:gd name="T10" fmla="*/ 25 w 583"/>
                  <a:gd name="T11" fmla="*/ 769 h 760"/>
                  <a:gd name="T12" fmla="*/ 25 w 583"/>
                  <a:gd name="T13" fmla="*/ 60 h 760"/>
                  <a:gd name="T14" fmla="*/ 474 w 583"/>
                  <a:gd name="T15" fmla="*/ 60 h 760"/>
                  <a:gd name="T16" fmla="*/ 449 w 583"/>
                  <a:gd name="T17" fmla="*/ 34 h 7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3"/>
                  <a:gd name="T28" fmla="*/ 0 h 760"/>
                  <a:gd name="T29" fmla="*/ 583 w 583"/>
                  <a:gd name="T30" fmla="*/ 760 h 7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3" h="760">
                    <a:moveTo>
                      <a:pt x="449" y="0"/>
                    </a:moveTo>
                    <a:lnTo>
                      <a:pt x="0" y="0"/>
                    </a:lnTo>
                    <a:lnTo>
                      <a:pt x="0" y="760"/>
                    </a:lnTo>
                    <a:lnTo>
                      <a:pt x="583" y="760"/>
                    </a:lnTo>
                    <a:lnTo>
                      <a:pt x="583" y="735"/>
                    </a:lnTo>
                    <a:lnTo>
                      <a:pt x="25" y="735"/>
                    </a:lnTo>
                    <a:lnTo>
                      <a:pt x="25" y="26"/>
                    </a:lnTo>
                    <a:lnTo>
                      <a:pt x="474" y="26"/>
                    </a:lnTo>
                    <a:lnTo>
                      <a:pt x="44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01" name="Freeform 5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583 w 583"/>
                  <a:gd name="T1" fmla="*/ 579 h 760"/>
                  <a:gd name="T2" fmla="*/ 557 w 583"/>
                  <a:gd name="T3" fmla="*/ 579 h 760"/>
                  <a:gd name="T4" fmla="*/ 557 w 583"/>
                  <a:gd name="T5" fmla="*/ 769 h 760"/>
                  <a:gd name="T6" fmla="*/ 583 w 583"/>
                  <a:gd name="T7" fmla="*/ 769 h 760"/>
                  <a:gd name="T8" fmla="*/ 583 w 583"/>
                  <a:gd name="T9" fmla="*/ 579 h 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3"/>
                  <a:gd name="T16" fmla="*/ 0 h 760"/>
                  <a:gd name="T17" fmla="*/ 583 w 583"/>
                  <a:gd name="T18" fmla="*/ 760 h 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3" h="760">
                    <a:moveTo>
                      <a:pt x="583" y="545"/>
                    </a:moveTo>
                    <a:lnTo>
                      <a:pt x="557" y="545"/>
                    </a:lnTo>
                    <a:lnTo>
                      <a:pt x="557" y="735"/>
                    </a:lnTo>
                    <a:lnTo>
                      <a:pt x="583" y="735"/>
                    </a:lnTo>
                    <a:lnTo>
                      <a:pt x="583" y="54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02" name="Freeform 6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74 w 583"/>
                  <a:gd name="T1" fmla="*/ 60 h 760"/>
                  <a:gd name="T2" fmla="*/ 431 w 583"/>
                  <a:gd name="T3" fmla="*/ 60 h 760"/>
                  <a:gd name="T4" fmla="*/ 431 w 583"/>
                  <a:gd name="T5" fmla="*/ 186 h 760"/>
                  <a:gd name="T6" fmla="*/ 557 w 583"/>
                  <a:gd name="T7" fmla="*/ 186 h 760"/>
                  <a:gd name="T8" fmla="*/ 557 w 583"/>
                  <a:gd name="T9" fmla="*/ 224 h 760"/>
                  <a:gd name="T10" fmla="*/ 583 w 583"/>
                  <a:gd name="T11" fmla="*/ 224 h 760"/>
                  <a:gd name="T12" fmla="*/ 583 w 583"/>
                  <a:gd name="T13" fmla="*/ 169 h 760"/>
                  <a:gd name="T14" fmla="*/ 575 w 583"/>
                  <a:gd name="T15" fmla="*/ 161 h 760"/>
                  <a:gd name="T16" fmla="*/ 456 w 583"/>
                  <a:gd name="T17" fmla="*/ 161 h 760"/>
                  <a:gd name="T18" fmla="*/ 456 w 583"/>
                  <a:gd name="T19" fmla="*/ 78 h 760"/>
                  <a:gd name="T20" fmla="*/ 492 w 583"/>
                  <a:gd name="T21" fmla="*/ 78 h 760"/>
                  <a:gd name="T22" fmla="*/ 474 w 583"/>
                  <a:gd name="T23" fmla="*/ 60 h 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83"/>
                  <a:gd name="T37" fmla="*/ 0 h 760"/>
                  <a:gd name="T38" fmla="*/ 583 w 583"/>
                  <a:gd name="T39" fmla="*/ 760 h 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83" h="760">
                    <a:moveTo>
                      <a:pt x="474" y="26"/>
                    </a:moveTo>
                    <a:lnTo>
                      <a:pt x="431" y="26"/>
                    </a:lnTo>
                    <a:lnTo>
                      <a:pt x="431" y="152"/>
                    </a:lnTo>
                    <a:lnTo>
                      <a:pt x="557" y="152"/>
                    </a:lnTo>
                    <a:lnTo>
                      <a:pt x="557" y="190"/>
                    </a:lnTo>
                    <a:lnTo>
                      <a:pt x="583" y="190"/>
                    </a:lnTo>
                    <a:lnTo>
                      <a:pt x="583" y="135"/>
                    </a:lnTo>
                    <a:lnTo>
                      <a:pt x="575" y="127"/>
                    </a:lnTo>
                    <a:lnTo>
                      <a:pt x="456" y="127"/>
                    </a:lnTo>
                    <a:lnTo>
                      <a:pt x="456" y="44"/>
                    </a:lnTo>
                    <a:lnTo>
                      <a:pt x="492" y="44"/>
                    </a:lnTo>
                    <a:lnTo>
                      <a:pt x="474" y="26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03" name="Freeform 7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92 w 583"/>
                  <a:gd name="T1" fmla="*/ 78 h 760"/>
                  <a:gd name="T2" fmla="*/ 456 w 583"/>
                  <a:gd name="T3" fmla="*/ 78 h 760"/>
                  <a:gd name="T4" fmla="*/ 539 w 583"/>
                  <a:gd name="T5" fmla="*/ 161 h 760"/>
                  <a:gd name="T6" fmla="*/ 575 w 583"/>
                  <a:gd name="T7" fmla="*/ 161 h 760"/>
                  <a:gd name="T8" fmla="*/ 492 w 583"/>
                  <a:gd name="T9" fmla="*/ 78 h 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3"/>
                  <a:gd name="T16" fmla="*/ 0 h 760"/>
                  <a:gd name="T17" fmla="*/ 583 w 583"/>
                  <a:gd name="T18" fmla="*/ 760 h 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3" h="760">
                    <a:moveTo>
                      <a:pt x="492" y="44"/>
                    </a:moveTo>
                    <a:lnTo>
                      <a:pt x="456" y="44"/>
                    </a:lnTo>
                    <a:lnTo>
                      <a:pt x="539" y="127"/>
                    </a:lnTo>
                    <a:lnTo>
                      <a:pt x="575" y="127"/>
                    </a:lnTo>
                    <a:lnTo>
                      <a:pt x="492" y="4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479" name="Group 8"/>
            <p:cNvGrpSpPr>
              <a:grpSpLocks/>
            </p:cNvGrpSpPr>
            <p:nvPr/>
          </p:nvGrpSpPr>
          <p:grpSpPr bwMode="auto">
            <a:xfrm>
              <a:off x="1996" y="123"/>
              <a:ext cx="304" cy="2"/>
              <a:chOff x="1996" y="123"/>
              <a:chExt cx="304" cy="2"/>
            </a:xfrm>
          </p:grpSpPr>
          <p:sp>
            <p:nvSpPr>
              <p:cNvPr id="17499" name="Freeform 9"/>
              <p:cNvSpPr>
                <a:spLocks/>
              </p:cNvSpPr>
              <p:nvPr/>
            </p:nvSpPr>
            <p:spPr bwMode="auto">
              <a:xfrm>
                <a:off x="1996" y="123"/>
                <a:ext cx="304" cy="2"/>
              </a:xfrm>
              <a:custGeom>
                <a:avLst/>
                <a:gdLst>
                  <a:gd name="T0" fmla="*/ 0 w 304"/>
                  <a:gd name="T1" fmla="*/ 0 h 2"/>
                  <a:gd name="T2" fmla="*/ 304 w 304"/>
                  <a:gd name="T3" fmla="*/ 0 h 2"/>
                  <a:gd name="T4" fmla="*/ 0 60000 65536"/>
                  <a:gd name="T5" fmla="*/ 0 60000 65536"/>
                  <a:gd name="T6" fmla="*/ 0 w 304"/>
                  <a:gd name="T7" fmla="*/ 0 h 2"/>
                  <a:gd name="T8" fmla="*/ 304 w 30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4" h="2">
                    <a:moveTo>
                      <a:pt x="0" y="0"/>
                    </a:moveTo>
                    <a:lnTo>
                      <a:pt x="304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04" name="Group 10"/>
            <p:cNvGrpSpPr>
              <a:grpSpLocks/>
            </p:cNvGrpSpPr>
            <p:nvPr/>
          </p:nvGrpSpPr>
          <p:grpSpPr bwMode="auto">
            <a:xfrm>
              <a:off x="1996" y="174"/>
              <a:ext cx="304" cy="2"/>
              <a:chOff x="1996" y="174"/>
              <a:chExt cx="304" cy="2"/>
            </a:xfrm>
          </p:grpSpPr>
          <p:sp>
            <p:nvSpPr>
              <p:cNvPr id="17498" name="Freeform 11"/>
              <p:cNvSpPr>
                <a:spLocks/>
              </p:cNvSpPr>
              <p:nvPr/>
            </p:nvSpPr>
            <p:spPr bwMode="auto">
              <a:xfrm>
                <a:off x="1996" y="174"/>
                <a:ext cx="304" cy="2"/>
              </a:xfrm>
              <a:custGeom>
                <a:avLst/>
                <a:gdLst>
                  <a:gd name="T0" fmla="*/ 0 w 304"/>
                  <a:gd name="T1" fmla="*/ 0 h 2"/>
                  <a:gd name="T2" fmla="*/ 304 w 304"/>
                  <a:gd name="T3" fmla="*/ 0 h 2"/>
                  <a:gd name="T4" fmla="*/ 0 60000 65536"/>
                  <a:gd name="T5" fmla="*/ 0 60000 65536"/>
                  <a:gd name="T6" fmla="*/ 0 w 304"/>
                  <a:gd name="T7" fmla="*/ 0 h 2"/>
                  <a:gd name="T8" fmla="*/ 304 w 30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4" h="2">
                    <a:moveTo>
                      <a:pt x="0" y="0"/>
                    </a:moveTo>
                    <a:lnTo>
                      <a:pt x="304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05" name="Group 12"/>
            <p:cNvGrpSpPr>
              <a:grpSpLocks/>
            </p:cNvGrpSpPr>
            <p:nvPr/>
          </p:nvGrpSpPr>
          <p:grpSpPr bwMode="auto">
            <a:xfrm>
              <a:off x="1996" y="224"/>
              <a:ext cx="431" cy="2"/>
              <a:chOff x="1996" y="224"/>
              <a:chExt cx="431" cy="2"/>
            </a:xfrm>
          </p:grpSpPr>
          <p:sp>
            <p:nvSpPr>
              <p:cNvPr id="17497" name="Freeform 13"/>
              <p:cNvSpPr>
                <a:spLocks/>
              </p:cNvSpPr>
              <p:nvPr/>
            </p:nvSpPr>
            <p:spPr bwMode="auto">
              <a:xfrm>
                <a:off x="1996" y="224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06" name="Group 14"/>
            <p:cNvGrpSpPr>
              <a:grpSpLocks/>
            </p:cNvGrpSpPr>
            <p:nvPr/>
          </p:nvGrpSpPr>
          <p:grpSpPr bwMode="auto">
            <a:xfrm>
              <a:off x="1996" y="275"/>
              <a:ext cx="431" cy="2"/>
              <a:chOff x="1996" y="275"/>
              <a:chExt cx="431" cy="2"/>
            </a:xfrm>
          </p:grpSpPr>
          <p:sp>
            <p:nvSpPr>
              <p:cNvPr id="17496" name="Freeform 15"/>
              <p:cNvSpPr>
                <a:spLocks/>
              </p:cNvSpPr>
              <p:nvPr/>
            </p:nvSpPr>
            <p:spPr bwMode="auto">
              <a:xfrm>
                <a:off x="1996" y="275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07" name="Group 16"/>
            <p:cNvGrpSpPr>
              <a:grpSpLocks/>
            </p:cNvGrpSpPr>
            <p:nvPr/>
          </p:nvGrpSpPr>
          <p:grpSpPr bwMode="auto">
            <a:xfrm>
              <a:off x="1996" y="326"/>
              <a:ext cx="431" cy="2"/>
              <a:chOff x="1996" y="326"/>
              <a:chExt cx="431" cy="2"/>
            </a:xfrm>
          </p:grpSpPr>
          <p:sp>
            <p:nvSpPr>
              <p:cNvPr id="17495" name="Freeform 17"/>
              <p:cNvSpPr>
                <a:spLocks/>
              </p:cNvSpPr>
              <p:nvPr/>
            </p:nvSpPr>
            <p:spPr bwMode="auto">
              <a:xfrm>
                <a:off x="1996" y="326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08" name="Group 18"/>
            <p:cNvGrpSpPr>
              <a:grpSpLocks/>
            </p:cNvGrpSpPr>
            <p:nvPr/>
          </p:nvGrpSpPr>
          <p:grpSpPr bwMode="auto">
            <a:xfrm>
              <a:off x="1996" y="376"/>
              <a:ext cx="431" cy="2"/>
              <a:chOff x="1996" y="376"/>
              <a:chExt cx="431" cy="2"/>
            </a:xfrm>
          </p:grpSpPr>
          <p:sp>
            <p:nvSpPr>
              <p:cNvPr id="17494" name="Freeform 19"/>
              <p:cNvSpPr>
                <a:spLocks/>
              </p:cNvSpPr>
              <p:nvPr/>
            </p:nvSpPr>
            <p:spPr bwMode="auto">
              <a:xfrm>
                <a:off x="1996" y="376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09" name="Group 20"/>
            <p:cNvGrpSpPr>
              <a:grpSpLocks/>
            </p:cNvGrpSpPr>
            <p:nvPr/>
          </p:nvGrpSpPr>
          <p:grpSpPr bwMode="auto">
            <a:xfrm>
              <a:off x="1996" y="427"/>
              <a:ext cx="380" cy="2"/>
              <a:chOff x="1996" y="427"/>
              <a:chExt cx="380" cy="2"/>
            </a:xfrm>
          </p:grpSpPr>
          <p:sp>
            <p:nvSpPr>
              <p:cNvPr id="17493" name="Freeform 21"/>
              <p:cNvSpPr>
                <a:spLocks/>
              </p:cNvSpPr>
              <p:nvPr/>
            </p:nvSpPr>
            <p:spPr bwMode="auto">
              <a:xfrm>
                <a:off x="1996" y="427"/>
                <a:ext cx="380" cy="2"/>
              </a:xfrm>
              <a:custGeom>
                <a:avLst/>
                <a:gdLst>
                  <a:gd name="T0" fmla="*/ 0 w 380"/>
                  <a:gd name="T1" fmla="*/ 0 h 2"/>
                  <a:gd name="T2" fmla="*/ 380 w 380"/>
                  <a:gd name="T3" fmla="*/ 0 h 2"/>
                  <a:gd name="T4" fmla="*/ 0 60000 65536"/>
                  <a:gd name="T5" fmla="*/ 0 60000 65536"/>
                  <a:gd name="T6" fmla="*/ 0 w 380"/>
                  <a:gd name="T7" fmla="*/ 0 h 2"/>
                  <a:gd name="T8" fmla="*/ 380 w 38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80" h="2">
                    <a:moveTo>
                      <a:pt x="0" y="0"/>
                    </a:moveTo>
                    <a:lnTo>
                      <a:pt x="380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10" name="Group 22"/>
            <p:cNvGrpSpPr>
              <a:grpSpLocks/>
            </p:cNvGrpSpPr>
            <p:nvPr/>
          </p:nvGrpSpPr>
          <p:grpSpPr bwMode="auto">
            <a:xfrm>
              <a:off x="1996" y="478"/>
              <a:ext cx="380" cy="2"/>
              <a:chOff x="1996" y="478"/>
              <a:chExt cx="380" cy="2"/>
            </a:xfrm>
          </p:grpSpPr>
          <p:sp>
            <p:nvSpPr>
              <p:cNvPr id="17492" name="Freeform 23"/>
              <p:cNvSpPr>
                <a:spLocks/>
              </p:cNvSpPr>
              <p:nvPr/>
            </p:nvSpPr>
            <p:spPr bwMode="auto">
              <a:xfrm>
                <a:off x="1996" y="478"/>
                <a:ext cx="380" cy="2"/>
              </a:xfrm>
              <a:custGeom>
                <a:avLst/>
                <a:gdLst>
                  <a:gd name="T0" fmla="*/ 0 w 380"/>
                  <a:gd name="T1" fmla="*/ 0 h 2"/>
                  <a:gd name="T2" fmla="*/ 380 w 380"/>
                  <a:gd name="T3" fmla="*/ 0 h 2"/>
                  <a:gd name="T4" fmla="*/ 0 60000 65536"/>
                  <a:gd name="T5" fmla="*/ 0 60000 65536"/>
                  <a:gd name="T6" fmla="*/ 0 w 380"/>
                  <a:gd name="T7" fmla="*/ 0 h 2"/>
                  <a:gd name="T8" fmla="*/ 380 w 38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80" h="2">
                    <a:moveTo>
                      <a:pt x="0" y="0"/>
                    </a:moveTo>
                    <a:lnTo>
                      <a:pt x="380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11" name="Group 24"/>
            <p:cNvGrpSpPr>
              <a:grpSpLocks/>
            </p:cNvGrpSpPr>
            <p:nvPr/>
          </p:nvGrpSpPr>
          <p:grpSpPr bwMode="auto">
            <a:xfrm>
              <a:off x="1996" y="528"/>
              <a:ext cx="355" cy="2"/>
              <a:chOff x="1996" y="528"/>
              <a:chExt cx="355" cy="2"/>
            </a:xfrm>
          </p:grpSpPr>
          <p:sp>
            <p:nvSpPr>
              <p:cNvPr id="17491" name="Freeform 25"/>
              <p:cNvSpPr>
                <a:spLocks/>
              </p:cNvSpPr>
              <p:nvPr/>
            </p:nvSpPr>
            <p:spPr bwMode="auto">
              <a:xfrm>
                <a:off x="1996" y="528"/>
                <a:ext cx="355" cy="2"/>
              </a:xfrm>
              <a:custGeom>
                <a:avLst/>
                <a:gdLst>
                  <a:gd name="T0" fmla="*/ 0 w 355"/>
                  <a:gd name="T1" fmla="*/ 0 h 2"/>
                  <a:gd name="T2" fmla="*/ 355 w 355"/>
                  <a:gd name="T3" fmla="*/ 0 h 2"/>
                  <a:gd name="T4" fmla="*/ 0 60000 65536"/>
                  <a:gd name="T5" fmla="*/ 0 60000 65536"/>
                  <a:gd name="T6" fmla="*/ 0 w 355"/>
                  <a:gd name="T7" fmla="*/ 0 h 2"/>
                  <a:gd name="T8" fmla="*/ 355 w 355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55" h="2">
                    <a:moveTo>
                      <a:pt x="0" y="0"/>
                    </a:moveTo>
                    <a:lnTo>
                      <a:pt x="355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12" name="Group 26"/>
            <p:cNvGrpSpPr>
              <a:grpSpLocks/>
            </p:cNvGrpSpPr>
            <p:nvPr/>
          </p:nvGrpSpPr>
          <p:grpSpPr bwMode="auto">
            <a:xfrm>
              <a:off x="1996" y="579"/>
              <a:ext cx="329" cy="2"/>
              <a:chOff x="1996" y="579"/>
              <a:chExt cx="329" cy="2"/>
            </a:xfrm>
          </p:grpSpPr>
          <p:sp>
            <p:nvSpPr>
              <p:cNvPr id="17490" name="Freeform 27"/>
              <p:cNvSpPr>
                <a:spLocks/>
              </p:cNvSpPr>
              <p:nvPr/>
            </p:nvSpPr>
            <p:spPr bwMode="auto">
              <a:xfrm>
                <a:off x="1996" y="579"/>
                <a:ext cx="329" cy="2"/>
              </a:xfrm>
              <a:custGeom>
                <a:avLst/>
                <a:gdLst>
                  <a:gd name="T0" fmla="*/ 0 w 329"/>
                  <a:gd name="T1" fmla="*/ 0 h 2"/>
                  <a:gd name="T2" fmla="*/ 329 w 329"/>
                  <a:gd name="T3" fmla="*/ 0 h 2"/>
                  <a:gd name="T4" fmla="*/ 0 60000 65536"/>
                  <a:gd name="T5" fmla="*/ 0 60000 65536"/>
                  <a:gd name="T6" fmla="*/ 0 w 329"/>
                  <a:gd name="T7" fmla="*/ 0 h 2"/>
                  <a:gd name="T8" fmla="*/ 329 w 329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9" h="2">
                    <a:moveTo>
                      <a:pt x="0" y="0"/>
                    </a:moveTo>
                    <a:lnTo>
                      <a:pt x="329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13" name="Group 28"/>
            <p:cNvGrpSpPr>
              <a:grpSpLocks/>
            </p:cNvGrpSpPr>
            <p:nvPr/>
          </p:nvGrpSpPr>
          <p:grpSpPr bwMode="auto">
            <a:xfrm>
              <a:off x="2199" y="649"/>
              <a:ext cx="152" cy="38"/>
              <a:chOff x="2199" y="649"/>
              <a:chExt cx="152" cy="38"/>
            </a:xfrm>
          </p:grpSpPr>
          <p:sp>
            <p:nvSpPr>
              <p:cNvPr id="17484" name="Freeform 29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57 w 152"/>
                  <a:gd name="T1" fmla="*/ 674 h 38"/>
                  <a:gd name="T2" fmla="*/ 3 w 152"/>
                  <a:gd name="T3" fmla="*/ 674 h 38"/>
                  <a:gd name="T4" fmla="*/ 7 w 152"/>
                  <a:gd name="T5" fmla="*/ 678 h 38"/>
                  <a:gd name="T6" fmla="*/ 13 w 152"/>
                  <a:gd name="T7" fmla="*/ 683 h 38"/>
                  <a:gd name="T8" fmla="*/ 22 w 152"/>
                  <a:gd name="T9" fmla="*/ 687 h 38"/>
                  <a:gd name="T10" fmla="*/ 39 w 152"/>
                  <a:gd name="T11" fmla="*/ 687 h 38"/>
                  <a:gd name="T12" fmla="*/ 47 w 152"/>
                  <a:gd name="T13" fmla="*/ 683 h 38"/>
                  <a:gd name="T14" fmla="*/ 53 w 152"/>
                  <a:gd name="T15" fmla="*/ 678 h 38"/>
                  <a:gd name="T16" fmla="*/ 57 w 152"/>
                  <a:gd name="T17" fmla="*/ 674 h 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2"/>
                  <a:gd name="T28" fmla="*/ 0 h 38"/>
                  <a:gd name="T29" fmla="*/ 152 w 152"/>
                  <a:gd name="T30" fmla="*/ 38 h 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2" h="38">
                    <a:moveTo>
                      <a:pt x="57" y="25"/>
                    </a:moveTo>
                    <a:lnTo>
                      <a:pt x="3" y="25"/>
                    </a:lnTo>
                    <a:lnTo>
                      <a:pt x="7" y="29"/>
                    </a:lnTo>
                    <a:lnTo>
                      <a:pt x="13" y="34"/>
                    </a:lnTo>
                    <a:lnTo>
                      <a:pt x="22" y="38"/>
                    </a:lnTo>
                    <a:lnTo>
                      <a:pt x="39" y="38"/>
                    </a:lnTo>
                    <a:lnTo>
                      <a:pt x="47" y="34"/>
                    </a:lnTo>
                    <a:lnTo>
                      <a:pt x="53" y="29"/>
                    </a:lnTo>
                    <a:lnTo>
                      <a:pt x="57" y="2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85" name="Freeform 30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39 w 152"/>
                  <a:gd name="T1" fmla="*/ 687 h 38"/>
                  <a:gd name="T2" fmla="*/ 30 w 152"/>
                  <a:gd name="T3" fmla="*/ 687 h 38"/>
                  <a:gd name="T4" fmla="*/ 39 w 152"/>
                  <a:gd name="T5" fmla="*/ 687 h 38"/>
                  <a:gd name="T6" fmla="*/ 0 60000 65536"/>
                  <a:gd name="T7" fmla="*/ 0 60000 65536"/>
                  <a:gd name="T8" fmla="*/ 0 60000 65536"/>
                  <a:gd name="T9" fmla="*/ 0 w 152"/>
                  <a:gd name="T10" fmla="*/ 0 h 38"/>
                  <a:gd name="T11" fmla="*/ 152 w 152"/>
                  <a:gd name="T12" fmla="*/ 38 h 3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2" h="38">
                    <a:moveTo>
                      <a:pt x="39" y="38"/>
                    </a:moveTo>
                    <a:lnTo>
                      <a:pt x="30" y="38"/>
                    </a:lnTo>
                    <a:lnTo>
                      <a:pt x="39" y="3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86" name="Freeform 31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152 w 152"/>
                  <a:gd name="T1" fmla="*/ 674 h 38"/>
                  <a:gd name="T2" fmla="*/ 124 w 152"/>
                  <a:gd name="T3" fmla="*/ 674 h 38"/>
                  <a:gd name="T4" fmla="*/ 129 w 152"/>
                  <a:gd name="T5" fmla="*/ 678 h 38"/>
                  <a:gd name="T6" fmla="*/ 135 w 152"/>
                  <a:gd name="T7" fmla="*/ 683 h 38"/>
                  <a:gd name="T8" fmla="*/ 143 w 152"/>
                  <a:gd name="T9" fmla="*/ 687 h 38"/>
                  <a:gd name="T10" fmla="*/ 152 w 152"/>
                  <a:gd name="T11" fmla="*/ 687 h 38"/>
                  <a:gd name="T12" fmla="*/ 152 w 152"/>
                  <a:gd name="T13" fmla="*/ 674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152" y="25"/>
                    </a:moveTo>
                    <a:lnTo>
                      <a:pt x="124" y="25"/>
                    </a:lnTo>
                    <a:lnTo>
                      <a:pt x="129" y="29"/>
                    </a:lnTo>
                    <a:lnTo>
                      <a:pt x="135" y="34"/>
                    </a:lnTo>
                    <a:lnTo>
                      <a:pt x="143" y="38"/>
                    </a:lnTo>
                    <a:lnTo>
                      <a:pt x="152" y="38"/>
                    </a:lnTo>
                    <a:lnTo>
                      <a:pt x="152" y="2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87" name="Freeform 32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8 w 152"/>
                  <a:gd name="T1" fmla="*/ 649 h 38"/>
                  <a:gd name="T2" fmla="*/ 0 w 152"/>
                  <a:gd name="T3" fmla="*/ 649 h 38"/>
                  <a:gd name="T4" fmla="*/ 0 w 152"/>
                  <a:gd name="T5" fmla="*/ 674 h 38"/>
                  <a:gd name="T6" fmla="*/ 64 w 152"/>
                  <a:gd name="T7" fmla="*/ 674 h 38"/>
                  <a:gd name="T8" fmla="*/ 68 w 152"/>
                  <a:gd name="T9" fmla="*/ 678 h 38"/>
                  <a:gd name="T10" fmla="*/ 85 w 152"/>
                  <a:gd name="T11" fmla="*/ 686 h 38"/>
                  <a:gd name="T12" fmla="*/ 104 w 152"/>
                  <a:gd name="T13" fmla="*/ 684 h 38"/>
                  <a:gd name="T14" fmla="*/ 117 w 152"/>
                  <a:gd name="T15" fmla="*/ 675 h 38"/>
                  <a:gd name="T16" fmla="*/ 118 w 152"/>
                  <a:gd name="T17" fmla="*/ 674 h 38"/>
                  <a:gd name="T18" fmla="*/ 152 w 152"/>
                  <a:gd name="T19" fmla="*/ 674 h 38"/>
                  <a:gd name="T20" fmla="*/ 152 w 152"/>
                  <a:gd name="T21" fmla="*/ 661 h 38"/>
                  <a:gd name="T22" fmla="*/ 27 w 152"/>
                  <a:gd name="T23" fmla="*/ 661 h 38"/>
                  <a:gd name="T24" fmla="*/ 23 w 152"/>
                  <a:gd name="T25" fmla="*/ 658 h 38"/>
                  <a:gd name="T26" fmla="*/ 16 w 152"/>
                  <a:gd name="T27" fmla="*/ 652 h 38"/>
                  <a:gd name="T28" fmla="*/ 8 w 152"/>
                  <a:gd name="T29" fmla="*/ 649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2"/>
                  <a:gd name="T46" fmla="*/ 0 h 38"/>
                  <a:gd name="T47" fmla="*/ 152 w 152"/>
                  <a:gd name="T48" fmla="*/ 38 h 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2" h="38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64" y="25"/>
                    </a:lnTo>
                    <a:lnTo>
                      <a:pt x="68" y="29"/>
                    </a:lnTo>
                    <a:lnTo>
                      <a:pt x="85" y="37"/>
                    </a:lnTo>
                    <a:lnTo>
                      <a:pt x="104" y="35"/>
                    </a:lnTo>
                    <a:lnTo>
                      <a:pt x="117" y="26"/>
                    </a:lnTo>
                    <a:lnTo>
                      <a:pt x="118" y="25"/>
                    </a:lnTo>
                    <a:lnTo>
                      <a:pt x="152" y="25"/>
                    </a:lnTo>
                    <a:lnTo>
                      <a:pt x="152" y="12"/>
                    </a:lnTo>
                    <a:lnTo>
                      <a:pt x="27" y="12"/>
                    </a:lnTo>
                    <a:lnTo>
                      <a:pt x="23" y="9"/>
                    </a:lnTo>
                    <a:lnTo>
                      <a:pt x="16" y="3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88" name="Freeform 33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66 w 152"/>
                  <a:gd name="T1" fmla="*/ 650 h 38"/>
                  <a:gd name="T2" fmla="*/ 47 w 152"/>
                  <a:gd name="T3" fmla="*/ 652 h 38"/>
                  <a:gd name="T4" fmla="*/ 34 w 152"/>
                  <a:gd name="T5" fmla="*/ 660 h 38"/>
                  <a:gd name="T6" fmla="*/ 33 w 152"/>
                  <a:gd name="T7" fmla="*/ 661 h 38"/>
                  <a:gd name="T8" fmla="*/ 88 w 152"/>
                  <a:gd name="T9" fmla="*/ 661 h 38"/>
                  <a:gd name="T10" fmla="*/ 84 w 152"/>
                  <a:gd name="T11" fmla="*/ 658 h 38"/>
                  <a:gd name="T12" fmla="*/ 66 w 152"/>
                  <a:gd name="T13" fmla="*/ 65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66" y="1"/>
                    </a:moveTo>
                    <a:lnTo>
                      <a:pt x="47" y="3"/>
                    </a:lnTo>
                    <a:lnTo>
                      <a:pt x="34" y="11"/>
                    </a:lnTo>
                    <a:lnTo>
                      <a:pt x="33" y="12"/>
                    </a:lnTo>
                    <a:lnTo>
                      <a:pt x="88" y="12"/>
                    </a:lnTo>
                    <a:lnTo>
                      <a:pt x="84" y="9"/>
                    </a:lnTo>
                    <a:lnTo>
                      <a:pt x="66" y="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89" name="Freeform 34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127 w 152"/>
                  <a:gd name="T1" fmla="*/ 650 h 38"/>
                  <a:gd name="T2" fmla="*/ 108 w 152"/>
                  <a:gd name="T3" fmla="*/ 652 h 38"/>
                  <a:gd name="T4" fmla="*/ 95 w 152"/>
                  <a:gd name="T5" fmla="*/ 660 h 38"/>
                  <a:gd name="T6" fmla="*/ 94 w 152"/>
                  <a:gd name="T7" fmla="*/ 661 h 38"/>
                  <a:gd name="T8" fmla="*/ 149 w 152"/>
                  <a:gd name="T9" fmla="*/ 661 h 38"/>
                  <a:gd name="T10" fmla="*/ 144 w 152"/>
                  <a:gd name="T11" fmla="*/ 658 h 38"/>
                  <a:gd name="T12" fmla="*/ 127 w 152"/>
                  <a:gd name="T13" fmla="*/ 65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127" y="1"/>
                    </a:moveTo>
                    <a:lnTo>
                      <a:pt x="108" y="3"/>
                    </a:lnTo>
                    <a:lnTo>
                      <a:pt x="95" y="11"/>
                    </a:lnTo>
                    <a:lnTo>
                      <a:pt x="94" y="12"/>
                    </a:lnTo>
                    <a:lnTo>
                      <a:pt x="149" y="12"/>
                    </a:lnTo>
                    <a:lnTo>
                      <a:pt x="144" y="9"/>
                    </a:lnTo>
                    <a:lnTo>
                      <a:pt x="127" y="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14" name="Group 35"/>
            <p:cNvGrpSpPr>
              <a:grpSpLocks/>
            </p:cNvGrpSpPr>
            <p:nvPr/>
          </p:nvGrpSpPr>
          <p:grpSpPr bwMode="auto">
            <a:xfrm>
              <a:off x="2349" y="196"/>
              <a:ext cx="264" cy="478"/>
              <a:chOff x="2349" y="196"/>
              <a:chExt cx="264" cy="478"/>
            </a:xfrm>
          </p:grpSpPr>
          <p:sp>
            <p:nvSpPr>
              <p:cNvPr id="17480" name="Freeform 36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199 w 264"/>
                  <a:gd name="T1" fmla="*/ 196 h 478"/>
                  <a:gd name="T2" fmla="*/ 182 w 264"/>
                  <a:gd name="T3" fmla="*/ 202 h 478"/>
                  <a:gd name="T4" fmla="*/ 169 w 264"/>
                  <a:gd name="T5" fmla="*/ 217 h 478"/>
                  <a:gd name="T6" fmla="*/ 168 w 264"/>
                  <a:gd name="T7" fmla="*/ 219 h 478"/>
                  <a:gd name="T8" fmla="*/ 0 w 264"/>
                  <a:gd name="T9" fmla="*/ 592 h 478"/>
                  <a:gd name="T10" fmla="*/ 18 w 264"/>
                  <a:gd name="T11" fmla="*/ 674 h 478"/>
                  <a:gd name="T12" fmla="*/ 88 w 264"/>
                  <a:gd name="T13" fmla="*/ 636 h 478"/>
                  <a:gd name="T14" fmla="*/ 36 w 264"/>
                  <a:gd name="T15" fmla="*/ 636 h 478"/>
                  <a:gd name="T16" fmla="*/ 31 w 264"/>
                  <a:gd name="T17" fmla="*/ 615 h 478"/>
                  <a:gd name="T18" fmla="*/ 101 w 264"/>
                  <a:gd name="T19" fmla="*/ 615 h 478"/>
                  <a:gd name="T20" fmla="*/ 104 w 264"/>
                  <a:gd name="T21" fmla="*/ 608 h 478"/>
                  <a:gd name="T22" fmla="*/ 76 w 264"/>
                  <a:gd name="T23" fmla="*/ 608 h 478"/>
                  <a:gd name="T24" fmla="*/ 30 w 264"/>
                  <a:gd name="T25" fmla="*/ 587 h 478"/>
                  <a:gd name="T26" fmla="*/ 165 w 264"/>
                  <a:gd name="T27" fmla="*/ 287 h 478"/>
                  <a:gd name="T28" fmla="*/ 248 w 264"/>
                  <a:gd name="T29" fmla="*/ 287 h 478"/>
                  <a:gd name="T30" fmla="*/ 249 w 264"/>
                  <a:gd name="T31" fmla="*/ 284 h 478"/>
                  <a:gd name="T32" fmla="*/ 222 w 264"/>
                  <a:gd name="T33" fmla="*/ 284 h 478"/>
                  <a:gd name="T34" fmla="*/ 175 w 264"/>
                  <a:gd name="T35" fmla="*/ 264 h 478"/>
                  <a:gd name="T36" fmla="*/ 194 w 264"/>
                  <a:gd name="T37" fmla="*/ 223 h 478"/>
                  <a:gd name="T38" fmla="*/ 201 w 264"/>
                  <a:gd name="T39" fmla="*/ 220 h 478"/>
                  <a:gd name="T40" fmla="*/ 253 w 264"/>
                  <a:gd name="T41" fmla="*/ 220 h 478"/>
                  <a:gd name="T42" fmla="*/ 243 w 264"/>
                  <a:gd name="T43" fmla="*/ 211 h 478"/>
                  <a:gd name="T44" fmla="*/ 241 w 264"/>
                  <a:gd name="T45" fmla="*/ 210 h 478"/>
                  <a:gd name="T46" fmla="*/ 218 w 264"/>
                  <a:gd name="T47" fmla="*/ 199 h 478"/>
                  <a:gd name="T48" fmla="*/ 199 w 264"/>
                  <a:gd name="T49" fmla="*/ 196 h 47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64"/>
                  <a:gd name="T76" fmla="*/ 0 h 478"/>
                  <a:gd name="T77" fmla="*/ 264 w 264"/>
                  <a:gd name="T78" fmla="*/ 478 h 47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64" h="478">
                    <a:moveTo>
                      <a:pt x="199" y="0"/>
                    </a:moveTo>
                    <a:lnTo>
                      <a:pt x="182" y="6"/>
                    </a:lnTo>
                    <a:lnTo>
                      <a:pt x="169" y="21"/>
                    </a:lnTo>
                    <a:lnTo>
                      <a:pt x="168" y="23"/>
                    </a:lnTo>
                    <a:lnTo>
                      <a:pt x="0" y="396"/>
                    </a:lnTo>
                    <a:lnTo>
                      <a:pt x="18" y="478"/>
                    </a:lnTo>
                    <a:lnTo>
                      <a:pt x="88" y="440"/>
                    </a:lnTo>
                    <a:lnTo>
                      <a:pt x="36" y="440"/>
                    </a:lnTo>
                    <a:lnTo>
                      <a:pt x="31" y="419"/>
                    </a:lnTo>
                    <a:lnTo>
                      <a:pt x="101" y="419"/>
                    </a:lnTo>
                    <a:lnTo>
                      <a:pt x="104" y="412"/>
                    </a:lnTo>
                    <a:lnTo>
                      <a:pt x="76" y="412"/>
                    </a:lnTo>
                    <a:lnTo>
                      <a:pt x="30" y="391"/>
                    </a:lnTo>
                    <a:lnTo>
                      <a:pt x="165" y="91"/>
                    </a:lnTo>
                    <a:lnTo>
                      <a:pt x="248" y="91"/>
                    </a:lnTo>
                    <a:lnTo>
                      <a:pt x="249" y="88"/>
                    </a:lnTo>
                    <a:lnTo>
                      <a:pt x="222" y="88"/>
                    </a:lnTo>
                    <a:lnTo>
                      <a:pt x="175" y="68"/>
                    </a:lnTo>
                    <a:lnTo>
                      <a:pt x="194" y="27"/>
                    </a:lnTo>
                    <a:lnTo>
                      <a:pt x="201" y="24"/>
                    </a:lnTo>
                    <a:lnTo>
                      <a:pt x="253" y="24"/>
                    </a:lnTo>
                    <a:lnTo>
                      <a:pt x="243" y="15"/>
                    </a:lnTo>
                    <a:lnTo>
                      <a:pt x="241" y="14"/>
                    </a:lnTo>
                    <a:lnTo>
                      <a:pt x="218" y="3"/>
                    </a:lnTo>
                    <a:lnTo>
                      <a:pt x="19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81" name="Freeform 37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101 w 264"/>
                  <a:gd name="T1" fmla="*/ 615 h 478"/>
                  <a:gd name="T2" fmla="*/ 31 w 264"/>
                  <a:gd name="T3" fmla="*/ 615 h 478"/>
                  <a:gd name="T4" fmla="*/ 54 w 264"/>
                  <a:gd name="T5" fmla="*/ 626 h 478"/>
                  <a:gd name="T6" fmla="*/ 36 w 264"/>
                  <a:gd name="T7" fmla="*/ 636 h 478"/>
                  <a:gd name="T8" fmla="*/ 88 w 264"/>
                  <a:gd name="T9" fmla="*/ 636 h 478"/>
                  <a:gd name="T10" fmla="*/ 92 w 264"/>
                  <a:gd name="T11" fmla="*/ 634 h 478"/>
                  <a:gd name="T12" fmla="*/ 101 w 264"/>
                  <a:gd name="T13" fmla="*/ 615 h 4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4"/>
                  <a:gd name="T22" fmla="*/ 0 h 478"/>
                  <a:gd name="T23" fmla="*/ 264 w 264"/>
                  <a:gd name="T24" fmla="*/ 478 h 4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4" h="478">
                    <a:moveTo>
                      <a:pt x="101" y="419"/>
                    </a:moveTo>
                    <a:lnTo>
                      <a:pt x="31" y="419"/>
                    </a:lnTo>
                    <a:lnTo>
                      <a:pt x="54" y="430"/>
                    </a:lnTo>
                    <a:lnTo>
                      <a:pt x="36" y="440"/>
                    </a:lnTo>
                    <a:lnTo>
                      <a:pt x="88" y="440"/>
                    </a:lnTo>
                    <a:lnTo>
                      <a:pt x="92" y="438"/>
                    </a:lnTo>
                    <a:lnTo>
                      <a:pt x="101" y="419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82" name="Freeform 38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248 w 264"/>
                  <a:gd name="T1" fmla="*/ 287 h 478"/>
                  <a:gd name="T2" fmla="*/ 165 w 264"/>
                  <a:gd name="T3" fmla="*/ 287 h 478"/>
                  <a:gd name="T4" fmla="*/ 211 w 264"/>
                  <a:gd name="T5" fmla="*/ 307 h 478"/>
                  <a:gd name="T6" fmla="*/ 76 w 264"/>
                  <a:gd name="T7" fmla="*/ 608 h 478"/>
                  <a:gd name="T8" fmla="*/ 104 w 264"/>
                  <a:gd name="T9" fmla="*/ 608 h 478"/>
                  <a:gd name="T10" fmla="*/ 248 w 264"/>
                  <a:gd name="T11" fmla="*/ 287 h 4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4"/>
                  <a:gd name="T19" fmla="*/ 0 h 478"/>
                  <a:gd name="T20" fmla="*/ 264 w 264"/>
                  <a:gd name="T21" fmla="*/ 478 h 4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4" h="478">
                    <a:moveTo>
                      <a:pt x="248" y="91"/>
                    </a:moveTo>
                    <a:lnTo>
                      <a:pt x="165" y="91"/>
                    </a:lnTo>
                    <a:lnTo>
                      <a:pt x="211" y="111"/>
                    </a:lnTo>
                    <a:lnTo>
                      <a:pt x="76" y="412"/>
                    </a:lnTo>
                    <a:lnTo>
                      <a:pt x="104" y="412"/>
                    </a:lnTo>
                    <a:lnTo>
                      <a:pt x="248" y="9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83" name="Freeform 39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253 w 264"/>
                  <a:gd name="T1" fmla="*/ 220 h 478"/>
                  <a:gd name="T2" fmla="*/ 201 w 264"/>
                  <a:gd name="T3" fmla="*/ 220 h 478"/>
                  <a:gd name="T4" fmla="*/ 237 w 264"/>
                  <a:gd name="T5" fmla="*/ 236 h 478"/>
                  <a:gd name="T6" fmla="*/ 240 w 264"/>
                  <a:gd name="T7" fmla="*/ 243 h 478"/>
                  <a:gd name="T8" fmla="*/ 222 w 264"/>
                  <a:gd name="T9" fmla="*/ 284 h 478"/>
                  <a:gd name="T10" fmla="*/ 249 w 264"/>
                  <a:gd name="T11" fmla="*/ 284 h 478"/>
                  <a:gd name="T12" fmla="*/ 260 w 264"/>
                  <a:gd name="T13" fmla="*/ 260 h 478"/>
                  <a:gd name="T14" fmla="*/ 264 w 264"/>
                  <a:gd name="T15" fmla="*/ 241 h 478"/>
                  <a:gd name="T16" fmla="*/ 257 w 264"/>
                  <a:gd name="T17" fmla="*/ 223 h 478"/>
                  <a:gd name="T18" fmla="*/ 253 w 264"/>
                  <a:gd name="T19" fmla="*/ 22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4"/>
                  <a:gd name="T31" fmla="*/ 0 h 478"/>
                  <a:gd name="T32" fmla="*/ 264 w 264"/>
                  <a:gd name="T33" fmla="*/ 478 h 47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4" h="478">
                    <a:moveTo>
                      <a:pt x="253" y="24"/>
                    </a:moveTo>
                    <a:lnTo>
                      <a:pt x="201" y="24"/>
                    </a:lnTo>
                    <a:lnTo>
                      <a:pt x="237" y="40"/>
                    </a:lnTo>
                    <a:lnTo>
                      <a:pt x="240" y="47"/>
                    </a:lnTo>
                    <a:lnTo>
                      <a:pt x="222" y="88"/>
                    </a:lnTo>
                    <a:lnTo>
                      <a:pt x="249" y="88"/>
                    </a:lnTo>
                    <a:lnTo>
                      <a:pt x="260" y="64"/>
                    </a:lnTo>
                    <a:lnTo>
                      <a:pt x="264" y="45"/>
                    </a:lnTo>
                    <a:lnTo>
                      <a:pt x="257" y="27"/>
                    </a:lnTo>
                    <a:lnTo>
                      <a:pt x="253" y="2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7515" name="Группа 132"/>
          <p:cNvGrpSpPr>
            <a:grpSpLocks/>
          </p:cNvGrpSpPr>
          <p:nvPr/>
        </p:nvGrpSpPr>
        <p:grpSpPr bwMode="auto">
          <a:xfrm>
            <a:off x="360363" y="5649913"/>
            <a:ext cx="333375" cy="384175"/>
            <a:chOff x="1920" y="34"/>
            <a:chExt cx="693" cy="760"/>
          </a:xfrm>
        </p:grpSpPr>
        <p:grpSp>
          <p:nvGrpSpPr>
            <p:cNvPr id="17516" name="Group 3"/>
            <p:cNvGrpSpPr>
              <a:grpSpLocks/>
            </p:cNvGrpSpPr>
            <p:nvPr/>
          </p:nvGrpSpPr>
          <p:grpSpPr bwMode="auto">
            <a:xfrm>
              <a:off x="1920" y="34"/>
              <a:ext cx="583" cy="760"/>
              <a:chOff x="1920" y="34"/>
              <a:chExt cx="583" cy="760"/>
            </a:xfrm>
          </p:grpSpPr>
          <p:sp>
            <p:nvSpPr>
              <p:cNvPr id="17463" name="Freeform 4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49 w 583"/>
                  <a:gd name="T1" fmla="*/ 34 h 760"/>
                  <a:gd name="T2" fmla="*/ 0 w 583"/>
                  <a:gd name="T3" fmla="*/ 34 h 760"/>
                  <a:gd name="T4" fmla="*/ 0 w 583"/>
                  <a:gd name="T5" fmla="*/ 794 h 760"/>
                  <a:gd name="T6" fmla="*/ 583 w 583"/>
                  <a:gd name="T7" fmla="*/ 794 h 760"/>
                  <a:gd name="T8" fmla="*/ 583 w 583"/>
                  <a:gd name="T9" fmla="*/ 769 h 760"/>
                  <a:gd name="T10" fmla="*/ 25 w 583"/>
                  <a:gd name="T11" fmla="*/ 769 h 760"/>
                  <a:gd name="T12" fmla="*/ 25 w 583"/>
                  <a:gd name="T13" fmla="*/ 60 h 760"/>
                  <a:gd name="T14" fmla="*/ 474 w 583"/>
                  <a:gd name="T15" fmla="*/ 60 h 760"/>
                  <a:gd name="T16" fmla="*/ 449 w 583"/>
                  <a:gd name="T17" fmla="*/ 34 h 7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83"/>
                  <a:gd name="T28" fmla="*/ 0 h 760"/>
                  <a:gd name="T29" fmla="*/ 583 w 583"/>
                  <a:gd name="T30" fmla="*/ 760 h 7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83" h="760">
                    <a:moveTo>
                      <a:pt x="449" y="0"/>
                    </a:moveTo>
                    <a:lnTo>
                      <a:pt x="0" y="0"/>
                    </a:lnTo>
                    <a:lnTo>
                      <a:pt x="0" y="760"/>
                    </a:lnTo>
                    <a:lnTo>
                      <a:pt x="583" y="760"/>
                    </a:lnTo>
                    <a:lnTo>
                      <a:pt x="583" y="735"/>
                    </a:lnTo>
                    <a:lnTo>
                      <a:pt x="25" y="735"/>
                    </a:lnTo>
                    <a:lnTo>
                      <a:pt x="25" y="26"/>
                    </a:lnTo>
                    <a:lnTo>
                      <a:pt x="474" y="26"/>
                    </a:lnTo>
                    <a:lnTo>
                      <a:pt x="44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64" name="Freeform 5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583 w 583"/>
                  <a:gd name="T1" fmla="*/ 579 h 760"/>
                  <a:gd name="T2" fmla="*/ 557 w 583"/>
                  <a:gd name="T3" fmla="*/ 579 h 760"/>
                  <a:gd name="T4" fmla="*/ 557 w 583"/>
                  <a:gd name="T5" fmla="*/ 769 h 760"/>
                  <a:gd name="T6" fmla="*/ 583 w 583"/>
                  <a:gd name="T7" fmla="*/ 769 h 760"/>
                  <a:gd name="T8" fmla="*/ 583 w 583"/>
                  <a:gd name="T9" fmla="*/ 579 h 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3"/>
                  <a:gd name="T16" fmla="*/ 0 h 760"/>
                  <a:gd name="T17" fmla="*/ 583 w 583"/>
                  <a:gd name="T18" fmla="*/ 760 h 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3" h="760">
                    <a:moveTo>
                      <a:pt x="583" y="545"/>
                    </a:moveTo>
                    <a:lnTo>
                      <a:pt x="557" y="545"/>
                    </a:lnTo>
                    <a:lnTo>
                      <a:pt x="557" y="735"/>
                    </a:lnTo>
                    <a:lnTo>
                      <a:pt x="583" y="735"/>
                    </a:lnTo>
                    <a:lnTo>
                      <a:pt x="583" y="54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65" name="Freeform 6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74 w 583"/>
                  <a:gd name="T1" fmla="*/ 60 h 760"/>
                  <a:gd name="T2" fmla="*/ 431 w 583"/>
                  <a:gd name="T3" fmla="*/ 60 h 760"/>
                  <a:gd name="T4" fmla="*/ 431 w 583"/>
                  <a:gd name="T5" fmla="*/ 186 h 760"/>
                  <a:gd name="T6" fmla="*/ 557 w 583"/>
                  <a:gd name="T7" fmla="*/ 186 h 760"/>
                  <a:gd name="T8" fmla="*/ 557 w 583"/>
                  <a:gd name="T9" fmla="*/ 224 h 760"/>
                  <a:gd name="T10" fmla="*/ 583 w 583"/>
                  <a:gd name="T11" fmla="*/ 224 h 760"/>
                  <a:gd name="T12" fmla="*/ 583 w 583"/>
                  <a:gd name="T13" fmla="*/ 169 h 760"/>
                  <a:gd name="T14" fmla="*/ 575 w 583"/>
                  <a:gd name="T15" fmla="*/ 161 h 760"/>
                  <a:gd name="T16" fmla="*/ 456 w 583"/>
                  <a:gd name="T17" fmla="*/ 161 h 760"/>
                  <a:gd name="T18" fmla="*/ 456 w 583"/>
                  <a:gd name="T19" fmla="*/ 78 h 760"/>
                  <a:gd name="T20" fmla="*/ 492 w 583"/>
                  <a:gd name="T21" fmla="*/ 78 h 760"/>
                  <a:gd name="T22" fmla="*/ 474 w 583"/>
                  <a:gd name="T23" fmla="*/ 60 h 7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83"/>
                  <a:gd name="T37" fmla="*/ 0 h 760"/>
                  <a:gd name="T38" fmla="*/ 583 w 583"/>
                  <a:gd name="T39" fmla="*/ 760 h 7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83" h="760">
                    <a:moveTo>
                      <a:pt x="474" y="26"/>
                    </a:moveTo>
                    <a:lnTo>
                      <a:pt x="431" y="26"/>
                    </a:lnTo>
                    <a:lnTo>
                      <a:pt x="431" y="152"/>
                    </a:lnTo>
                    <a:lnTo>
                      <a:pt x="557" y="152"/>
                    </a:lnTo>
                    <a:lnTo>
                      <a:pt x="557" y="190"/>
                    </a:lnTo>
                    <a:lnTo>
                      <a:pt x="583" y="190"/>
                    </a:lnTo>
                    <a:lnTo>
                      <a:pt x="583" y="135"/>
                    </a:lnTo>
                    <a:lnTo>
                      <a:pt x="575" y="127"/>
                    </a:lnTo>
                    <a:lnTo>
                      <a:pt x="456" y="127"/>
                    </a:lnTo>
                    <a:lnTo>
                      <a:pt x="456" y="44"/>
                    </a:lnTo>
                    <a:lnTo>
                      <a:pt x="492" y="44"/>
                    </a:lnTo>
                    <a:lnTo>
                      <a:pt x="474" y="26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66" name="Freeform 7"/>
              <p:cNvSpPr>
                <a:spLocks/>
              </p:cNvSpPr>
              <p:nvPr/>
            </p:nvSpPr>
            <p:spPr bwMode="auto">
              <a:xfrm>
                <a:off x="1920" y="34"/>
                <a:ext cx="583" cy="760"/>
              </a:xfrm>
              <a:custGeom>
                <a:avLst/>
                <a:gdLst>
                  <a:gd name="T0" fmla="*/ 492 w 583"/>
                  <a:gd name="T1" fmla="*/ 78 h 760"/>
                  <a:gd name="T2" fmla="*/ 456 w 583"/>
                  <a:gd name="T3" fmla="*/ 78 h 760"/>
                  <a:gd name="T4" fmla="*/ 539 w 583"/>
                  <a:gd name="T5" fmla="*/ 161 h 760"/>
                  <a:gd name="T6" fmla="*/ 575 w 583"/>
                  <a:gd name="T7" fmla="*/ 161 h 760"/>
                  <a:gd name="T8" fmla="*/ 492 w 583"/>
                  <a:gd name="T9" fmla="*/ 78 h 7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83"/>
                  <a:gd name="T16" fmla="*/ 0 h 760"/>
                  <a:gd name="T17" fmla="*/ 583 w 583"/>
                  <a:gd name="T18" fmla="*/ 760 h 7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83" h="760">
                    <a:moveTo>
                      <a:pt x="492" y="44"/>
                    </a:moveTo>
                    <a:lnTo>
                      <a:pt x="456" y="44"/>
                    </a:lnTo>
                    <a:lnTo>
                      <a:pt x="539" y="127"/>
                    </a:lnTo>
                    <a:lnTo>
                      <a:pt x="575" y="127"/>
                    </a:lnTo>
                    <a:lnTo>
                      <a:pt x="492" y="4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41" name="Group 8"/>
            <p:cNvGrpSpPr>
              <a:grpSpLocks/>
            </p:cNvGrpSpPr>
            <p:nvPr/>
          </p:nvGrpSpPr>
          <p:grpSpPr bwMode="auto">
            <a:xfrm>
              <a:off x="1996" y="123"/>
              <a:ext cx="304" cy="2"/>
              <a:chOff x="1996" y="123"/>
              <a:chExt cx="304" cy="2"/>
            </a:xfrm>
          </p:grpSpPr>
          <p:sp>
            <p:nvSpPr>
              <p:cNvPr id="17462" name="Freeform 9"/>
              <p:cNvSpPr>
                <a:spLocks/>
              </p:cNvSpPr>
              <p:nvPr/>
            </p:nvSpPr>
            <p:spPr bwMode="auto">
              <a:xfrm>
                <a:off x="1996" y="123"/>
                <a:ext cx="304" cy="2"/>
              </a:xfrm>
              <a:custGeom>
                <a:avLst/>
                <a:gdLst>
                  <a:gd name="T0" fmla="*/ 0 w 304"/>
                  <a:gd name="T1" fmla="*/ 0 h 2"/>
                  <a:gd name="T2" fmla="*/ 304 w 304"/>
                  <a:gd name="T3" fmla="*/ 0 h 2"/>
                  <a:gd name="T4" fmla="*/ 0 60000 65536"/>
                  <a:gd name="T5" fmla="*/ 0 60000 65536"/>
                  <a:gd name="T6" fmla="*/ 0 w 304"/>
                  <a:gd name="T7" fmla="*/ 0 h 2"/>
                  <a:gd name="T8" fmla="*/ 304 w 30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4" h="2">
                    <a:moveTo>
                      <a:pt x="0" y="0"/>
                    </a:moveTo>
                    <a:lnTo>
                      <a:pt x="304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42" name="Group 10"/>
            <p:cNvGrpSpPr>
              <a:grpSpLocks/>
            </p:cNvGrpSpPr>
            <p:nvPr/>
          </p:nvGrpSpPr>
          <p:grpSpPr bwMode="auto">
            <a:xfrm>
              <a:off x="1996" y="174"/>
              <a:ext cx="304" cy="2"/>
              <a:chOff x="1996" y="174"/>
              <a:chExt cx="304" cy="2"/>
            </a:xfrm>
          </p:grpSpPr>
          <p:sp>
            <p:nvSpPr>
              <p:cNvPr id="17461" name="Freeform 11"/>
              <p:cNvSpPr>
                <a:spLocks/>
              </p:cNvSpPr>
              <p:nvPr/>
            </p:nvSpPr>
            <p:spPr bwMode="auto">
              <a:xfrm>
                <a:off x="1996" y="174"/>
                <a:ext cx="304" cy="2"/>
              </a:xfrm>
              <a:custGeom>
                <a:avLst/>
                <a:gdLst>
                  <a:gd name="T0" fmla="*/ 0 w 304"/>
                  <a:gd name="T1" fmla="*/ 0 h 2"/>
                  <a:gd name="T2" fmla="*/ 304 w 304"/>
                  <a:gd name="T3" fmla="*/ 0 h 2"/>
                  <a:gd name="T4" fmla="*/ 0 60000 65536"/>
                  <a:gd name="T5" fmla="*/ 0 60000 65536"/>
                  <a:gd name="T6" fmla="*/ 0 w 304"/>
                  <a:gd name="T7" fmla="*/ 0 h 2"/>
                  <a:gd name="T8" fmla="*/ 304 w 304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04" h="2">
                    <a:moveTo>
                      <a:pt x="0" y="0"/>
                    </a:moveTo>
                    <a:lnTo>
                      <a:pt x="304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43" name="Group 12"/>
            <p:cNvGrpSpPr>
              <a:grpSpLocks/>
            </p:cNvGrpSpPr>
            <p:nvPr/>
          </p:nvGrpSpPr>
          <p:grpSpPr bwMode="auto">
            <a:xfrm>
              <a:off x="1996" y="224"/>
              <a:ext cx="431" cy="2"/>
              <a:chOff x="1996" y="224"/>
              <a:chExt cx="431" cy="2"/>
            </a:xfrm>
          </p:grpSpPr>
          <p:sp>
            <p:nvSpPr>
              <p:cNvPr id="17460" name="Freeform 13"/>
              <p:cNvSpPr>
                <a:spLocks/>
              </p:cNvSpPr>
              <p:nvPr/>
            </p:nvSpPr>
            <p:spPr bwMode="auto">
              <a:xfrm>
                <a:off x="1996" y="224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44" name="Group 14"/>
            <p:cNvGrpSpPr>
              <a:grpSpLocks/>
            </p:cNvGrpSpPr>
            <p:nvPr/>
          </p:nvGrpSpPr>
          <p:grpSpPr bwMode="auto">
            <a:xfrm>
              <a:off x="1996" y="275"/>
              <a:ext cx="431" cy="2"/>
              <a:chOff x="1996" y="275"/>
              <a:chExt cx="431" cy="2"/>
            </a:xfrm>
          </p:grpSpPr>
          <p:sp>
            <p:nvSpPr>
              <p:cNvPr id="17459" name="Freeform 15"/>
              <p:cNvSpPr>
                <a:spLocks/>
              </p:cNvSpPr>
              <p:nvPr/>
            </p:nvSpPr>
            <p:spPr bwMode="auto">
              <a:xfrm>
                <a:off x="1996" y="275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45" name="Group 16"/>
            <p:cNvGrpSpPr>
              <a:grpSpLocks/>
            </p:cNvGrpSpPr>
            <p:nvPr/>
          </p:nvGrpSpPr>
          <p:grpSpPr bwMode="auto">
            <a:xfrm>
              <a:off x="1996" y="326"/>
              <a:ext cx="431" cy="2"/>
              <a:chOff x="1996" y="326"/>
              <a:chExt cx="431" cy="2"/>
            </a:xfrm>
          </p:grpSpPr>
          <p:sp>
            <p:nvSpPr>
              <p:cNvPr id="17458" name="Freeform 17"/>
              <p:cNvSpPr>
                <a:spLocks/>
              </p:cNvSpPr>
              <p:nvPr/>
            </p:nvSpPr>
            <p:spPr bwMode="auto">
              <a:xfrm>
                <a:off x="1996" y="326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46" name="Group 18"/>
            <p:cNvGrpSpPr>
              <a:grpSpLocks/>
            </p:cNvGrpSpPr>
            <p:nvPr/>
          </p:nvGrpSpPr>
          <p:grpSpPr bwMode="auto">
            <a:xfrm>
              <a:off x="1996" y="376"/>
              <a:ext cx="431" cy="2"/>
              <a:chOff x="1996" y="376"/>
              <a:chExt cx="431" cy="2"/>
            </a:xfrm>
          </p:grpSpPr>
          <p:sp>
            <p:nvSpPr>
              <p:cNvPr id="17457" name="Freeform 19"/>
              <p:cNvSpPr>
                <a:spLocks/>
              </p:cNvSpPr>
              <p:nvPr/>
            </p:nvSpPr>
            <p:spPr bwMode="auto">
              <a:xfrm>
                <a:off x="1996" y="376"/>
                <a:ext cx="431" cy="2"/>
              </a:xfrm>
              <a:custGeom>
                <a:avLst/>
                <a:gdLst>
                  <a:gd name="T0" fmla="*/ 0 w 431"/>
                  <a:gd name="T1" fmla="*/ 0 h 2"/>
                  <a:gd name="T2" fmla="*/ 431 w 431"/>
                  <a:gd name="T3" fmla="*/ 0 h 2"/>
                  <a:gd name="T4" fmla="*/ 0 60000 65536"/>
                  <a:gd name="T5" fmla="*/ 0 60000 65536"/>
                  <a:gd name="T6" fmla="*/ 0 w 431"/>
                  <a:gd name="T7" fmla="*/ 0 h 2"/>
                  <a:gd name="T8" fmla="*/ 431 w 431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31" h="2">
                    <a:moveTo>
                      <a:pt x="0" y="0"/>
                    </a:moveTo>
                    <a:lnTo>
                      <a:pt x="431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47" name="Group 20"/>
            <p:cNvGrpSpPr>
              <a:grpSpLocks/>
            </p:cNvGrpSpPr>
            <p:nvPr/>
          </p:nvGrpSpPr>
          <p:grpSpPr bwMode="auto">
            <a:xfrm>
              <a:off x="1996" y="427"/>
              <a:ext cx="380" cy="2"/>
              <a:chOff x="1996" y="427"/>
              <a:chExt cx="380" cy="2"/>
            </a:xfrm>
          </p:grpSpPr>
          <p:sp>
            <p:nvSpPr>
              <p:cNvPr id="17456" name="Freeform 21"/>
              <p:cNvSpPr>
                <a:spLocks/>
              </p:cNvSpPr>
              <p:nvPr/>
            </p:nvSpPr>
            <p:spPr bwMode="auto">
              <a:xfrm>
                <a:off x="1996" y="427"/>
                <a:ext cx="380" cy="2"/>
              </a:xfrm>
              <a:custGeom>
                <a:avLst/>
                <a:gdLst>
                  <a:gd name="T0" fmla="*/ 0 w 380"/>
                  <a:gd name="T1" fmla="*/ 0 h 2"/>
                  <a:gd name="T2" fmla="*/ 380 w 380"/>
                  <a:gd name="T3" fmla="*/ 0 h 2"/>
                  <a:gd name="T4" fmla="*/ 0 60000 65536"/>
                  <a:gd name="T5" fmla="*/ 0 60000 65536"/>
                  <a:gd name="T6" fmla="*/ 0 w 380"/>
                  <a:gd name="T7" fmla="*/ 0 h 2"/>
                  <a:gd name="T8" fmla="*/ 380 w 38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80" h="2">
                    <a:moveTo>
                      <a:pt x="0" y="0"/>
                    </a:moveTo>
                    <a:lnTo>
                      <a:pt x="380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48" name="Group 22"/>
            <p:cNvGrpSpPr>
              <a:grpSpLocks/>
            </p:cNvGrpSpPr>
            <p:nvPr/>
          </p:nvGrpSpPr>
          <p:grpSpPr bwMode="auto">
            <a:xfrm>
              <a:off x="1996" y="478"/>
              <a:ext cx="380" cy="2"/>
              <a:chOff x="1996" y="478"/>
              <a:chExt cx="380" cy="2"/>
            </a:xfrm>
          </p:grpSpPr>
          <p:sp>
            <p:nvSpPr>
              <p:cNvPr id="17455" name="Freeform 23"/>
              <p:cNvSpPr>
                <a:spLocks/>
              </p:cNvSpPr>
              <p:nvPr/>
            </p:nvSpPr>
            <p:spPr bwMode="auto">
              <a:xfrm>
                <a:off x="1996" y="478"/>
                <a:ext cx="380" cy="2"/>
              </a:xfrm>
              <a:custGeom>
                <a:avLst/>
                <a:gdLst>
                  <a:gd name="T0" fmla="*/ 0 w 380"/>
                  <a:gd name="T1" fmla="*/ 0 h 2"/>
                  <a:gd name="T2" fmla="*/ 380 w 380"/>
                  <a:gd name="T3" fmla="*/ 0 h 2"/>
                  <a:gd name="T4" fmla="*/ 0 60000 65536"/>
                  <a:gd name="T5" fmla="*/ 0 60000 65536"/>
                  <a:gd name="T6" fmla="*/ 0 w 380"/>
                  <a:gd name="T7" fmla="*/ 0 h 2"/>
                  <a:gd name="T8" fmla="*/ 380 w 380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80" h="2">
                    <a:moveTo>
                      <a:pt x="0" y="0"/>
                    </a:moveTo>
                    <a:lnTo>
                      <a:pt x="380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49" name="Group 24"/>
            <p:cNvGrpSpPr>
              <a:grpSpLocks/>
            </p:cNvGrpSpPr>
            <p:nvPr/>
          </p:nvGrpSpPr>
          <p:grpSpPr bwMode="auto">
            <a:xfrm>
              <a:off x="1996" y="528"/>
              <a:ext cx="355" cy="2"/>
              <a:chOff x="1996" y="528"/>
              <a:chExt cx="355" cy="2"/>
            </a:xfrm>
          </p:grpSpPr>
          <p:sp>
            <p:nvSpPr>
              <p:cNvPr id="17454" name="Freeform 25"/>
              <p:cNvSpPr>
                <a:spLocks/>
              </p:cNvSpPr>
              <p:nvPr/>
            </p:nvSpPr>
            <p:spPr bwMode="auto">
              <a:xfrm>
                <a:off x="1996" y="528"/>
                <a:ext cx="355" cy="2"/>
              </a:xfrm>
              <a:custGeom>
                <a:avLst/>
                <a:gdLst>
                  <a:gd name="T0" fmla="*/ 0 w 355"/>
                  <a:gd name="T1" fmla="*/ 0 h 2"/>
                  <a:gd name="T2" fmla="*/ 355 w 355"/>
                  <a:gd name="T3" fmla="*/ 0 h 2"/>
                  <a:gd name="T4" fmla="*/ 0 60000 65536"/>
                  <a:gd name="T5" fmla="*/ 0 60000 65536"/>
                  <a:gd name="T6" fmla="*/ 0 w 355"/>
                  <a:gd name="T7" fmla="*/ 0 h 2"/>
                  <a:gd name="T8" fmla="*/ 355 w 355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55" h="2">
                    <a:moveTo>
                      <a:pt x="0" y="0"/>
                    </a:moveTo>
                    <a:lnTo>
                      <a:pt x="355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50" name="Group 26"/>
            <p:cNvGrpSpPr>
              <a:grpSpLocks/>
            </p:cNvGrpSpPr>
            <p:nvPr/>
          </p:nvGrpSpPr>
          <p:grpSpPr bwMode="auto">
            <a:xfrm>
              <a:off x="1996" y="579"/>
              <a:ext cx="329" cy="2"/>
              <a:chOff x="1996" y="579"/>
              <a:chExt cx="329" cy="2"/>
            </a:xfrm>
          </p:grpSpPr>
          <p:sp>
            <p:nvSpPr>
              <p:cNvPr id="17453" name="Freeform 27"/>
              <p:cNvSpPr>
                <a:spLocks/>
              </p:cNvSpPr>
              <p:nvPr/>
            </p:nvSpPr>
            <p:spPr bwMode="auto">
              <a:xfrm>
                <a:off x="1996" y="579"/>
                <a:ext cx="329" cy="2"/>
              </a:xfrm>
              <a:custGeom>
                <a:avLst/>
                <a:gdLst>
                  <a:gd name="T0" fmla="*/ 0 w 329"/>
                  <a:gd name="T1" fmla="*/ 0 h 2"/>
                  <a:gd name="T2" fmla="*/ 329 w 329"/>
                  <a:gd name="T3" fmla="*/ 0 h 2"/>
                  <a:gd name="T4" fmla="*/ 0 60000 65536"/>
                  <a:gd name="T5" fmla="*/ 0 60000 65536"/>
                  <a:gd name="T6" fmla="*/ 0 w 329"/>
                  <a:gd name="T7" fmla="*/ 0 h 2"/>
                  <a:gd name="T8" fmla="*/ 329 w 329"/>
                  <a:gd name="T9" fmla="*/ 2 h 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29" h="2">
                    <a:moveTo>
                      <a:pt x="0" y="0"/>
                    </a:moveTo>
                    <a:lnTo>
                      <a:pt x="329" y="0"/>
                    </a:lnTo>
                  </a:path>
                </a:pathLst>
              </a:custGeom>
              <a:noFill/>
              <a:ln w="17361">
                <a:solidFill>
                  <a:srgbClr val="4CAF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51" name="Group 28"/>
            <p:cNvGrpSpPr>
              <a:grpSpLocks/>
            </p:cNvGrpSpPr>
            <p:nvPr/>
          </p:nvGrpSpPr>
          <p:grpSpPr bwMode="auto">
            <a:xfrm>
              <a:off x="2199" y="649"/>
              <a:ext cx="152" cy="38"/>
              <a:chOff x="2199" y="649"/>
              <a:chExt cx="152" cy="38"/>
            </a:xfrm>
          </p:grpSpPr>
          <p:sp>
            <p:nvSpPr>
              <p:cNvPr id="17447" name="Freeform 29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57 w 152"/>
                  <a:gd name="T1" fmla="*/ 674 h 38"/>
                  <a:gd name="T2" fmla="*/ 3 w 152"/>
                  <a:gd name="T3" fmla="*/ 674 h 38"/>
                  <a:gd name="T4" fmla="*/ 7 w 152"/>
                  <a:gd name="T5" fmla="*/ 678 h 38"/>
                  <a:gd name="T6" fmla="*/ 13 w 152"/>
                  <a:gd name="T7" fmla="*/ 683 h 38"/>
                  <a:gd name="T8" fmla="*/ 22 w 152"/>
                  <a:gd name="T9" fmla="*/ 687 h 38"/>
                  <a:gd name="T10" fmla="*/ 39 w 152"/>
                  <a:gd name="T11" fmla="*/ 687 h 38"/>
                  <a:gd name="T12" fmla="*/ 47 w 152"/>
                  <a:gd name="T13" fmla="*/ 683 h 38"/>
                  <a:gd name="T14" fmla="*/ 53 w 152"/>
                  <a:gd name="T15" fmla="*/ 678 h 38"/>
                  <a:gd name="T16" fmla="*/ 57 w 152"/>
                  <a:gd name="T17" fmla="*/ 674 h 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2"/>
                  <a:gd name="T28" fmla="*/ 0 h 38"/>
                  <a:gd name="T29" fmla="*/ 152 w 152"/>
                  <a:gd name="T30" fmla="*/ 38 h 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2" h="38">
                    <a:moveTo>
                      <a:pt x="57" y="25"/>
                    </a:moveTo>
                    <a:lnTo>
                      <a:pt x="3" y="25"/>
                    </a:lnTo>
                    <a:lnTo>
                      <a:pt x="7" y="29"/>
                    </a:lnTo>
                    <a:lnTo>
                      <a:pt x="13" y="34"/>
                    </a:lnTo>
                    <a:lnTo>
                      <a:pt x="22" y="38"/>
                    </a:lnTo>
                    <a:lnTo>
                      <a:pt x="39" y="38"/>
                    </a:lnTo>
                    <a:lnTo>
                      <a:pt x="47" y="34"/>
                    </a:lnTo>
                    <a:lnTo>
                      <a:pt x="53" y="29"/>
                    </a:lnTo>
                    <a:lnTo>
                      <a:pt x="57" y="2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8" name="Freeform 30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39 w 152"/>
                  <a:gd name="T1" fmla="*/ 687 h 38"/>
                  <a:gd name="T2" fmla="*/ 30 w 152"/>
                  <a:gd name="T3" fmla="*/ 687 h 38"/>
                  <a:gd name="T4" fmla="*/ 39 w 152"/>
                  <a:gd name="T5" fmla="*/ 687 h 38"/>
                  <a:gd name="T6" fmla="*/ 0 60000 65536"/>
                  <a:gd name="T7" fmla="*/ 0 60000 65536"/>
                  <a:gd name="T8" fmla="*/ 0 60000 65536"/>
                  <a:gd name="T9" fmla="*/ 0 w 152"/>
                  <a:gd name="T10" fmla="*/ 0 h 38"/>
                  <a:gd name="T11" fmla="*/ 152 w 152"/>
                  <a:gd name="T12" fmla="*/ 38 h 3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2" h="38">
                    <a:moveTo>
                      <a:pt x="39" y="38"/>
                    </a:moveTo>
                    <a:lnTo>
                      <a:pt x="30" y="38"/>
                    </a:lnTo>
                    <a:lnTo>
                      <a:pt x="39" y="3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9" name="Freeform 31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152 w 152"/>
                  <a:gd name="T1" fmla="*/ 674 h 38"/>
                  <a:gd name="T2" fmla="*/ 124 w 152"/>
                  <a:gd name="T3" fmla="*/ 674 h 38"/>
                  <a:gd name="T4" fmla="*/ 129 w 152"/>
                  <a:gd name="T5" fmla="*/ 678 h 38"/>
                  <a:gd name="T6" fmla="*/ 135 w 152"/>
                  <a:gd name="T7" fmla="*/ 683 h 38"/>
                  <a:gd name="T8" fmla="*/ 143 w 152"/>
                  <a:gd name="T9" fmla="*/ 687 h 38"/>
                  <a:gd name="T10" fmla="*/ 152 w 152"/>
                  <a:gd name="T11" fmla="*/ 687 h 38"/>
                  <a:gd name="T12" fmla="*/ 152 w 152"/>
                  <a:gd name="T13" fmla="*/ 674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152" y="25"/>
                    </a:moveTo>
                    <a:lnTo>
                      <a:pt x="124" y="25"/>
                    </a:lnTo>
                    <a:lnTo>
                      <a:pt x="129" y="29"/>
                    </a:lnTo>
                    <a:lnTo>
                      <a:pt x="135" y="34"/>
                    </a:lnTo>
                    <a:lnTo>
                      <a:pt x="143" y="38"/>
                    </a:lnTo>
                    <a:lnTo>
                      <a:pt x="152" y="38"/>
                    </a:lnTo>
                    <a:lnTo>
                      <a:pt x="152" y="2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50" name="Freeform 32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8 w 152"/>
                  <a:gd name="T1" fmla="*/ 649 h 38"/>
                  <a:gd name="T2" fmla="*/ 0 w 152"/>
                  <a:gd name="T3" fmla="*/ 649 h 38"/>
                  <a:gd name="T4" fmla="*/ 0 w 152"/>
                  <a:gd name="T5" fmla="*/ 674 h 38"/>
                  <a:gd name="T6" fmla="*/ 64 w 152"/>
                  <a:gd name="T7" fmla="*/ 674 h 38"/>
                  <a:gd name="T8" fmla="*/ 68 w 152"/>
                  <a:gd name="T9" fmla="*/ 678 h 38"/>
                  <a:gd name="T10" fmla="*/ 85 w 152"/>
                  <a:gd name="T11" fmla="*/ 686 h 38"/>
                  <a:gd name="T12" fmla="*/ 104 w 152"/>
                  <a:gd name="T13" fmla="*/ 684 h 38"/>
                  <a:gd name="T14" fmla="*/ 117 w 152"/>
                  <a:gd name="T15" fmla="*/ 675 h 38"/>
                  <a:gd name="T16" fmla="*/ 118 w 152"/>
                  <a:gd name="T17" fmla="*/ 674 h 38"/>
                  <a:gd name="T18" fmla="*/ 152 w 152"/>
                  <a:gd name="T19" fmla="*/ 674 h 38"/>
                  <a:gd name="T20" fmla="*/ 152 w 152"/>
                  <a:gd name="T21" fmla="*/ 661 h 38"/>
                  <a:gd name="T22" fmla="*/ 27 w 152"/>
                  <a:gd name="T23" fmla="*/ 661 h 38"/>
                  <a:gd name="T24" fmla="*/ 23 w 152"/>
                  <a:gd name="T25" fmla="*/ 658 h 38"/>
                  <a:gd name="T26" fmla="*/ 16 w 152"/>
                  <a:gd name="T27" fmla="*/ 652 h 38"/>
                  <a:gd name="T28" fmla="*/ 8 w 152"/>
                  <a:gd name="T29" fmla="*/ 649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2"/>
                  <a:gd name="T46" fmla="*/ 0 h 38"/>
                  <a:gd name="T47" fmla="*/ 152 w 152"/>
                  <a:gd name="T48" fmla="*/ 38 h 3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2" h="38">
                    <a:moveTo>
                      <a:pt x="8" y="0"/>
                    </a:moveTo>
                    <a:lnTo>
                      <a:pt x="0" y="0"/>
                    </a:lnTo>
                    <a:lnTo>
                      <a:pt x="0" y="25"/>
                    </a:lnTo>
                    <a:lnTo>
                      <a:pt x="64" y="25"/>
                    </a:lnTo>
                    <a:lnTo>
                      <a:pt x="68" y="29"/>
                    </a:lnTo>
                    <a:lnTo>
                      <a:pt x="85" y="37"/>
                    </a:lnTo>
                    <a:lnTo>
                      <a:pt x="104" y="35"/>
                    </a:lnTo>
                    <a:lnTo>
                      <a:pt x="117" y="26"/>
                    </a:lnTo>
                    <a:lnTo>
                      <a:pt x="118" y="25"/>
                    </a:lnTo>
                    <a:lnTo>
                      <a:pt x="152" y="25"/>
                    </a:lnTo>
                    <a:lnTo>
                      <a:pt x="152" y="12"/>
                    </a:lnTo>
                    <a:lnTo>
                      <a:pt x="27" y="12"/>
                    </a:lnTo>
                    <a:lnTo>
                      <a:pt x="23" y="9"/>
                    </a:lnTo>
                    <a:lnTo>
                      <a:pt x="16" y="3"/>
                    </a:lnTo>
                    <a:lnTo>
                      <a:pt x="8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51" name="Freeform 33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66 w 152"/>
                  <a:gd name="T1" fmla="*/ 650 h 38"/>
                  <a:gd name="T2" fmla="*/ 47 w 152"/>
                  <a:gd name="T3" fmla="*/ 652 h 38"/>
                  <a:gd name="T4" fmla="*/ 34 w 152"/>
                  <a:gd name="T5" fmla="*/ 660 h 38"/>
                  <a:gd name="T6" fmla="*/ 33 w 152"/>
                  <a:gd name="T7" fmla="*/ 661 h 38"/>
                  <a:gd name="T8" fmla="*/ 88 w 152"/>
                  <a:gd name="T9" fmla="*/ 661 h 38"/>
                  <a:gd name="T10" fmla="*/ 84 w 152"/>
                  <a:gd name="T11" fmla="*/ 658 h 38"/>
                  <a:gd name="T12" fmla="*/ 66 w 152"/>
                  <a:gd name="T13" fmla="*/ 65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66" y="1"/>
                    </a:moveTo>
                    <a:lnTo>
                      <a:pt x="47" y="3"/>
                    </a:lnTo>
                    <a:lnTo>
                      <a:pt x="34" y="11"/>
                    </a:lnTo>
                    <a:lnTo>
                      <a:pt x="33" y="12"/>
                    </a:lnTo>
                    <a:lnTo>
                      <a:pt x="88" y="12"/>
                    </a:lnTo>
                    <a:lnTo>
                      <a:pt x="84" y="9"/>
                    </a:lnTo>
                    <a:lnTo>
                      <a:pt x="66" y="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52" name="Freeform 34"/>
              <p:cNvSpPr>
                <a:spLocks/>
              </p:cNvSpPr>
              <p:nvPr/>
            </p:nvSpPr>
            <p:spPr bwMode="auto">
              <a:xfrm>
                <a:off x="2199" y="649"/>
                <a:ext cx="152" cy="38"/>
              </a:xfrm>
              <a:custGeom>
                <a:avLst/>
                <a:gdLst>
                  <a:gd name="T0" fmla="*/ 127 w 152"/>
                  <a:gd name="T1" fmla="*/ 650 h 38"/>
                  <a:gd name="T2" fmla="*/ 108 w 152"/>
                  <a:gd name="T3" fmla="*/ 652 h 38"/>
                  <a:gd name="T4" fmla="*/ 95 w 152"/>
                  <a:gd name="T5" fmla="*/ 660 h 38"/>
                  <a:gd name="T6" fmla="*/ 94 w 152"/>
                  <a:gd name="T7" fmla="*/ 661 h 38"/>
                  <a:gd name="T8" fmla="*/ 149 w 152"/>
                  <a:gd name="T9" fmla="*/ 661 h 38"/>
                  <a:gd name="T10" fmla="*/ 144 w 152"/>
                  <a:gd name="T11" fmla="*/ 658 h 38"/>
                  <a:gd name="T12" fmla="*/ 127 w 152"/>
                  <a:gd name="T13" fmla="*/ 65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52"/>
                  <a:gd name="T22" fmla="*/ 0 h 38"/>
                  <a:gd name="T23" fmla="*/ 152 w 152"/>
                  <a:gd name="T24" fmla="*/ 38 h 3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52" h="38">
                    <a:moveTo>
                      <a:pt x="127" y="1"/>
                    </a:moveTo>
                    <a:lnTo>
                      <a:pt x="108" y="3"/>
                    </a:lnTo>
                    <a:lnTo>
                      <a:pt x="95" y="11"/>
                    </a:lnTo>
                    <a:lnTo>
                      <a:pt x="94" y="12"/>
                    </a:lnTo>
                    <a:lnTo>
                      <a:pt x="149" y="12"/>
                    </a:lnTo>
                    <a:lnTo>
                      <a:pt x="144" y="9"/>
                    </a:lnTo>
                    <a:lnTo>
                      <a:pt x="127" y="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552" name="Group 35"/>
            <p:cNvGrpSpPr>
              <a:grpSpLocks/>
            </p:cNvGrpSpPr>
            <p:nvPr/>
          </p:nvGrpSpPr>
          <p:grpSpPr bwMode="auto">
            <a:xfrm>
              <a:off x="2349" y="196"/>
              <a:ext cx="264" cy="478"/>
              <a:chOff x="2349" y="196"/>
              <a:chExt cx="264" cy="478"/>
            </a:xfrm>
          </p:grpSpPr>
          <p:sp>
            <p:nvSpPr>
              <p:cNvPr id="17443" name="Freeform 36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199 w 264"/>
                  <a:gd name="T1" fmla="*/ 196 h 478"/>
                  <a:gd name="T2" fmla="*/ 182 w 264"/>
                  <a:gd name="T3" fmla="*/ 202 h 478"/>
                  <a:gd name="T4" fmla="*/ 169 w 264"/>
                  <a:gd name="T5" fmla="*/ 217 h 478"/>
                  <a:gd name="T6" fmla="*/ 168 w 264"/>
                  <a:gd name="T7" fmla="*/ 219 h 478"/>
                  <a:gd name="T8" fmla="*/ 0 w 264"/>
                  <a:gd name="T9" fmla="*/ 592 h 478"/>
                  <a:gd name="T10" fmla="*/ 18 w 264"/>
                  <a:gd name="T11" fmla="*/ 674 h 478"/>
                  <a:gd name="T12" fmla="*/ 88 w 264"/>
                  <a:gd name="T13" fmla="*/ 636 h 478"/>
                  <a:gd name="T14" fmla="*/ 36 w 264"/>
                  <a:gd name="T15" fmla="*/ 636 h 478"/>
                  <a:gd name="T16" fmla="*/ 31 w 264"/>
                  <a:gd name="T17" fmla="*/ 615 h 478"/>
                  <a:gd name="T18" fmla="*/ 101 w 264"/>
                  <a:gd name="T19" fmla="*/ 615 h 478"/>
                  <a:gd name="T20" fmla="*/ 104 w 264"/>
                  <a:gd name="T21" fmla="*/ 608 h 478"/>
                  <a:gd name="T22" fmla="*/ 76 w 264"/>
                  <a:gd name="T23" fmla="*/ 608 h 478"/>
                  <a:gd name="T24" fmla="*/ 30 w 264"/>
                  <a:gd name="T25" fmla="*/ 587 h 478"/>
                  <a:gd name="T26" fmla="*/ 165 w 264"/>
                  <a:gd name="T27" fmla="*/ 287 h 478"/>
                  <a:gd name="T28" fmla="*/ 248 w 264"/>
                  <a:gd name="T29" fmla="*/ 287 h 478"/>
                  <a:gd name="T30" fmla="*/ 249 w 264"/>
                  <a:gd name="T31" fmla="*/ 284 h 478"/>
                  <a:gd name="T32" fmla="*/ 222 w 264"/>
                  <a:gd name="T33" fmla="*/ 284 h 478"/>
                  <a:gd name="T34" fmla="*/ 175 w 264"/>
                  <a:gd name="T35" fmla="*/ 264 h 478"/>
                  <a:gd name="T36" fmla="*/ 194 w 264"/>
                  <a:gd name="T37" fmla="*/ 223 h 478"/>
                  <a:gd name="T38" fmla="*/ 201 w 264"/>
                  <a:gd name="T39" fmla="*/ 220 h 478"/>
                  <a:gd name="T40" fmla="*/ 253 w 264"/>
                  <a:gd name="T41" fmla="*/ 220 h 478"/>
                  <a:gd name="T42" fmla="*/ 243 w 264"/>
                  <a:gd name="T43" fmla="*/ 211 h 478"/>
                  <a:gd name="T44" fmla="*/ 241 w 264"/>
                  <a:gd name="T45" fmla="*/ 210 h 478"/>
                  <a:gd name="T46" fmla="*/ 218 w 264"/>
                  <a:gd name="T47" fmla="*/ 199 h 478"/>
                  <a:gd name="T48" fmla="*/ 199 w 264"/>
                  <a:gd name="T49" fmla="*/ 196 h 47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64"/>
                  <a:gd name="T76" fmla="*/ 0 h 478"/>
                  <a:gd name="T77" fmla="*/ 264 w 264"/>
                  <a:gd name="T78" fmla="*/ 478 h 47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64" h="478">
                    <a:moveTo>
                      <a:pt x="199" y="0"/>
                    </a:moveTo>
                    <a:lnTo>
                      <a:pt x="182" y="6"/>
                    </a:lnTo>
                    <a:lnTo>
                      <a:pt x="169" y="21"/>
                    </a:lnTo>
                    <a:lnTo>
                      <a:pt x="168" y="23"/>
                    </a:lnTo>
                    <a:lnTo>
                      <a:pt x="0" y="396"/>
                    </a:lnTo>
                    <a:lnTo>
                      <a:pt x="18" y="478"/>
                    </a:lnTo>
                    <a:lnTo>
                      <a:pt x="88" y="440"/>
                    </a:lnTo>
                    <a:lnTo>
                      <a:pt x="36" y="440"/>
                    </a:lnTo>
                    <a:lnTo>
                      <a:pt x="31" y="419"/>
                    </a:lnTo>
                    <a:lnTo>
                      <a:pt x="101" y="419"/>
                    </a:lnTo>
                    <a:lnTo>
                      <a:pt x="104" y="412"/>
                    </a:lnTo>
                    <a:lnTo>
                      <a:pt x="76" y="412"/>
                    </a:lnTo>
                    <a:lnTo>
                      <a:pt x="30" y="391"/>
                    </a:lnTo>
                    <a:lnTo>
                      <a:pt x="165" y="91"/>
                    </a:lnTo>
                    <a:lnTo>
                      <a:pt x="248" y="91"/>
                    </a:lnTo>
                    <a:lnTo>
                      <a:pt x="249" y="88"/>
                    </a:lnTo>
                    <a:lnTo>
                      <a:pt x="222" y="88"/>
                    </a:lnTo>
                    <a:lnTo>
                      <a:pt x="175" y="68"/>
                    </a:lnTo>
                    <a:lnTo>
                      <a:pt x="194" y="27"/>
                    </a:lnTo>
                    <a:lnTo>
                      <a:pt x="201" y="24"/>
                    </a:lnTo>
                    <a:lnTo>
                      <a:pt x="253" y="24"/>
                    </a:lnTo>
                    <a:lnTo>
                      <a:pt x="243" y="15"/>
                    </a:lnTo>
                    <a:lnTo>
                      <a:pt x="241" y="14"/>
                    </a:lnTo>
                    <a:lnTo>
                      <a:pt x="218" y="3"/>
                    </a:lnTo>
                    <a:lnTo>
                      <a:pt x="19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4" name="Freeform 37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101 w 264"/>
                  <a:gd name="T1" fmla="*/ 615 h 478"/>
                  <a:gd name="T2" fmla="*/ 31 w 264"/>
                  <a:gd name="T3" fmla="*/ 615 h 478"/>
                  <a:gd name="T4" fmla="*/ 54 w 264"/>
                  <a:gd name="T5" fmla="*/ 626 h 478"/>
                  <a:gd name="T6" fmla="*/ 36 w 264"/>
                  <a:gd name="T7" fmla="*/ 636 h 478"/>
                  <a:gd name="T8" fmla="*/ 88 w 264"/>
                  <a:gd name="T9" fmla="*/ 636 h 478"/>
                  <a:gd name="T10" fmla="*/ 92 w 264"/>
                  <a:gd name="T11" fmla="*/ 634 h 478"/>
                  <a:gd name="T12" fmla="*/ 101 w 264"/>
                  <a:gd name="T13" fmla="*/ 615 h 4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4"/>
                  <a:gd name="T22" fmla="*/ 0 h 478"/>
                  <a:gd name="T23" fmla="*/ 264 w 264"/>
                  <a:gd name="T24" fmla="*/ 478 h 4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4" h="478">
                    <a:moveTo>
                      <a:pt x="101" y="419"/>
                    </a:moveTo>
                    <a:lnTo>
                      <a:pt x="31" y="419"/>
                    </a:lnTo>
                    <a:lnTo>
                      <a:pt x="54" y="430"/>
                    </a:lnTo>
                    <a:lnTo>
                      <a:pt x="36" y="440"/>
                    </a:lnTo>
                    <a:lnTo>
                      <a:pt x="88" y="440"/>
                    </a:lnTo>
                    <a:lnTo>
                      <a:pt x="92" y="438"/>
                    </a:lnTo>
                    <a:lnTo>
                      <a:pt x="101" y="419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5" name="Freeform 38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248 w 264"/>
                  <a:gd name="T1" fmla="*/ 287 h 478"/>
                  <a:gd name="T2" fmla="*/ 165 w 264"/>
                  <a:gd name="T3" fmla="*/ 287 h 478"/>
                  <a:gd name="T4" fmla="*/ 211 w 264"/>
                  <a:gd name="T5" fmla="*/ 307 h 478"/>
                  <a:gd name="T6" fmla="*/ 76 w 264"/>
                  <a:gd name="T7" fmla="*/ 608 h 478"/>
                  <a:gd name="T8" fmla="*/ 104 w 264"/>
                  <a:gd name="T9" fmla="*/ 608 h 478"/>
                  <a:gd name="T10" fmla="*/ 248 w 264"/>
                  <a:gd name="T11" fmla="*/ 287 h 4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64"/>
                  <a:gd name="T19" fmla="*/ 0 h 478"/>
                  <a:gd name="T20" fmla="*/ 264 w 264"/>
                  <a:gd name="T21" fmla="*/ 478 h 47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64" h="478">
                    <a:moveTo>
                      <a:pt x="248" y="91"/>
                    </a:moveTo>
                    <a:lnTo>
                      <a:pt x="165" y="91"/>
                    </a:lnTo>
                    <a:lnTo>
                      <a:pt x="211" y="111"/>
                    </a:lnTo>
                    <a:lnTo>
                      <a:pt x="76" y="412"/>
                    </a:lnTo>
                    <a:lnTo>
                      <a:pt x="104" y="412"/>
                    </a:lnTo>
                    <a:lnTo>
                      <a:pt x="248" y="9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6" name="Freeform 39"/>
              <p:cNvSpPr>
                <a:spLocks/>
              </p:cNvSpPr>
              <p:nvPr/>
            </p:nvSpPr>
            <p:spPr bwMode="auto">
              <a:xfrm>
                <a:off x="2349" y="196"/>
                <a:ext cx="264" cy="478"/>
              </a:xfrm>
              <a:custGeom>
                <a:avLst/>
                <a:gdLst>
                  <a:gd name="T0" fmla="*/ 253 w 264"/>
                  <a:gd name="T1" fmla="*/ 220 h 478"/>
                  <a:gd name="T2" fmla="*/ 201 w 264"/>
                  <a:gd name="T3" fmla="*/ 220 h 478"/>
                  <a:gd name="T4" fmla="*/ 237 w 264"/>
                  <a:gd name="T5" fmla="*/ 236 h 478"/>
                  <a:gd name="T6" fmla="*/ 240 w 264"/>
                  <a:gd name="T7" fmla="*/ 243 h 478"/>
                  <a:gd name="T8" fmla="*/ 222 w 264"/>
                  <a:gd name="T9" fmla="*/ 284 h 478"/>
                  <a:gd name="T10" fmla="*/ 249 w 264"/>
                  <a:gd name="T11" fmla="*/ 284 h 478"/>
                  <a:gd name="T12" fmla="*/ 260 w 264"/>
                  <a:gd name="T13" fmla="*/ 260 h 478"/>
                  <a:gd name="T14" fmla="*/ 264 w 264"/>
                  <a:gd name="T15" fmla="*/ 241 h 478"/>
                  <a:gd name="T16" fmla="*/ 257 w 264"/>
                  <a:gd name="T17" fmla="*/ 223 h 478"/>
                  <a:gd name="T18" fmla="*/ 253 w 264"/>
                  <a:gd name="T19" fmla="*/ 220 h 47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4"/>
                  <a:gd name="T31" fmla="*/ 0 h 478"/>
                  <a:gd name="T32" fmla="*/ 264 w 264"/>
                  <a:gd name="T33" fmla="*/ 478 h 47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4" h="478">
                    <a:moveTo>
                      <a:pt x="253" y="24"/>
                    </a:moveTo>
                    <a:lnTo>
                      <a:pt x="201" y="24"/>
                    </a:lnTo>
                    <a:lnTo>
                      <a:pt x="237" y="40"/>
                    </a:lnTo>
                    <a:lnTo>
                      <a:pt x="240" y="47"/>
                    </a:lnTo>
                    <a:lnTo>
                      <a:pt x="222" y="88"/>
                    </a:lnTo>
                    <a:lnTo>
                      <a:pt x="249" y="88"/>
                    </a:lnTo>
                    <a:lnTo>
                      <a:pt x="260" y="64"/>
                    </a:lnTo>
                    <a:lnTo>
                      <a:pt x="264" y="45"/>
                    </a:lnTo>
                    <a:lnTo>
                      <a:pt x="257" y="27"/>
                    </a:lnTo>
                    <a:lnTo>
                      <a:pt x="253" y="2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166" name="Стрелка вниз 165"/>
          <p:cNvSpPr/>
          <p:nvPr/>
        </p:nvSpPr>
        <p:spPr>
          <a:xfrm>
            <a:off x="4812190" y="3045146"/>
            <a:ext cx="471487" cy="173831"/>
          </a:xfrm>
          <a:prstGeom prst="down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7" name="Стрелка вниз 166"/>
          <p:cNvSpPr/>
          <p:nvPr/>
        </p:nvSpPr>
        <p:spPr>
          <a:xfrm>
            <a:off x="4724400" y="5249506"/>
            <a:ext cx="471487" cy="173831"/>
          </a:xfrm>
          <a:prstGeom prst="down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5" name="Скругленный прямоугольник 164"/>
          <p:cNvSpPr/>
          <p:nvPr/>
        </p:nvSpPr>
        <p:spPr>
          <a:xfrm>
            <a:off x="1200413" y="3273932"/>
            <a:ext cx="7609682" cy="71328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3333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 Порядок  осуществления органами  исполнительной власти субъектов РФ регионального государственного контроля за применением на ЖНВЛП </a:t>
            </a:r>
            <a:endPara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РФ от 06.05.2015 №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434) 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8" name="Стрелка вниз 167"/>
          <p:cNvSpPr/>
          <p:nvPr/>
        </p:nvSpPr>
        <p:spPr>
          <a:xfrm>
            <a:off x="4812189" y="4001692"/>
            <a:ext cx="471487" cy="173831"/>
          </a:xfrm>
          <a:prstGeom prst="down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447690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 исполнение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распоряжения Губернатора Челябинской области от 25.12.2017 г. № 1374-р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«Об оценке результативности и эффективности контрольно-надзорной деятельности органов исполнительной власти Челябинской области»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приказом Министерства здравоохранения Челябинской области от 01.02.2018 г. № 218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утвержден: 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перечень показателей оценки результативности и эффективности контрольно-надзорной деятельности 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целевые (индикативные) значения показателей оценки результативности и эффективности контрольно-надзорной деятельности на 2018 год по осуществлению государственного регионального контроля за применением цен на лекарственные препараты, включенные в перечень жизненно необходимых и важнейших лекарственных препаратов, организациями оптовой торговли, аптечными организациями, индивидуальными предпринимателями, имеющими лицензию на фармацевтическую деятельность. </a:t>
            </a:r>
          </a:p>
        </p:txBody>
      </p:sp>
    </p:spTree>
    <p:extLst>
      <p:ext uri="{BB962C8B-B14F-4D97-AF65-F5344CB8AC3E}">
        <p14:creationId xmlns="" xmlns:p14="http://schemas.microsoft.com/office/powerpoint/2010/main" val="4006494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Ключевые показатели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результативности КНД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Материальный ущерб в результате нарушения применения цены в общем объеме закупа ЛП,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включенные в перечень жизненно необходимых и важнейших лекарственных препаратов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(А.2, %)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В.1.1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сумма превышения уровня допустимой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торговой надбавки к цене на лекарственные препараты</a:t>
            </a:r>
            <a:endParaRPr lang="en-US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объем закупа лекарственных препаратов ЖНВЛП в год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736" y="2492896"/>
            <a:ext cx="4176464" cy="12241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0064946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Ключевые показатели </a:t>
            </a:r>
            <a:r>
              <a:rPr lang="ru-RU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результативности КНД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выявленных случаев нарушения порядка ценообразования на лекарственные препараты, включенные в перечень жизненно необходимых и важнейших лекарственных препаратов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(А.3)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количество наименований ЖНВЛП с нарушением порядка ценообразования</a:t>
            </a:r>
            <a:endParaRPr lang="en-US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общее количество наименований ЖНВЛП, порядок ценообразования на которые проверен при осуществлении контрольно-надзорных мероприятий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37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372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3728" y="2492896"/>
            <a:ext cx="4464496" cy="1152128"/>
          </a:xfrm>
          <a:prstGeom prst="rect">
            <a:avLst/>
          </a:prstGeom>
          <a:noFill/>
        </p:spPr>
      </p:pic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6494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6597352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Индикативные показатели, характеризующие различные аспекты КНД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00B050"/>
              </a:solidFill>
            </a:endParaRP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общий объем причиненного ущерба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сумма возмещенного материального ущерба, причиненного субъектами хозяйственной деятельности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удовлетворенность предпринимательского сообщества контрольно-надзорной деятельностью в подконтрольной сфере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субъектов, допустивших нарушения, в результате которых причинен вред (ущерб) или была создана угроза его причинения, выявленные в результате проведения контрольно-надзорных мероприятий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субъектов, у которых были устранены нарушения, выявленные в результате проведения контрольно-надзорных мероприятий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субъектов, допустивших повторные нарушения, ставшие фактором причинения вреда (ущерба), представляющие непосредственную угрозу причинения вреда (ущерба) или являющиеся грубыми нарушениями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общее количество заявлений (обращений), по результатам рассмотрения которых органом государственного контроля (надзора) внеплановые мероприятия не были проведены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сотрудников, прошедших в течение последних 3 лет программы повышения квалификации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субъектов (объектов), в отношении которых были проведены проверки</a:t>
            </a: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40064946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6597352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Индикативные показатели, характеризующие различные аспекты КНД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документарных проверок в отношении объектов (субъектов)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проверок, на результаты которых поданы жалобы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заявлений органов государственного контроля (надзора), направленных в органы прокуратуры, о согласовании проведения внеплановых выездных проверок, в согласовании которых было отказано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проверок, результаты которых были признаны недействительными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проверок, проведенных органами государственного контроля (надзора), с нарушениями требований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законодательства РФ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порядке их проведения, по результатам выявления которых к должностным лицам органов государственного контроля (надзора),осуществившим такие проверки, применены меры дисциплинарного, административного наказания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выявленных при проведении проверок правонарушений, связанных с неисполнением предписаний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проведенных профилактических мероприятий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доля субъектов, в отношении которых проведены профилактические мероприятия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отчетов (докладов) по профилактике нарушений обязательных требований, размещенных на сайте органа государственного контроля (надзора)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объем финансовых средств, выделяемых в отчетном периоде из бюджетов всех уровней на выполнение функций по государственному контролю (надзору)</a:t>
            </a:r>
          </a:p>
          <a:p>
            <a:pPr marL="0" indent="0"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штатных единиц, в должностные обязанности которых входит выполнение контрольно-надзорных функций</a:t>
            </a:r>
          </a:p>
          <a:p>
            <a:pPr marL="0" indent="0" algn="ctr">
              <a:buNone/>
            </a:pPr>
            <a:endParaRPr lang="ru-RU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64946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Устюгова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Арина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Михайловна - начальник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управления лекарственного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обеспечения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тел.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240-22-22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170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Ганенко Татьяна Евгеньевна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начальник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организационно-фармацевтического отдела 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тел.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240-22-22 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доб. 174)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6494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7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7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743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622100" y="332658"/>
            <a:ext cx="65313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Региональный государственный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контроль за применением цен на ЖНВЛП</a:t>
            </a:r>
            <a:endParaRPr lang="ru-RU" sz="2400" dirty="0">
              <a:solidFill>
                <a:srgbClr val="00B05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3539" y="2708921"/>
            <a:ext cx="2484275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-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объектом контроля обязательных требований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лекарственных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препаратов,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включенных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перечень ЖНПЛП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00401" y="2708922"/>
            <a:ext cx="2667744" cy="228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AC0000"/>
              </a:buClr>
              <a:defRPr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контроля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оптовой торговли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лекарственными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средствами,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аптечные организации, индивидуальные предприниматели, имеющие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лицензию на осуществление фармацевтической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19801" y="2714325"/>
            <a:ext cx="273159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rgbClr val="AC0000"/>
              </a:buClr>
              <a:defRPr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ЖНВЛП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лекарственных препаратов, цены на которые регулируются государством, ежегодно утверждаемый распоряжением Правительства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343" y="1739274"/>
            <a:ext cx="688930" cy="9185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05" y="1739274"/>
            <a:ext cx="714692" cy="952923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301" y="1689413"/>
            <a:ext cx="688931" cy="9185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05550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1143000" y="147638"/>
            <a:ext cx="6934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Обязательные требования, проверка соблюдения 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которых осуществляется при исполнении государственной функции</a:t>
            </a:r>
          </a:p>
        </p:txBody>
      </p:sp>
      <p:grpSp>
        <p:nvGrpSpPr>
          <p:cNvPr id="3" name="Группа 6"/>
          <p:cNvGrpSpPr>
            <a:grpSpLocks/>
          </p:cNvGrpSpPr>
          <p:nvPr/>
        </p:nvGrpSpPr>
        <p:grpSpPr bwMode="auto">
          <a:xfrm>
            <a:off x="328613" y="1143000"/>
            <a:ext cx="406400" cy="5715000"/>
            <a:chOff x="10" y="10"/>
            <a:chExt cx="640" cy="9782"/>
          </a:xfrm>
        </p:grpSpPr>
        <p:sp>
          <p:nvSpPr>
            <p:cNvPr id="19554" name="Freeform 6"/>
            <p:cNvSpPr>
              <a:spLocks/>
            </p:cNvSpPr>
            <p:nvPr/>
          </p:nvSpPr>
          <p:spPr bwMode="auto">
            <a:xfrm>
              <a:off x="10" y="10"/>
              <a:ext cx="640" cy="637"/>
            </a:xfrm>
            <a:custGeom>
              <a:avLst/>
              <a:gdLst>
                <a:gd name="T0" fmla="*/ 268 w 640"/>
                <a:gd name="T1" fmla="*/ 2 h 637"/>
                <a:gd name="T2" fmla="*/ 218 w 640"/>
                <a:gd name="T3" fmla="*/ 14 h 637"/>
                <a:gd name="T4" fmla="*/ 172 w 640"/>
                <a:gd name="T5" fmla="*/ 33 h 637"/>
                <a:gd name="T6" fmla="*/ 131 w 640"/>
                <a:gd name="T7" fmla="*/ 59 h 637"/>
                <a:gd name="T8" fmla="*/ 93 w 640"/>
                <a:gd name="T9" fmla="*/ 91 h 637"/>
                <a:gd name="T10" fmla="*/ 61 w 640"/>
                <a:gd name="T11" fmla="*/ 128 h 637"/>
                <a:gd name="T12" fmla="*/ 35 w 640"/>
                <a:gd name="T13" fmla="*/ 170 h 637"/>
                <a:gd name="T14" fmla="*/ 16 w 640"/>
                <a:gd name="T15" fmla="*/ 216 h 637"/>
                <a:gd name="T16" fmla="*/ 4 w 640"/>
                <a:gd name="T17" fmla="*/ 265 h 637"/>
                <a:gd name="T18" fmla="*/ 0 w 640"/>
                <a:gd name="T19" fmla="*/ 317 h 637"/>
                <a:gd name="T20" fmla="*/ 4 w 640"/>
                <a:gd name="T21" fmla="*/ 369 h 637"/>
                <a:gd name="T22" fmla="*/ 16 w 640"/>
                <a:gd name="T23" fmla="*/ 419 h 637"/>
                <a:gd name="T24" fmla="*/ 35 w 640"/>
                <a:gd name="T25" fmla="*/ 464 h 637"/>
                <a:gd name="T26" fmla="*/ 61 w 640"/>
                <a:gd name="T27" fmla="*/ 506 h 637"/>
                <a:gd name="T28" fmla="*/ 93 w 640"/>
                <a:gd name="T29" fmla="*/ 544 h 637"/>
                <a:gd name="T30" fmla="*/ 131 w 640"/>
                <a:gd name="T31" fmla="*/ 576 h 637"/>
                <a:gd name="T32" fmla="*/ 172 w 640"/>
                <a:gd name="T33" fmla="*/ 602 h 637"/>
                <a:gd name="T34" fmla="*/ 218 w 640"/>
                <a:gd name="T35" fmla="*/ 621 h 637"/>
                <a:gd name="T36" fmla="*/ 268 w 640"/>
                <a:gd name="T37" fmla="*/ 633 h 637"/>
                <a:gd name="T38" fmla="*/ 320 w 640"/>
                <a:gd name="T39" fmla="*/ 637 h 637"/>
                <a:gd name="T40" fmla="*/ 371 w 640"/>
                <a:gd name="T41" fmla="*/ 633 h 637"/>
                <a:gd name="T42" fmla="*/ 421 w 640"/>
                <a:gd name="T43" fmla="*/ 621 h 637"/>
                <a:gd name="T44" fmla="*/ 467 w 640"/>
                <a:gd name="T45" fmla="*/ 602 h 637"/>
                <a:gd name="T46" fmla="*/ 508 w 640"/>
                <a:gd name="T47" fmla="*/ 576 h 637"/>
                <a:gd name="T48" fmla="*/ 546 w 640"/>
                <a:gd name="T49" fmla="*/ 544 h 637"/>
                <a:gd name="T50" fmla="*/ 578 w 640"/>
                <a:gd name="T51" fmla="*/ 506 h 637"/>
                <a:gd name="T52" fmla="*/ 604 w 640"/>
                <a:gd name="T53" fmla="*/ 464 h 637"/>
                <a:gd name="T54" fmla="*/ 623 w 640"/>
                <a:gd name="T55" fmla="*/ 419 h 637"/>
                <a:gd name="T56" fmla="*/ 635 w 640"/>
                <a:gd name="T57" fmla="*/ 369 h 637"/>
                <a:gd name="T58" fmla="*/ 640 w 640"/>
                <a:gd name="T59" fmla="*/ 317 h 637"/>
                <a:gd name="T60" fmla="*/ 635 w 640"/>
                <a:gd name="T61" fmla="*/ 265 h 637"/>
                <a:gd name="T62" fmla="*/ 623 w 640"/>
                <a:gd name="T63" fmla="*/ 216 h 637"/>
                <a:gd name="T64" fmla="*/ 604 w 640"/>
                <a:gd name="T65" fmla="*/ 170 h 637"/>
                <a:gd name="T66" fmla="*/ 578 w 640"/>
                <a:gd name="T67" fmla="*/ 128 h 637"/>
                <a:gd name="T68" fmla="*/ 546 w 640"/>
                <a:gd name="T69" fmla="*/ 91 h 637"/>
                <a:gd name="T70" fmla="*/ 508 w 640"/>
                <a:gd name="T71" fmla="*/ 59 h 637"/>
                <a:gd name="T72" fmla="*/ 467 w 640"/>
                <a:gd name="T73" fmla="*/ 33 h 637"/>
                <a:gd name="T74" fmla="*/ 421 w 640"/>
                <a:gd name="T75" fmla="*/ 14 h 637"/>
                <a:gd name="T76" fmla="*/ 371 w 640"/>
                <a:gd name="T77" fmla="*/ 2 h 637"/>
                <a:gd name="T78" fmla="*/ 354 w 640"/>
                <a:gd name="T79" fmla="*/ 0 h 63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40"/>
                <a:gd name="T121" fmla="*/ 0 h 637"/>
                <a:gd name="T122" fmla="*/ 640 w 640"/>
                <a:gd name="T123" fmla="*/ 637 h 63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40" h="637">
                  <a:moveTo>
                    <a:pt x="285" y="0"/>
                  </a:moveTo>
                  <a:lnTo>
                    <a:pt x="268" y="2"/>
                  </a:lnTo>
                  <a:lnTo>
                    <a:pt x="243" y="7"/>
                  </a:lnTo>
                  <a:lnTo>
                    <a:pt x="218" y="14"/>
                  </a:lnTo>
                  <a:lnTo>
                    <a:pt x="195" y="23"/>
                  </a:lnTo>
                  <a:lnTo>
                    <a:pt x="172" y="33"/>
                  </a:lnTo>
                  <a:lnTo>
                    <a:pt x="151" y="45"/>
                  </a:lnTo>
                  <a:lnTo>
                    <a:pt x="131" y="59"/>
                  </a:lnTo>
                  <a:lnTo>
                    <a:pt x="111" y="74"/>
                  </a:lnTo>
                  <a:lnTo>
                    <a:pt x="93" y="91"/>
                  </a:lnTo>
                  <a:lnTo>
                    <a:pt x="77" y="109"/>
                  </a:lnTo>
                  <a:lnTo>
                    <a:pt x="61" y="128"/>
                  </a:lnTo>
                  <a:lnTo>
                    <a:pt x="47" y="149"/>
                  </a:lnTo>
                  <a:lnTo>
                    <a:pt x="35" y="170"/>
                  </a:lnTo>
                  <a:lnTo>
                    <a:pt x="25" y="193"/>
                  </a:lnTo>
                  <a:lnTo>
                    <a:pt x="16" y="216"/>
                  </a:lnTo>
                  <a:lnTo>
                    <a:pt x="9" y="240"/>
                  </a:lnTo>
                  <a:lnTo>
                    <a:pt x="4" y="265"/>
                  </a:lnTo>
                  <a:lnTo>
                    <a:pt x="1" y="291"/>
                  </a:lnTo>
                  <a:lnTo>
                    <a:pt x="0" y="317"/>
                  </a:lnTo>
                  <a:lnTo>
                    <a:pt x="1" y="344"/>
                  </a:lnTo>
                  <a:lnTo>
                    <a:pt x="4" y="369"/>
                  </a:lnTo>
                  <a:lnTo>
                    <a:pt x="9" y="394"/>
                  </a:lnTo>
                  <a:lnTo>
                    <a:pt x="16" y="419"/>
                  </a:lnTo>
                  <a:lnTo>
                    <a:pt x="25" y="442"/>
                  </a:lnTo>
                  <a:lnTo>
                    <a:pt x="35" y="464"/>
                  </a:lnTo>
                  <a:lnTo>
                    <a:pt x="47" y="486"/>
                  </a:lnTo>
                  <a:lnTo>
                    <a:pt x="61" y="506"/>
                  </a:lnTo>
                  <a:lnTo>
                    <a:pt x="77" y="526"/>
                  </a:lnTo>
                  <a:lnTo>
                    <a:pt x="93" y="544"/>
                  </a:lnTo>
                  <a:lnTo>
                    <a:pt x="111" y="560"/>
                  </a:lnTo>
                  <a:lnTo>
                    <a:pt x="131" y="576"/>
                  </a:lnTo>
                  <a:lnTo>
                    <a:pt x="151" y="589"/>
                  </a:lnTo>
                  <a:lnTo>
                    <a:pt x="172" y="602"/>
                  </a:lnTo>
                  <a:lnTo>
                    <a:pt x="195" y="612"/>
                  </a:lnTo>
                  <a:lnTo>
                    <a:pt x="218" y="621"/>
                  </a:lnTo>
                  <a:lnTo>
                    <a:pt x="243" y="628"/>
                  </a:lnTo>
                  <a:lnTo>
                    <a:pt x="268" y="633"/>
                  </a:lnTo>
                  <a:lnTo>
                    <a:pt x="293" y="636"/>
                  </a:lnTo>
                  <a:lnTo>
                    <a:pt x="320" y="637"/>
                  </a:lnTo>
                  <a:lnTo>
                    <a:pt x="346" y="636"/>
                  </a:lnTo>
                  <a:lnTo>
                    <a:pt x="371" y="633"/>
                  </a:lnTo>
                  <a:lnTo>
                    <a:pt x="396" y="628"/>
                  </a:lnTo>
                  <a:lnTo>
                    <a:pt x="421" y="621"/>
                  </a:lnTo>
                  <a:lnTo>
                    <a:pt x="444" y="612"/>
                  </a:lnTo>
                  <a:lnTo>
                    <a:pt x="467" y="602"/>
                  </a:lnTo>
                  <a:lnTo>
                    <a:pt x="488" y="589"/>
                  </a:lnTo>
                  <a:lnTo>
                    <a:pt x="508" y="576"/>
                  </a:lnTo>
                  <a:lnTo>
                    <a:pt x="528" y="560"/>
                  </a:lnTo>
                  <a:lnTo>
                    <a:pt x="546" y="544"/>
                  </a:lnTo>
                  <a:lnTo>
                    <a:pt x="562" y="526"/>
                  </a:lnTo>
                  <a:lnTo>
                    <a:pt x="578" y="506"/>
                  </a:lnTo>
                  <a:lnTo>
                    <a:pt x="592" y="486"/>
                  </a:lnTo>
                  <a:lnTo>
                    <a:pt x="604" y="464"/>
                  </a:lnTo>
                  <a:lnTo>
                    <a:pt x="614" y="442"/>
                  </a:lnTo>
                  <a:lnTo>
                    <a:pt x="623" y="419"/>
                  </a:lnTo>
                  <a:lnTo>
                    <a:pt x="630" y="394"/>
                  </a:lnTo>
                  <a:lnTo>
                    <a:pt x="635" y="369"/>
                  </a:lnTo>
                  <a:lnTo>
                    <a:pt x="638" y="344"/>
                  </a:lnTo>
                  <a:lnTo>
                    <a:pt x="640" y="317"/>
                  </a:lnTo>
                  <a:lnTo>
                    <a:pt x="638" y="291"/>
                  </a:lnTo>
                  <a:lnTo>
                    <a:pt x="635" y="265"/>
                  </a:lnTo>
                  <a:lnTo>
                    <a:pt x="630" y="240"/>
                  </a:lnTo>
                  <a:lnTo>
                    <a:pt x="623" y="216"/>
                  </a:lnTo>
                  <a:lnTo>
                    <a:pt x="614" y="193"/>
                  </a:lnTo>
                  <a:lnTo>
                    <a:pt x="604" y="170"/>
                  </a:lnTo>
                  <a:lnTo>
                    <a:pt x="592" y="149"/>
                  </a:lnTo>
                  <a:lnTo>
                    <a:pt x="578" y="128"/>
                  </a:lnTo>
                  <a:lnTo>
                    <a:pt x="562" y="109"/>
                  </a:lnTo>
                  <a:lnTo>
                    <a:pt x="546" y="91"/>
                  </a:lnTo>
                  <a:lnTo>
                    <a:pt x="528" y="74"/>
                  </a:lnTo>
                  <a:lnTo>
                    <a:pt x="508" y="59"/>
                  </a:lnTo>
                  <a:lnTo>
                    <a:pt x="488" y="45"/>
                  </a:lnTo>
                  <a:lnTo>
                    <a:pt x="467" y="33"/>
                  </a:lnTo>
                  <a:lnTo>
                    <a:pt x="444" y="23"/>
                  </a:lnTo>
                  <a:lnTo>
                    <a:pt x="421" y="14"/>
                  </a:lnTo>
                  <a:lnTo>
                    <a:pt x="396" y="7"/>
                  </a:lnTo>
                  <a:lnTo>
                    <a:pt x="371" y="2"/>
                  </a:lnTo>
                  <a:lnTo>
                    <a:pt x="354" y="0"/>
                  </a:lnTo>
                  <a:lnTo>
                    <a:pt x="285" y="0"/>
                  </a:lnTo>
                </a:path>
              </a:pathLst>
            </a:custGeom>
            <a:solidFill>
              <a:srgbClr val="CFD8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55" name="Freeform 7"/>
            <p:cNvSpPr>
              <a:spLocks/>
            </p:cNvSpPr>
            <p:nvPr/>
          </p:nvSpPr>
          <p:spPr bwMode="auto">
            <a:xfrm>
              <a:off x="330" y="327"/>
              <a:ext cx="20" cy="9465"/>
            </a:xfrm>
            <a:custGeom>
              <a:avLst/>
              <a:gdLst>
                <a:gd name="T0" fmla="*/ 0 w 20"/>
                <a:gd name="T1" fmla="*/ 0 h 9465"/>
                <a:gd name="T2" fmla="*/ 0 w 20"/>
                <a:gd name="T3" fmla="*/ 9464 h 9465"/>
                <a:gd name="T4" fmla="*/ 0 60000 65536"/>
                <a:gd name="T5" fmla="*/ 0 60000 65536"/>
                <a:gd name="T6" fmla="*/ 0 w 20"/>
                <a:gd name="T7" fmla="*/ 0 h 9465"/>
                <a:gd name="T8" fmla="*/ 20 w 20"/>
                <a:gd name="T9" fmla="*/ 9465 h 946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0" h="9465">
                  <a:moveTo>
                    <a:pt x="0" y="0"/>
                  </a:moveTo>
                  <a:lnTo>
                    <a:pt x="0" y="9464"/>
                  </a:lnTo>
                </a:path>
              </a:pathLst>
            </a:custGeom>
            <a:noFill/>
            <a:ln w="38100">
              <a:solidFill>
                <a:srgbClr val="CFD8DC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Скругленный прямоугольник 1"/>
          <p:cNvSpPr/>
          <p:nvPr/>
        </p:nvSpPr>
        <p:spPr>
          <a:xfrm>
            <a:off x="990600" y="1600200"/>
            <a:ext cx="3048000" cy="1152000"/>
          </a:xfrm>
          <a:prstGeom prst="roundRect">
            <a:avLst/>
          </a:prstGeom>
          <a:ln>
            <a:solidFill>
              <a:srgbClr val="3333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2" name="TextBox 2"/>
          <p:cNvSpPr txBox="1">
            <a:spLocks noChangeArrowheads="1"/>
          </p:cNvSpPr>
          <p:nvPr/>
        </p:nvSpPr>
        <p:spPr bwMode="auto">
          <a:xfrm>
            <a:off x="1687513" y="1760538"/>
            <a:ext cx="219868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Соблюдение правил формирования розничных отпускных цен</a:t>
            </a:r>
          </a:p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(ч.2,3. ст.63 ФЗ № 61-ФЗ)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Группа 10"/>
          <p:cNvGrpSpPr>
            <a:grpSpLocks/>
          </p:cNvGrpSpPr>
          <p:nvPr/>
        </p:nvGrpSpPr>
        <p:grpSpPr bwMode="auto">
          <a:xfrm>
            <a:off x="1087438" y="1815512"/>
            <a:ext cx="609600" cy="609600"/>
            <a:chOff x="10" y="10"/>
            <a:chExt cx="1299" cy="1468"/>
          </a:xfrm>
        </p:grpSpPr>
        <p:sp>
          <p:nvSpPr>
            <p:cNvPr id="19538" name="Freeform 187"/>
            <p:cNvSpPr>
              <a:spLocks/>
            </p:cNvSpPr>
            <p:nvPr/>
          </p:nvSpPr>
          <p:spPr bwMode="auto">
            <a:xfrm>
              <a:off x="512" y="129"/>
              <a:ext cx="76" cy="79"/>
            </a:xfrm>
            <a:custGeom>
              <a:avLst/>
              <a:gdLst>
                <a:gd name="T0" fmla="*/ 39 w 76"/>
                <a:gd name="T1" fmla="*/ 0 h 79"/>
                <a:gd name="T2" fmla="*/ 35 w 76"/>
                <a:gd name="T3" fmla="*/ 0 h 79"/>
                <a:gd name="T4" fmla="*/ 17 w 76"/>
                <a:gd name="T5" fmla="*/ 7 h 79"/>
                <a:gd name="T6" fmla="*/ 4 w 76"/>
                <a:gd name="T7" fmla="*/ 23 h 79"/>
                <a:gd name="T8" fmla="*/ 0 w 76"/>
                <a:gd name="T9" fmla="*/ 48 h 79"/>
                <a:gd name="T10" fmla="*/ 8 w 76"/>
                <a:gd name="T11" fmla="*/ 65 h 79"/>
                <a:gd name="T12" fmla="*/ 26 w 76"/>
                <a:gd name="T13" fmla="*/ 76 h 79"/>
                <a:gd name="T14" fmla="*/ 52 w 76"/>
                <a:gd name="T15" fmla="*/ 79 h 79"/>
                <a:gd name="T16" fmla="*/ 66 w 76"/>
                <a:gd name="T17" fmla="*/ 68 h 79"/>
                <a:gd name="T18" fmla="*/ 74 w 76"/>
                <a:gd name="T19" fmla="*/ 50 h 79"/>
                <a:gd name="T20" fmla="*/ 75 w 76"/>
                <a:gd name="T21" fmla="*/ 21 h 79"/>
                <a:gd name="T22" fmla="*/ 61 w 76"/>
                <a:gd name="T23" fmla="*/ 6 h 79"/>
                <a:gd name="T24" fmla="*/ 39 w 76"/>
                <a:gd name="T25" fmla="*/ 0 h 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6"/>
                <a:gd name="T40" fmla="*/ 0 h 79"/>
                <a:gd name="T41" fmla="*/ 76 w 76"/>
                <a:gd name="T42" fmla="*/ 79 h 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6" h="79">
                  <a:moveTo>
                    <a:pt x="39" y="0"/>
                  </a:moveTo>
                  <a:lnTo>
                    <a:pt x="35" y="0"/>
                  </a:lnTo>
                  <a:lnTo>
                    <a:pt x="17" y="7"/>
                  </a:lnTo>
                  <a:lnTo>
                    <a:pt x="4" y="23"/>
                  </a:lnTo>
                  <a:lnTo>
                    <a:pt x="0" y="48"/>
                  </a:lnTo>
                  <a:lnTo>
                    <a:pt x="8" y="65"/>
                  </a:lnTo>
                  <a:lnTo>
                    <a:pt x="26" y="76"/>
                  </a:lnTo>
                  <a:lnTo>
                    <a:pt x="52" y="79"/>
                  </a:lnTo>
                  <a:lnTo>
                    <a:pt x="66" y="68"/>
                  </a:lnTo>
                  <a:lnTo>
                    <a:pt x="74" y="50"/>
                  </a:lnTo>
                  <a:lnTo>
                    <a:pt x="75" y="21"/>
                  </a:lnTo>
                  <a:lnTo>
                    <a:pt x="61" y="6"/>
                  </a:lnTo>
                  <a:lnTo>
                    <a:pt x="39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39" name="Freeform 188"/>
            <p:cNvSpPr>
              <a:spLocks/>
            </p:cNvSpPr>
            <p:nvPr/>
          </p:nvSpPr>
          <p:spPr bwMode="auto">
            <a:xfrm>
              <a:off x="226" y="576"/>
              <a:ext cx="650" cy="20"/>
            </a:xfrm>
            <a:custGeom>
              <a:avLst/>
              <a:gdLst>
                <a:gd name="T0" fmla="*/ 0 w 650"/>
                <a:gd name="T1" fmla="*/ 0 h 20"/>
                <a:gd name="T2" fmla="*/ 650 w 650"/>
                <a:gd name="T3" fmla="*/ 0 h 20"/>
                <a:gd name="T4" fmla="*/ 0 60000 65536"/>
                <a:gd name="T5" fmla="*/ 0 60000 65536"/>
                <a:gd name="T6" fmla="*/ 0 w 650"/>
                <a:gd name="T7" fmla="*/ 0 h 20"/>
                <a:gd name="T8" fmla="*/ 650 w 650"/>
                <a:gd name="T9" fmla="*/ 20 h 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50" h="20">
                  <a:moveTo>
                    <a:pt x="0" y="0"/>
                  </a:moveTo>
                  <a:lnTo>
                    <a:pt x="650" y="0"/>
                  </a:lnTo>
                </a:path>
              </a:pathLst>
            </a:custGeom>
            <a:noFill/>
            <a:ln w="35661">
              <a:solidFill>
                <a:srgbClr val="4CAF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40" name="Freeform 189"/>
            <p:cNvSpPr>
              <a:spLocks/>
            </p:cNvSpPr>
            <p:nvPr/>
          </p:nvSpPr>
          <p:spPr bwMode="auto">
            <a:xfrm>
              <a:off x="226" y="1064"/>
              <a:ext cx="325" cy="20"/>
            </a:xfrm>
            <a:custGeom>
              <a:avLst/>
              <a:gdLst>
                <a:gd name="T0" fmla="*/ 0 w 325"/>
                <a:gd name="T1" fmla="*/ 0 h 20"/>
                <a:gd name="T2" fmla="*/ 325 w 325"/>
                <a:gd name="T3" fmla="*/ 0 h 20"/>
                <a:gd name="T4" fmla="*/ 0 60000 65536"/>
                <a:gd name="T5" fmla="*/ 0 60000 65536"/>
                <a:gd name="T6" fmla="*/ 0 w 325"/>
                <a:gd name="T7" fmla="*/ 0 h 20"/>
                <a:gd name="T8" fmla="*/ 325 w 325"/>
                <a:gd name="T9" fmla="*/ 20 h 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25" h="20">
                  <a:moveTo>
                    <a:pt x="0" y="0"/>
                  </a:moveTo>
                  <a:lnTo>
                    <a:pt x="325" y="0"/>
                  </a:lnTo>
                </a:path>
              </a:pathLst>
            </a:custGeom>
            <a:noFill/>
            <a:ln w="35661">
              <a:solidFill>
                <a:srgbClr val="4CAF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41" name="Freeform 190"/>
            <p:cNvSpPr>
              <a:spLocks/>
            </p:cNvSpPr>
            <p:nvPr/>
          </p:nvSpPr>
          <p:spPr bwMode="auto">
            <a:xfrm>
              <a:off x="983" y="982"/>
              <a:ext cx="216" cy="217"/>
            </a:xfrm>
            <a:custGeom>
              <a:avLst/>
              <a:gdLst>
                <a:gd name="T0" fmla="*/ 162 w 216"/>
                <a:gd name="T1" fmla="*/ 0 h 217"/>
                <a:gd name="T2" fmla="*/ 160 w 216"/>
                <a:gd name="T3" fmla="*/ 22 h 217"/>
                <a:gd name="T4" fmla="*/ 156 w 216"/>
                <a:gd name="T5" fmla="*/ 44 h 217"/>
                <a:gd name="T6" fmla="*/ 148 w 216"/>
                <a:gd name="T7" fmla="*/ 65 h 217"/>
                <a:gd name="T8" fmla="*/ 138 w 216"/>
                <a:gd name="T9" fmla="*/ 85 h 217"/>
                <a:gd name="T10" fmla="*/ 125 w 216"/>
                <a:gd name="T11" fmla="*/ 102 h 217"/>
                <a:gd name="T12" fmla="*/ 110 w 216"/>
                <a:gd name="T13" fmla="*/ 118 h 217"/>
                <a:gd name="T14" fmla="*/ 94 w 216"/>
                <a:gd name="T15" fmla="*/ 132 h 217"/>
                <a:gd name="T16" fmla="*/ 75 w 216"/>
                <a:gd name="T17" fmla="*/ 143 h 217"/>
                <a:gd name="T18" fmla="*/ 55 w 216"/>
                <a:gd name="T19" fmla="*/ 152 h 217"/>
                <a:gd name="T20" fmla="*/ 33 w 216"/>
                <a:gd name="T21" fmla="*/ 158 h 217"/>
                <a:gd name="T22" fmla="*/ 11 w 216"/>
                <a:gd name="T23" fmla="*/ 162 h 217"/>
                <a:gd name="T24" fmla="*/ 0 w 216"/>
                <a:gd name="T25" fmla="*/ 216 h 217"/>
                <a:gd name="T26" fmla="*/ 23 w 216"/>
                <a:gd name="T27" fmla="*/ 215 h 217"/>
                <a:gd name="T28" fmla="*/ 45 w 216"/>
                <a:gd name="T29" fmla="*/ 211 h 217"/>
                <a:gd name="T30" fmla="*/ 67 w 216"/>
                <a:gd name="T31" fmla="*/ 206 h 217"/>
                <a:gd name="T32" fmla="*/ 87 w 216"/>
                <a:gd name="T33" fmla="*/ 198 h 217"/>
                <a:gd name="T34" fmla="*/ 107 w 216"/>
                <a:gd name="T35" fmla="*/ 188 h 217"/>
                <a:gd name="T36" fmla="*/ 125 w 216"/>
                <a:gd name="T37" fmla="*/ 176 h 217"/>
                <a:gd name="T38" fmla="*/ 142 w 216"/>
                <a:gd name="T39" fmla="*/ 162 h 217"/>
                <a:gd name="T40" fmla="*/ 158 w 216"/>
                <a:gd name="T41" fmla="*/ 147 h 217"/>
                <a:gd name="T42" fmla="*/ 172 w 216"/>
                <a:gd name="T43" fmla="*/ 131 h 217"/>
                <a:gd name="T44" fmla="*/ 184 w 216"/>
                <a:gd name="T45" fmla="*/ 113 h 217"/>
                <a:gd name="T46" fmla="*/ 195 w 216"/>
                <a:gd name="T47" fmla="*/ 94 h 217"/>
                <a:gd name="T48" fmla="*/ 203 w 216"/>
                <a:gd name="T49" fmla="*/ 73 h 217"/>
                <a:gd name="T50" fmla="*/ 210 w 216"/>
                <a:gd name="T51" fmla="*/ 52 h 217"/>
                <a:gd name="T52" fmla="*/ 214 w 216"/>
                <a:gd name="T53" fmla="*/ 30 h 217"/>
                <a:gd name="T54" fmla="*/ 216 w 216"/>
                <a:gd name="T55" fmla="*/ 7 h 217"/>
                <a:gd name="T56" fmla="*/ 162 w 216"/>
                <a:gd name="T57" fmla="*/ 0 h 2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6"/>
                <a:gd name="T88" fmla="*/ 0 h 217"/>
                <a:gd name="T89" fmla="*/ 216 w 216"/>
                <a:gd name="T90" fmla="*/ 217 h 2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6" h="217">
                  <a:moveTo>
                    <a:pt x="162" y="0"/>
                  </a:moveTo>
                  <a:lnTo>
                    <a:pt x="160" y="22"/>
                  </a:lnTo>
                  <a:lnTo>
                    <a:pt x="156" y="44"/>
                  </a:lnTo>
                  <a:lnTo>
                    <a:pt x="148" y="65"/>
                  </a:lnTo>
                  <a:lnTo>
                    <a:pt x="138" y="85"/>
                  </a:lnTo>
                  <a:lnTo>
                    <a:pt x="125" y="102"/>
                  </a:lnTo>
                  <a:lnTo>
                    <a:pt x="110" y="118"/>
                  </a:lnTo>
                  <a:lnTo>
                    <a:pt x="94" y="132"/>
                  </a:lnTo>
                  <a:lnTo>
                    <a:pt x="75" y="143"/>
                  </a:lnTo>
                  <a:lnTo>
                    <a:pt x="55" y="152"/>
                  </a:lnTo>
                  <a:lnTo>
                    <a:pt x="33" y="158"/>
                  </a:lnTo>
                  <a:lnTo>
                    <a:pt x="11" y="162"/>
                  </a:lnTo>
                  <a:lnTo>
                    <a:pt x="0" y="216"/>
                  </a:lnTo>
                  <a:lnTo>
                    <a:pt x="23" y="215"/>
                  </a:lnTo>
                  <a:lnTo>
                    <a:pt x="45" y="211"/>
                  </a:lnTo>
                  <a:lnTo>
                    <a:pt x="67" y="206"/>
                  </a:lnTo>
                  <a:lnTo>
                    <a:pt x="87" y="198"/>
                  </a:lnTo>
                  <a:lnTo>
                    <a:pt x="107" y="188"/>
                  </a:lnTo>
                  <a:lnTo>
                    <a:pt x="125" y="176"/>
                  </a:lnTo>
                  <a:lnTo>
                    <a:pt x="142" y="162"/>
                  </a:lnTo>
                  <a:lnTo>
                    <a:pt x="158" y="147"/>
                  </a:lnTo>
                  <a:lnTo>
                    <a:pt x="172" y="131"/>
                  </a:lnTo>
                  <a:lnTo>
                    <a:pt x="184" y="113"/>
                  </a:lnTo>
                  <a:lnTo>
                    <a:pt x="195" y="94"/>
                  </a:lnTo>
                  <a:lnTo>
                    <a:pt x="203" y="73"/>
                  </a:lnTo>
                  <a:lnTo>
                    <a:pt x="210" y="52"/>
                  </a:lnTo>
                  <a:lnTo>
                    <a:pt x="214" y="30"/>
                  </a:lnTo>
                  <a:lnTo>
                    <a:pt x="216" y="7"/>
                  </a:lnTo>
                  <a:lnTo>
                    <a:pt x="162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42" name="Freeform 191"/>
            <p:cNvSpPr>
              <a:spLocks/>
            </p:cNvSpPr>
            <p:nvPr/>
          </p:nvSpPr>
          <p:spPr bwMode="auto">
            <a:xfrm>
              <a:off x="226" y="874"/>
              <a:ext cx="395" cy="54"/>
            </a:xfrm>
            <a:custGeom>
              <a:avLst/>
              <a:gdLst>
                <a:gd name="T0" fmla="*/ 395 w 395"/>
                <a:gd name="T1" fmla="*/ 0 h 54"/>
                <a:gd name="T2" fmla="*/ 0 w 395"/>
                <a:gd name="T3" fmla="*/ 0 h 54"/>
                <a:gd name="T4" fmla="*/ 0 w 395"/>
                <a:gd name="T5" fmla="*/ 54 h 54"/>
                <a:gd name="T6" fmla="*/ 383 w 395"/>
                <a:gd name="T7" fmla="*/ 54 h 54"/>
                <a:gd name="T8" fmla="*/ 386 w 395"/>
                <a:gd name="T9" fmla="*/ 34 h 54"/>
                <a:gd name="T10" fmla="*/ 391 w 395"/>
                <a:gd name="T11" fmla="*/ 14 h 54"/>
                <a:gd name="T12" fmla="*/ 395 w 395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5"/>
                <a:gd name="T22" fmla="*/ 0 h 54"/>
                <a:gd name="T23" fmla="*/ 395 w 395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5" h="54">
                  <a:moveTo>
                    <a:pt x="395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83" y="54"/>
                  </a:lnTo>
                  <a:lnTo>
                    <a:pt x="386" y="34"/>
                  </a:lnTo>
                  <a:lnTo>
                    <a:pt x="391" y="14"/>
                  </a:lnTo>
                  <a:lnTo>
                    <a:pt x="395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43" name="Freeform 192"/>
            <p:cNvSpPr>
              <a:spLocks/>
            </p:cNvSpPr>
            <p:nvPr/>
          </p:nvSpPr>
          <p:spPr bwMode="auto">
            <a:xfrm>
              <a:off x="226" y="712"/>
              <a:ext cx="494" cy="54"/>
            </a:xfrm>
            <a:custGeom>
              <a:avLst/>
              <a:gdLst>
                <a:gd name="T0" fmla="*/ 493 w 494"/>
                <a:gd name="T1" fmla="*/ 0 h 54"/>
                <a:gd name="T2" fmla="*/ 0 w 494"/>
                <a:gd name="T3" fmla="*/ 0 h 54"/>
                <a:gd name="T4" fmla="*/ 0 w 494"/>
                <a:gd name="T5" fmla="*/ 54 h 54"/>
                <a:gd name="T6" fmla="*/ 447 w 494"/>
                <a:gd name="T7" fmla="*/ 54 h 54"/>
                <a:gd name="T8" fmla="*/ 459 w 494"/>
                <a:gd name="T9" fmla="*/ 38 h 54"/>
                <a:gd name="T10" fmla="*/ 472 w 494"/>
                <a:gd name="T11" fmla="*/ 22 h 54"/>
                <a:gd name="T12" fmla="*/ 485 w 494"/>
                <a:gd name="T13" fmla="*/ 7 h 54"/>
                <a:gd name="T14" fmla="*/ 493 w 494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4"/>
                <a:gd name="T25" fmla="*/ 0 h 54"/>
                <a:gd name="T26" fmla="*/ 494 w 494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4" h="54">
                  <a:moveTo>
                    <a:pt x="493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447" y="54"/>
                  </a:lnTo>
                  <a:lnTo>
                    <a:pt x="459" y="38"/>
                  </a:lnTo>
                  <a:lnTo>
                    <a:pt x="472" y="22"/>
                  </a:lnTo>
                  <a:lnTo>
                    <a:pt x="485" y="7"/>
                  </a:lnTo>
                  <a:lnTo>
                    <a:pt x="493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193"/>
            <p:cNvGrpSpPr>
              <a:grpSpLocks/>
            </p:cNvGrpSpPr>
            <p:nvPr/>
          </p:nvGrpSpPr>
          <p:grpSpPr bwMode="auto">
            <a:xfrm>
              <a:off x="10" y="10"/>
              <a:ext cx="1299" cy="1468"/>
              <a:chOff x="10" y="10"/>
              <a:chExt cx="1299" cy="1468"/>
            </a:xfrm>
          </p:grpSpPr>
          <p:sp>
            <p:nvSpPr>
              <p:cNvPr id="19545" name="Freeform 194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534 w 1299"/>
                  <a:gd name="T1" fmla="*/ 0 h 1468"/>
                  <a:gd name="T2" fmla="*/ 488 w 1299"/>
                  <a:gd name="T3" fmla="*/ 9 h 1468"/>
                  <a:gd name="T4" fmla="*/ 450 w 1299"/>
                  <a:gd name="T5" fmla="*/ 29 h 1468"/>
                  <a:gd name="T6" fmla="*/ 419 w 1299"/>
                  <a:gd name="T7" fmla="*/ 56 h 1468"/>
                  <a:gd name="T8" fmla="*/ 396 w 1299"/>
                  <a:gd name="T9" fmla="*/ 87 h 1468"/>
                  <a:gd name="T10" fmla="*/ 379 w 1299"/>
                  <a:gd name="T11" fmla="*/ 127 h 1468"/>
                  <a:gd name="T12" fmla="*/ 353 w 1299"/>
                  <a:gd name="T13" fmla="*/ 159 h 1468"/>
                  <a:gd name="T14" fmla="*/ 316 w 1299"/>
                  <a:gd name="T15" fmla="*/ 173 h 1468"/>
                  <a:gd name="T16" fmla="*/ 281 w 1299"/>
                  <a:gd name="T17" fmla="*/ 193 h 1468"/>
                  <a:gd name="T18" fmla="*/ 108 w 1299"/>
                  <a:gd name="T19" fmla="*/ 215 h 1468"/>
                  <a:gd name="T20" fmla="*/ 64 w 1299"/>
                  <a:gd name="T21" fmla="*/ 223 h 1468"/>
                  <a:gd name="T22" fmla="*/ 29 w 1299"/>
                  <a:gd name="T23" fmla="*/ 250 h 1468"/>
                  <a:gd name="T24" fmla="*/ 6 w 1299"/>
                  <a:gd name="T25" fmla="*/ 285 h 1468"/>
                  <a:gd name="T26" fmla="*/ 0 w 1299"/>
                  <a:gd name="T27" fmla="*/ 1297 h 1468"/>
                  <a:gd name="T28" fmla="*/ 9 w 1299"/>
                  <a:gd name="T29" fmla="*/ 1342 h 1468"/>
                  <a:gd name="T30" fmla="*/ 34 w 1299"/>
                  <a:gd name="T31" fmla="*/ 1377 h 1468"/>
                  <a:gd name="T32" fmla="*/ 71 w 1299"/>
                  <a:gd name="T33" fmla="*/ 1400 h 1468"/>
                  <a:gd name="T34" fmla="*/ 489 w 1299"/>
                  <a:gd name="T35" fmla="*/ 1407 h 1468"/>
                  <a:gd name="T36" fmla="*/ 492 w 1299"/>
                  <a:gd name="T37" fmla="*/ 1412 h 1468"/>
                  <a:gd name="T38" fmla="*/ 550 w 1299"/>
                  <a:gd name="T39" fmla="*/ 1464 h 1468"/>
                  <a:gd name="T40" fmla="*/ 590 w 1299"/>
                  <a:gd name="T41" fmla="*/ 1466 h 1468"/>
                  <a:gd name="T42" fmla="*/ 649 w 1299"/>
                  <a:gd name="T43" fmla="*/ 1413 h 1468"/>
                  <a:gd name="T44" fmla="*/ 532 w 1299"/>
                  <a:gd name="T45" fmla="*/ 1376 h 1468"/>
                  <a:gd name="T46" fmla="*/ 124 w 1299"/>
                  <a:gd name="T47" fmla="*/ 1354 h 1468"/>
                  <a:gd name="T48" fmla="*/ 75 w 1299"/>
                  <a:gd name="T49" fmla="*/ 1340 h 1468"/>
                  <a:gd name="T50" fmla="*/ 54 w 1299"/>
                  <a:gd name="T51" fmla="*/ 1307 h 1468"/>
                  <a:gd name="T52" fmla="*/ 58 w 1299"/>
                  <a:gd name="T53" fmla="*/ 302 h 1468"/>
                  <a:gd name="T54" fmla="*/ 89 w 1299"/>
                  <a:gd name="T55" fmla="*/ 272 h 1468"/>
                  <a:gd name="T56" fmla="*/ 285 w 1299"/>
                  <a:gd name="T57" fmla="*/ 270 h 1468"/>
                  <a:gd name="T58" fmla="*/ 303 w 1299"/>
                  <a:gd name="T59" fmla="*/ 245 h 1468"/>
                  <a:gd name="T60" fmla="*/ 339 w 1299"/>
                  <a:gd name="T61" fmla="*/ 223 h 1468"/>
                  <a:gd name="T62" fmla="*/ 381 w 1299"/>
                  <a:gd name="T63" fmla="*/ 203 h 1468"/>
                  <a:gd name="T64" fmla="*/ 412 w 1299"/>
                  <a:gd name="T65" fmla="*/ 177 h 1468"/>
                  <a:gd name="T66" fmla="*/ 432 w 1299"/>
                  <a:gd name="T67" fmla="*/ 143 h 1468"/>
                  <a:gd name="T68" fmla="*/ 453 w 1299"/>
                  <a:gd name="T69" fmla="*/ 102 h 1468"/>
                  <a:gd name="T70" fmla="*/ 483 w 1299"/>
                  <a:gd name="T71" fmla="*/ 72 h 1468"/>
                  <a:gd name="T72" fmla="*/ 519 w 1299"/>
                  <a:gd name="T73" fmla="*/ 56 h 1468"/>
                  <a:gd name="T74" fmla="*/ 663 w 1299"/>
                  <a:gd name="T75" fmla="*/ 53 h 1468"/>
                  <a:gd name="T76" fmla="*/ 638 w 1299"/>
                  <a:gd name="T77" fmla="*/ 32 h 1468"/>
                  <a:gd name="T78" fmla="*/ 601 w 1299"/>
                  <a:gd name="T79" fmla="*/ 9 h 1468"/>
                  <a:gd name="T80" fmla="*/ 559 w 1299"/>
                  <a:gd name="T81" fmla="*/ 0 h 146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99"/>
                  <a:gd name="T124" fmla="*/ 0 h 1468"/>
                  <a:gd name="T125" fmla="*/ 1299 w 1299"/>
                  <a:gd name="T126" fmla="*/ 1468 h 146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99" h="1468">
                    <a:moveTo>
                      <a:pt x="559" y="0"/>
                    </a:moveTo>
                    <a:lnTo>
                      <a:pt x="534" y="0"/>
                    </a:lnTo>
                    <a:lnTo>
                      <a:pt x="510" y="3"/>
                    </a:lnTo>
                    <a:lnTo>
                      <a:pt x="488" y="9"/>
                    </a:lnTo>
                    <a:lnTo>
                      <a:pt x="468" y="17"/>
                    </a:lnTo>
                    <a:lnTo>
                      <a:pt x="450" y="29"/>
                    </a:lnTo>
                    <a:lnTo>
                      <a:pt x="433" y="42"/>
                    </a:lnTo>
                    <a:lnTo>
                      <a:pt x="419" y="56"/>
                    </a:lnTo>
                    <a:lnTo>
                      <a:pt x="406" y="69"/>
                    </a:lnTo>
                    <a:lnTo>
                      <a:pt x="396" y="87"/>
                    </a:lnTo>
                    <a:lnTo>
                      <a:pt x="388" y="106"/>
                    </a:lnTo>
                    <a:lnTo>
                      <a:pt x="379" y="127"/>
                    </a:lnTo>
                    <a:lnTo>
                      <a:pt x="367" y="146"/>
                    </a:lnTo>
                    <a:lnTo>
                      <a:pt x="353" y="159"/>
                    </a:lnTo>
                    <a:lnTo>
                      <a:pt x="336" y="166"/>
                    </a:lnTo>
                    <a:lnTo>
                      <a:pt x="316" y="173"/>
                    </a:lnTo>
                    <a:lnTo>
                      <a:pt x="298" y="183"/>
                    </a:lnTo>
                    <a:lnTo>
                      <a:pt x="281" y="193"/>
                    </a:lnTo>
                    <a:lnTo>
                      <a:pt x="266" y="207"/>
                    </a:lnTo>
                    <a:lnTo>
                      <a:pt x="108" y="215"/>
                    </a:lnTo>
                    <a:lnTo>
                      <a:pt x="85" y="217"/>
                    </a:lnTo>
                    <a:lnTo>
                      <a:pt x="64" y="223"/>
                    </a:lnTo>
                    <a:lnTo>
                      <a:pt x="45" y="235"/>
                    </a:lnTo>
                    <a:lnTo>
                      <a:pt x="29" y="250"/>
                    </a:lnTo>
                    <a:lnTo>
                      <a:pt x="15" y="268"/>
                    </a:lnTo>
                    <a:lnTo>
                      <a:pt x="6" y="285"/>
                    </a:lnTo>
                    <a:lnTo>
                      <a:pt x="1" y="308"/>
                    </a:lnTo>
                    <a:lnTo>
                      <a:pt x="0" y="1297"/>
                    </a:lnTo>
                    <a:lnTo>
                      <a:pt x="2" y="1322"/>
                    </a:lnTo>
                    <a:lnTo>
                      <a:pt x="9" y="1342"/>
                    </a:lnTo>
                    <a:lnTo>
                      <a:pt x="20" y="1362"/>
                    </a:lnTo>
                    <a:lnTo>
                      <a:pt x="34" y="1377"/>
                    </a:lnTo>
                    <a:lnTo>
                      <a:pt x="51" y="1392"/>
                    </a:lnTo>
                    <a:lnTo>
                      <a:pt x="71" y="1400"/>
                    </a:lnTo>
                    <a:lnTo>
                      <a:pt x="93" y="1406"/>
                    </a:lnTo>
                    <a:lnTo>
                      <a:pt x="489" y="1407"/>
                    </a:lnTo>
                    <a:lnTo>
                      <a:pt x="491" y="1410"/>
                    </a:lnTo>
                    <a:lnTo>
                      <a:pt x="492" y="1412"/>
                    </a:lnTo>
                    <a:lnTo>
                      <a:pt x="532" y="1454"/>
                    </a:lnTo>
                    <a:lnTo>
                      <a:pt x="550" y="1464"/>
                    </a:lnTo>
                    <a:lnTo>
                      <a:pt x="569" y="1467"/>
                    </a:lnTo>
                    <a:lnTo>
                      <a:pt x="590" y="1466"/>
                    </a:lnTo>
                    <a:lnTo>
                      <a:pt x="607" y="1456"/>
                    </a:lnTo>
                    <a:lnTo>
                      <a:pt x="649" y="1413"/>
                    </a:lnTo>
                    <a:lnTo>
                      <a:pt x="571" y="1413"/>
                    </a:lnTo>
                    <a:lnTo>
                      <a:pt x="532" y="1376"/>
                    </a:lnTo>
                    <a:lnTo>
                      <a:pt x="554" y="1354"/>
                    </a:lnTo>
                    <a:lnTo>
                      <a:pt x="124" y="1354"/>
                    </a:lnTo>
                    <a:lnTo>
                      <a:pt x="96" y="1350"/>
                    </a:lnTo>
                    <a:lnTo>
                      <a:pt x="75" y="1340"/>
                    </a:lnTo>
                    <a:lnTo>
                      <a:pt x="61" y="1326"/>
                    </a:lnTo>
                    <a:lnTo>
                      <a:pt x="54" y="1307"/>
                    </a:lnTo>
                    <a:lnTo>
                      <a:pt x="54" y="323"/>
                    </a:lnTo>
                    <a:lnTo>
                      <a:pt x="58" y="302"/>
                    </a:lnTo>
                    <a:lnTo>
                      <a:pt x="71" y="283"/>
                    </a:lnTo>
                    <a:lnTo>
                      <a:pt x="89" y="272"/>
                    </a:lnTo>
                    <a:lnTo>
                      <a:pt x="225" y="270"/>
                    </a:lnTo>
                    <a:lnTo>
                      <a:pt x="285" y="270"/>
                    </a:lnTo>
                    <a:lnTo>
                      <a:pt x="290" y="262"/>
                    </a:lnTo>
                    <a:lnTo>
                      <a:pt x="303" y="245"/>
                    </a:lnTo>
                    <a:lnTo>
                      <a:pt x="320" y="233"/>
                    </a:lnTo>
                    <a:lnTo>
                      <a:pt x="339" y="223"/>
                    </a:lnTo>
                    <a:lnTo>
                      <a:pt x="361" y="213"/>
                    </a:lnTo>
                    <a:lnTo>
                      <a:pt x="381" y="203"/>
                    </a:lnTo>
                    <a:lnTo>
                      <a:pt x="398" y="192"/>
                    </a:lnTo>
                    <a:lnTo>
                      <a:pt x="412" y="177"/>
                    </a:lnTo>
                    <a:lnTo>
                      <a:pt x="423" y="162"/>
                    </a:lnTo>
                    <a:lnTo>
                      <a:pt x="432" y="143"/>
                    </a:lnTo>
                    <a:lnTo>
                      <a:pt x="441" y="122"/>
                    </a:lnTo>
                    <a:lnTo>
                      <a:pt x="453" y="102"/>
                    </a:lnTo>
                    <a:lnTo>
                      <a:pt x="467" y="83"/>
                    </a:lnTo>
                    <a:lnTo>
                      <a:pt x="483" y="72"/>
                    </a:lnTo>
                    <a:lnTo>
                      <a:pt x="500" y="62"/>
                    </a:lnTo>
                    <a:lnTo>
                      <a:pt x="519" y="56"/>
                    </a:lnTo>
                    <a:lnTo>
                      <a:pt x="539" y="53"/>
                    </a:lnTo>
                    <a:lnTo>
                      <a:pt x="663" y="53"/>
                    </a:lnTo>
                    <a:lnTo>
                      <a:pt x="654" y="43"/>
                    </a:lnTo>
                    <a:lnTo>
                      <a:pt x="638" y="32"/>
                    </a:lnTo>
                    <a:lnTo>
                      <a:pt x="621" y="19"/>
                    </a:lnTo>
                    <a:lnTo>
                      <a:pt x="601" y="9"/>
                    </a:lnTo>
                    <a:lnTo>
                      <a:pt x="581" y="3"/>
                    </a:lnTo>
                    <a:lnTo>
                      <a:pt x="55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6" name="Freeform 195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802 w 1299"/>
                  <a:gd name="T1" fmla="*/ 1182 h 1468"/>
                  <a:gd name="T2" fmla="*/ 726 w 1299"/>
                  <a:gd name="T3" fmla="*/ 1182 h 1468"/>
                  <a:gd name="T4" fmla="*/ 739 w 1299"/>
                  <a:gd name="T5" fmla="*/ 1198 h 1468"/>
                  <a:gd name="T6" fmla="*/ 753 w 1299"/>
                  <a:gd name="T7" fmla="*/ 1212 h 1468"/>
                  <a:gd name="T8" fmla="*/ 571 w 1299"/>
                  <a:gd name="T9" fmla="*/ 1413 h 1468"/>
                  <a:gd name="T10" fmla="*/ 649 w 1299"/>
                  <a:gd name="T11" fmla="*/ 1413 h 1468"/>
                  <a:gd name="T12" fmla="*/ 655 w 1299"/>
                  <a:gd name="T13" fmla="*/ 1407 h 1468"/>
                  <a:gd name="T14" fmla="*/ 975 w 1299"/>
                  <a:gd name="T15" fmla="*/ 1407 h 1468"/>
                  <a:gd name="T16" fmla="*/ 997 w 1299"/>
                  <a:gd name="T17" fmla="*/ 1403 h 1468"/>
                  <a:gd name="T18" fmla="*/ 1018 w 1299"/>
                  <a:gd name="T19" fmla="*/ 1397 h 1468"/>
                  <a:gd name="T20" fmla="*/ 1037 w 1299"/>
                  <a:gd name="T21" fmla="*/ 1387 h 1468"/>
                  <a:gd name="T22" fmla="*/ 1054 w 1299"/>
                  <a:gd name="T23" fmla="*/ 1372 h 1468"/>
                  <a:gd name="T24" fmla="*/ 1067 w 1299"/>
                  <a:gd name="T25" fmla="*/ 1356 h 1468"/>
                  <a:gd name="T26" fmla="*/ 1068 w 1299"/>
                  <a:gd name="T27" fmla="*/ 1354 h 1468"/>
                  <a:gd name="T28" fmla="*/ 709 w 1299"/>
                  <a:gd name="T29" fmla="*/ 1354 h 1468"/>
                  <a:gd name="T30" fmla="*/ 809 w 1299"/>
                  <a:gd name="T31" fmla="*/ 1252 h 1468"/>
                  <a:gd name="T32" fmla="*/ 1140 w 1299"/>
                  <a:gd name="T33" fmla="*/ 1252 h 1468"/>
                  <a:gd name="T34" fmla="*/ 1155 w 1299"/>
                  <a:gd name="T35" fmla="*/ 1244 h 1468"/>
                  <a:gd name="T36" fmla="*/ 951 w 1299"/>
                  <a:gd name="T37" fmla="*/ 1244 h 1468"/>
                  <a:gd name="T38" fmla="*/ 907 w 1299"/>
                  <a:gd name="T39" fmla="*/ 1236 h 1468"/>
                  <a:gd name="T40" fmla="*/ 885 w 1299"/>
                  <a:gd name="T41" fmla="*/ 1230 h 1468"/>
                  <a:gd name="T42" fmla="*/ 865 w 1299"/>
                  <a:gd name="T43" fmla="*/ 1222 h 1468"/>
                  <a:gd name="T44" fmla="*/ 845 w 1299"/>
                  <a:gd name="T45" fmla="*/ 1212 h 1468"/>
                  <a:gd name="T46" fmla="*/ 826 w 1299"/>
                  <a:gd name="T47" fmla="*/ 1200 h 1468"/>
                  <a:gd name="T48" fmla="*/ 809 w 1299"/>
                  <a:gd name="T49" fmla="*/ 1188 h 1468"/>
                  <a:gd name="T50" fmla="*/ 802 w 1299"/>
                  <a:gd name="T51" fmla="*/ 1182 h 146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99"/>
                  <a:gd name="T79" fmla="*/ 0 h 1468"/>
                  <a:gd name="T80" fmla="*/ 1299 w 1299"/>
                  <a:gd name="T81" fmla="*/ 1468 h 146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99" h="1468">
                    <a:moveTo>
                      <a:pt x="802" y="1182"/>
                    </a:moveTo>
                    <a:lnTo>
                      <a:pt x="726" y="1182"/>
                    </a:lnTo>
                    <a:lnTo>
                      <a:pt x="739" y="1198"/>
                    </a:lnTo>
                    <a:lnTo>
                      <a:pt x="753" y="1212"/>
                    </a:lnTo>
                    <a:lnTo>
                      <a:pt x="571" y="1413"/>
                    </a:lnTo>
                    <a:lnTo>
                      <a:pt x="649" y="1413"/>
                    </a:lnTo>
                    <a:lnTo>
                      <a:pt x="655" y="1407"/>
                    </a:lnTo>
                    <a:lnTo>
                      <a:pt x="975" y="1407"/>
                    </a:lnTo>
                    <a:lnTo>
                      <a:pt x="997" y="1403"/>
                    </a:lnTo>
                    <a:lnTo>
                      <a:pt x="1018" y="1397"/>
                    </a:lnTo>
                    <a:lnTo>
                      <a:pt x="1037" y="1387"/>
                    </a:lnTo>
                    <a:lnTo>
                      <a:pt x="1054" y="1372"/>
                    </a:lnTo>
                    <a:lnTo>
                      <a:pt x="1067" y="1356"/>
                    </a:lnTo>
                    <a:lnTo>
                      <a:pt x="1068" y="1354"/>
                    </a:lnTo>
                    <a:lnTo>
                      <a:pt x="709" y="1354"/>
                    </a:lnTo>
                    <a:lnTo>
                      <a:pt x="809" y="1252"/>
                    </a:lnTo>
                    <a:lnTo>
                      <a:pt x="1140" y="1252"/>
                    </a:lnTo>
                    <a:lnTo>
                      <a:pt x="1155" y="1244"/>
                    </a:lnTo>
                    <a:lnTo>
                      <a:pt x="951" y="1244"/>
                    </a:lnTo>
                    <a:lnTo>
                      <a:pt x="907" y="1236"/>
                    </a:lnTo>
                    <a:lnTo>
                      <a:pt x="885" y="1230"/>
                    </a:lnTo>
                    <a:lnTo>
                      <a:pt x="865" y="1222"/>
                    </a:lnTo>
                    <a:lnTo>
                      <a:pt x="845" y="1212"/>
                    </a:lnTo>
                    <a:lnTo>
                      <a:pt x="826" y="1200"/>
                    </a:lnTo>
                    <a:lnTo>
                      <a:pt x="809" y="1188"/>
                    </a:lnTo>
                    <a:lnTo>
                      <a:pt x="802" y="118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7" name="Freeform 196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948 w 1299"/>
                  <a:gd name="T1" fmla="*/ 650 h 1468"/>
                  <a:gd name="T2" fmla="*/ 872 w 1299"/>
                  <a:gd name="T3" fmla="*/ 666 h 1468"/>
                  <a:gd name="T4" fmla="*/ 825 w 1299"/>
                  <a:gd name="T5" fmla="*/ 686 h 1468"/>
                  <a:gd name="T6" fmla="*/ 783 w 1299"/>
                  <a:gd name="T7" fmla="*/ 712 h 1468"/>
                  <a:gd name="T8" fmla="*/ 745 w 1299"/>
                  <a:gd name="T9" fmla="*/ 743 h 1468"/>
                  <a:gd name="T10" fmla="*/ 712 w 1299"/>
                  <a:gd name="T11" fmla="*/ 782 h 1468"/>
                  <a:gd name="T12" fmla="*/ 686 w 1299"/>
                  <a:gd name="T13" fmla="*/ 823 h 1468"/>
                  <a:gd name="T14" fmla="*/ 666 w 1299"/>
                  <a:gd name="T15" fmla="*/ 871 h 1468"/>
                  <a:gd name="T16" fmla="*/ 654 w 1299"/>
                  <a:gd name="T17" fmla="*/ 921 h 1468"/>
                  <a:gd name="T18" fmla="*/ 650 w 1299"/>
                  <a:gd name="T19" fmla="*/ 966 h 1468"/>
                  <a:gd name="T20" fmla="*/ 650 w 1299"/>
                  <a:gd name="T21" fmla="*/ 993 h 1468"/>
                  <a:gd name="T22" fmla="*/ 655 w 1299"/>
                  <a:gd name="T23" fmla="*/ 1036 h 1468"/>
                  <a:gd name="T24" fmla="*/ 666 w 1299"/>
                  <a:gd name="T25" fmla="*/ 1074 h 1468"/>
                  <a:gd name="T26" fmla="*/ 680 w 1299"/>
                  <a:gd name="T27" fmla="*/ 1112 h 1468"/>
                  <a:gd name="T28" fmla="*/ 494 w 1299"/>
                  <a:gd name="T29" fmla="*/ 1337 h 1468"/>
                  <a:gd name="T30" fmla="*/ 487 w 1299"/>
                  <a:gd name="T31" fmla="*/ 1347 h 1468"/>
                  <a:gd name="T32" fmla="*/ 554 w 1299"/>
                  <a:gd name="T33" fmla="*/ 1354 h 1468"/>
                  <a:gd name="T34" fmla="*/ 802 w 1299"/>
                  <a:gd name="T35" fmla="*/ 1182 h 1468"/>
                  <a:gd name="T36" fmla="*/ 777 w 1299"/>
                  <a:gd name="T37" fmla="*/ 1158 h 1468"/>
                  <a:gd name="T38" fmla="*/ 750 w 1299"/>
                  <a:gd name="T39" fmla="*/ 1124 h 1468"/>
                  <a:gd name="T40" fmla="*/ 728 w 1299"/>
                  <a:gd name="T41" fmla="*/ 1086 h 1468"/>
                  <a:gd name="T42" fmla="*/ 713 w 1299"/>
                  <a:gd name="T43" fmla="*/ 1044 h 1468"/>
                  <a:gd name="T44" fmla="*/ 705 w 1299"/>
                  <a:gd name="T45" fmla="*/ 1000 h 1468"/>
                  <a:gd name="T46" fmla="*/ 705 w 1299"/>
                  <a:gd name="T47" fmla="*/ 953 h 1468"/>
                  <a:gd name="T48" fmla="*/ 712 w 1299"/>
                  <a:gd name="T49" fmla="*/ 908 h 1468"/>
                  <a:gd name="T50" fmla="*/ 727 w 1299"/>
                  <a:gd name="T51" fmla="*/ 866 h 1468"/>
                  <a:gd name="T52" fmla="*/ 747 w 1299"/>
                  <a:gd name="T53" fmla="*/ 828 h 1468"/>
                  <a:gd name="T54" fmla="*/ 774 w 1299"/>
                  <a:gd name="T55" fmla="*/ 792 h 1468"/>
                  <a:gd name="T56" fmla="*/ 805 w 1299"/>
                  <a:gd name="T57" fmla="*/ 763 h 1468"/>
                  <a:gd name="T58" fmla="*/ 841 w 1299"/>
                  <a:gd name="T59" fmla="*/ 738 h 1468"/>
                  <a:gd name="T60" fmla="*/ 880 w 1299"/>
                  <a:gd name="T61" fmla="*/ 720 h 1468"/>
                  <a:gd name="T62" fmla="*/ 945 w 1299"/>
                  <a:gd name="T63" fmla="*/ 703 h 1468"/>
                  <a:gd name="T64" fmla="*/ 1146 w 1299"/>
                  <a:gd name="T65" fmla="*/ 698 h 1468"/>
                  <a:gd name="T66" fmla="*/ 1101 w 1299"/>
                  <a:gd name="T67" fmla="*/ 673 h 1468"/>
                  <a:gd name="T68" fmla="*/ 1053 w 1299"/>
                  <a:gd name="T69" fmla="*/ 658 h 1468"/>
                  <a:gd name="T70" fmla="*/ 975 w 1299"/>
                  <a:gd name="T71" fmla="*/ 648 h 146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299"/>
                  <a:gd name="T109" fmla="*/ 0 h 1468"/>
                  <a:gd name="T110" fmla="*/ 1299 w 1299"/>
                  <a:gd name="T111" fmla="*/ 1468 h 146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299" h="1468">
                    <a:moveTo>
                      <a:pt x="975" y="648"/>
                    </a:moveTo>
                    <a:lnTo>
                      <a:pt x="948" y="650"/>
                    </a:lnTo>
                    <a:lnTo>
                      <a:pt x="896" y="658"/>
                    </a:lnTo>
                    <a:lnTo>
                      <a:pt x="872" y="666"/>
                    </a:lnTo>
                    <a:lnTo>
                      <a:pt x="848" y="673"/>
                    </a:lnTo>
                    <a:lnTo>
                      <a:pt x="825" y="686"/>
                    </a:lnTo>
                    <a:lnTo>
                      <a:pt x="803" y="698"/>
                    </a:lnTo>
                    <a:lnTo>
                      <a:pt x="783" y="712"/>
                    </a:lnTo>
                    <a:lnTo>
                      <a:pt x="763" y="728"/>
                    </a:lnTo>
                    <a:lnTo>
                      <a:pt x="745" y="743"/>
                    </a:lnTo>
                    <a:lnTo>
                      <a:pt x="728" y="762"/>
                    </a:lnTo>
                    <a:lnTo>
                      <a:pt x="712" y="782"/>
                    </a:lnTo>
                    <a:lnTo>
                      <a:pt x="698" y="802"/>
                    </a:lnTo>
                    <a:lnTo>
                      <a:pt x="686" y="823"/>
                    </a:lnTo>
                    <a:lnTo>
                      <a:pt x="675" y="848"/>
                    </a:lnTo>
                    <a:lnTo>
                      <a:pt x="666" y="871"/>
                    </a:lnTo>
                    <a:lnTo>
                      <a:pt x="659" y="896"/>
                    </a:lnTo>
                    <a:lnTo>
                      <a:pt x="654" y="921"/>
                    </a:lnTo>
                    <a:lnTo>
                      <a:pt x="651" y="948"/>
                    </a:lnTo>
                    <a:lnTo>
                      <a:pt x="650" y="966"/>
                    </a:lnTo>
                    <a:lnTo>
                      <a:pt x="650" y="978"/>
                    </a:lnTo>
                    <a:lnTo>
                      <a:pt x="650" y="993"/>
                    </a:lnTo>
                    <a:lnTo>
                      <a:pt x="652" y="1016"/>
                    </a:lnTo>
                    <a:lnTo>
                      <a:pt x="655" y="1036"/>
                    </a:lnTo>
                    <a:lnTo>
                      <a:pt x="660" y="1056"/>
                    </a:lnTo>
                    <a:lnTo>
                      <a:pt x="666" y="1074"/>
                    </a:lnTo>
                    <a:lnTo>
                      <a:pt x="672" y="1094"/>
                    </a:lnTo>
                    <a:lnTo>
                      <a:pt x="680" y="1112"/>
                    </a:lnTo>
                    <a:lnTo>
                      <a:pt x="689" y="1130"/>
                    </a:lnTo>
                    <a:lnTo>
                      <a:pt x="494" y="1337"/>
                    </a:lnTo>
                    <a:lnTo>
                      <a:pt x="490" y="1342"/>
                    </a:lnTo>
                    <a:lnTo>
                      <a:pt x="487" y="1347"/>
                    </a:lnTo>
                    <a:lnTo>
                      <a:pt x="484" y="1354"/>
                    </a:lnTo>
                    <a:lnTo>
                      <a:pt x="554" y="1354"/>
                    </a:lnTo>
                    <a:lnTo>
                      <a:pt x="726" y="1182"/>
                    </a:lnTo>
                    <a:lnTo>
                      <a:pt x="802" y="1182"/>
                    </a:lnTo>
                    <a:lnTo>
                      <a:pt x="792" y="1174"/>
                    </a:lnTo>
                    <a:lnTo>
                      <a:pt x="777" y="1158"/>
                    </a:lnTo>
                    <a:lnTo>
                      <a:pt x="762" y="1142"/>
                    </a:lnTo>
                    <a:lnTo>
                      <a:pt x="750" y="1124"/>
                    </a:lnTo>
                    <a:lnTo>
                      <a:pt x="738" y="1106"/>
                    </a:lnTo>
                    <a:lnTo>
                      <a:pt x="728" y="1086"/>
                    </a:lnTo>
                    <a:lnTo>
                      <a:pt x="720" y="1066"/>
                    </a:lnTo>
                    <a:lnTo>
                      <a:pt x="713" y="1044"/>
                    </a:lnTo>
                    <a:lnTo>
                      <a:pt x="708" y="1021"/>
                    </a:lnTo>
                    <a:lnTo>
                      <a:pt x="705" y="1000"/>
                    </a:lnTo>
                    <a:lnTo>
                      <a:pt x="704" y="978"/>
                    </a:lnTo>
                    <a:lnTo>
                      <a:pt x="705" y="953"/>
                    </a:lnTo>
                    <a:lnTo>
                      <a:pt x="707" y="930"/>
                    </a:lnTo>
                    <a:lnTo>
                      <a:pt x="712" y="908"/>
                    </a:lnTo>
                    <a:lnTo>
                      <a:pt x="719" y="888"/>
                    </a:lnTo>
                    <a:lnTo>
                      <a:pt x="727" y="866"/>
                    </a:lnTo>
                    <a:lnTo>
                      <a:pt x="736" y="846"/>
                    </a:lnTo>
                    <a:lnTo>
                      <a:pt x="747" y="828"/>
                    </a:lnTo>
                    <a:lnTo>
                      <a:pt x="760" y="810"/>
                    </a:lnTo>
                    <a:lnTo>
                      <a:pt x="774" y="792"/>
                    </a:lnTo>
                    <a:lnTo>
                      <a:pt x="789" y="778"/>
                    </a:lnTo>
                    <a:lnTo>
                      <a:pt x="805" y="763"/>
                    </a:lnTo>
                    <a:lnTo>
                      <a:pt x="822" y="750"/>
                    </a:lnTo>
                    <a:lnTo>
                      <a:pt x="841" y="738"/>
                    </a:lnTo>
                    <a:lnTo>
                      <a:pt x="860" y="728"/>
                    </a:lnTo>
                    <a:lnTo>
                      <a:pt x="880" y="720"/>
                    </a:lnTo>
                    <a:lnTo>
                      <a:pt x="923" y="708"/>
                    </a:lnTo>
                    <a:lnTo>
                      <a:pt x="945" y="703"/>
                    </a:lnTo>
                    <a:lnTo>
                      <a:pt x="1155" y="703"/>
                    </a:lnTo>
                    <a:lnTo>
                      <a:pt x="1146" y="698"/>
                    </a:lnTo>
                    <a:lnTo>
                      <a:pt x="1124" y="686"/>
                    </a:lnTo>
                    <a:lnTo>
                      <a:pt x="1101" y="673"/>
                    </a:lnTo>
                    <a:lnTo>
                      <a:pt x="1077" y="666"/>
                    </a:lnTo>
                    <a:lnTo>
                      <a:pt x="1053" y="658"/>
                    </a:lnTo>
                    <a:lnTo>
                      <a:pt x="1001" y="650"/>
                    </a:lnTo>
                    <a:lnTo>
                      <a:pt x="975" y="64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8" name="Freeform 197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1082 w 1299"/>
                  <a:gd name="T1" fmla="*/ 1294 h 1468"/>
                  <a:gd name="T2" fmla="*/ 1023 w 1299"/>
                  <a:gd name="T3" fmla="*/ 1294 h 1468"/>
                  <a:gd name="T4" fmla="*/ 1029 w 1299"/>
                  <a:gd name="T5" fmla="*/ 1297 h 1468"/>
                  <a:gd name="T6" fmla="*/ 1024 w 1299"/>
                  <a:gd name="T7" fmla="*/ 1320 h 1468"/>
                  <a:gd name="T8" fmla="*/ 1011 w 1299"/>
                  <a:gd name="T9" fmla="*/ 1337 h 1468"/>
                  <a:gd name="T10" fmla="*/ 993 w 1299"/>
                  <a:gd name="T11" fmla="*/ 1350 h 1468"/>
                  <a:gd name="T12" fmla="*/ 709 w 1299"/>
                  <a:gd name="T13" fmla="*/ 1354 h 1468"/>
                  <a:gd name="T14" fmla="*/ 1068 w 1299"/>
                  <a:gd name="T15" fmla="*/ 1354 h 1468"/>
                  <a:gd name="T16" fmla="*/ 1076 w 1299"/>
                  <a:gd name="T17" fmla="*/ 1336 h 1468"/>
                  <a:gd name="T18" fmla="*/ 1082 w 1299"/>
                  <a:gd name="T19" fmla="*/ 1314 h 1468"/>
                  <a:gd name="T20" fmla="*/ 1082 w 1299"/>
                  <a:gd name="T21" fmla="*/ 1294 h 14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99"/>
                  <a:gd name="T34" fmla="*/ 0 h 1468"/>
                  <a:gd name="T35" fmla="*/ 1299 w 1299"/>
                  <a:gd name="T36" fmla="*/ 1468 h 146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99" h="1468">
                    <a:moveTo>
                      <a:pt x="1082" y="1294"/>
                    </a:moveTo>
                    <a:lnTo>
                      <a:pt x="1023" y="1294"/>
                    </a:lnTo>
                    <a:lnTo>
                      <a:pt x="1029" y="1297"/>
                    </a:lnTo>
                    <a:lnTo>
                      <a:pt x="1024" y="1320"/>
                    </a:lnTo>
                    <a:lnTo>
                      <a:pt x="1011" y="1337"/>
                    </a:lnTo>
                    <a:lnTo>
                      <a:pt x="993" y="1350"/>
                    </a:lnTo>
                    <a:lnTo>
                      <a:pt x="709" y="1354"/>
                    </a:lnTo>
                    <a:lnTo>
                      <a:pt x="1068" y="1354"/>
                    </a:lnTo>
                    <a:lnTo>
                      <a:pt x="1076" y="1336"/>
                    </a:lnTo>
                    <a:lnTo>
                      <a:pt x="1082" y="1314"/>
                    </a:lnTo>
                    <a:lnTo>
                      <a:pt x="1082" y="129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9" name="Freeform 198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1140 w 1299"/>
                  <a:gd name="T1" fmla="*/ 1252 h 1468"/>
                  <a:gd name="T2" fmla="*/ 809 w 1299"/>
                  <a:gd name="T3" fmla="*/ 1252 h 1468"/>
                  <a:gd name="T4" fmla="*/ 826 w 1299"/>
                  <a:gd name="T5" fmla="*/ 1262 h 1468"/>
                  <a:gd name="T6" fmla="*/ 844 w 1299"/>
                  <a:gd name="T7" fmla="*/ 1272 h 1468"/>
                  <a:gd name="T8" fmla="*/ 862 w 1299"/>
                  <a:gd name="T9" fmla="*/ 1278 h 1468"/>
                  <a:gd name="T10" fmla="*/ 881 w 1299"/>
                  <a:gd name="T11" fmla="*/ 1286 h 1468"/>
                  <a:gd name="T12" fmla="*/ 941 w 1299"/>
                  <a:gd name="T13" fmla="*/ 1297 h 1468"/>
                  <a:gd name="T14" fmla="*/ 986 w 1299"/>
                  <a:gd name="T15" fmla="*/ 1297 h 1468"/>
                  <a:gd name="T16" fmla="*/ 1006 w 1299"/>
                  <a:gd name="T17" fmla="*/ 1296 h 1468"/>
                  <a:gd name="T18" fmla="*/ 1023 w 1299"/>
                  <a:gd name="T19" fmla="*/ 1294 h 1468"/>
                  <a:gd name="T20" fmla="*/ 1082 w 1299"/>
                  <a:gd name="T21" fmla="*/ 1294 h 1468"/>
                  <a:gd name="T22" fmla="*/ 1083 w 1299"/>
                  <a:gd name="T23" fmla="*/ 1280 h 1468"/>
                  <a:gd name="T24" fmla="*/ 1103 w 1299"/>
                  <a:gd name="T25" fmla="*/ 1272 h 1468"/>
                  <a:gd name="T26" fmla="*/ 1122 w 1299"/>
                  <a:gd name="T27" fmla="*/ 1264 h 1468"/>
                  <a:gd name="T28" fmla="*/ 1140 w 1299"/>
                  <a:gd name="T29" fmla="*/ 1252 h 146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99"/>
                  <a:gd name="T46" fmla="*/ 0 h 1468"/>
                  <a:gd name="T47" fmla="*/ 1299 w 1299"/>
                  <a:gd name="T48" fmla="*/ 1468 h 146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99" h="1468">
                    <a:moveTo>
                      <a:pt x="1140" y="1252"/>
                    </a:moveTo>
                    <a:lnTo>
                      <a:pt x="809" y="1252"/>
                    </a:lnTo>
                    <a:lnTo>
                      <a:pt x="826" y="1262"/>
                    </a:lnTo>
                    <a:lnTo>
                      <a:pt x="844" y="1272"/>
                    </a:lnTo>
                    <a:lnTo>
                      <a:pt x="862" y="1278"/>
                    </a:lnTo>
                    <a:lnTo>
                      <a:pt x="881" y="1286"/>
                    </a:lnTo>
                    <a:lnTo>
                      <a:pt x="941" y="1297"/>
                    </a:lnTo>
                    <a:lnTo>
                      <a:pt x="986" y="1297"/>
                    </a:lnTo>
                    <a:lnTo>
                      <a:pt x="1006" y="1296"/>
                    </a:lnTo>
                    <a:lnTo>
                      <a:pt x="1023" y="1294"/>
                    </a:lnTo>
                    <a:lnTo>
                      <a:pt x="1082" y="1294"/>
                    </a:lnTo>
                    <a:lnTo>
                      <a:pt x="1083" y="1280"/>
                    </a:lnTo>
                    <a:lnTo>
                      <a:pt x="1103" y="1272"/>
                    </a:lnTo>
                    <a:lnTo>
                      <a:pt x="1122" y="1264"/>
                    </a:lnTo>
                    <a:lnTo>
                      <a:pt x="1140" y="125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0" name="Freeform 199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992 w 1299"/>
                  <a:gd name="T1" fmla="*/ 703 h 1468"/>
                  <a:gd name="T2" fmla="*/ 1059 w 1299"/>
                  <a:gd name="T3" fmla="*/ 718 h 1468"/>
                  <a:gd name="T4" fmla="*/ 1100 w 1299"/>
                  <a:gd name="T5" fmla="*/ 736 h 1468"/>
                  <a:gd name="T6" fmla="*/ 1137 w 1299"/>
                  <a:gd name="T7" fmla="*/ 758 h 1468"/>
                  <a:gd name="T8" fmla="*/ 1170 w 1299"/>
                  <a:gd name="T9" fmla="*/ 788 h 1468"/>
                  <a:gd name="T10" fmla="*/ 1197 w 1299"/>
                  <a:gd name="T11" fmla="*/ 820 h 1468"/>
                  <a:gd name="T12" fmla="*/ 1219 w 1299"/>
                  <a:gd name="T13" fmla="*/ 858 h 1468"/>
                  <a:gd name="T14" fmla="*/ 1235 w 1299"/>
                  <a:gd name="T15" fmla="*/ 898 h 1468"/>
                  <a:gd name="T16" fmla="*/ 1244 w 1299"/>
                  <a:gd name="T17" fmla="*/ 941 h 1468"/>
                  <a:gd name="T18" fmla="*/ 1244 w 1299"/>
                  <a:gd name="T19" fmla="*/ 990 h 1468"/>
                  <a:gd name="T20" fmla="*/ 1237 w 1299"/>
                  <a:gd name="T21" fmla="*/ 1036 h 1468"/>
                  <a:gd name="T22" fmla="*/ 1223 w 1299"/>
                  <a:gd name="T23" fmla="*/ 1078 h 1468"/>
                  <a:gd name="T24" fmla="*/ 1203 w 1299"/>
                  <a:gd name="T25" fmla="*/ 1118 h 1468"/>
                  <a:gd name="T26" fmla="*/ 1177 w 1299"/>
                  <a:gd name="T27" fmla="*/ 1152 h 1468"/>
                  <a:gd name="T28" fmla="*/ 1146 w 1299"/>
                  <a:gd name="T29" fmla="*/ 1182 h 1468"/>
                  <a:gd name="T30" fmla="*/ 1111 w 1299"/>
                  <a:gd name="T31" fmla="*/ 1208 h 1468"/>
                  <a:gd name="T32" fmla="*/ 1072 w 1299"/>
                  <a:gd name="T33" fmla="*/ 1226 h 1468"/>
                  <a:gd name="T34" fmla="*/ 1008 w 1299"/>
                  <a:gd name="T35" fmla="*/ 1242 h 1468"/>
                  <a:gd name="T36" fmla="*/ 1155 w 1299"/>
                  <a:gd name="T37" fmla="*/ 1244 h 1468"/>
                  <a:gd name="T38" fmla="*/ 1175 w 1299"/>
                  <a:gd name="T39" fmla="*/ 1230 h 1468"/>
                  <a:gd name="T40" fmla="*/ 1206 w 1299"/>
                  <a:gd name="T41" fmla="*/ 1202 h 1468"/>
                  <a:gd name="T42" fmla="*/ 1234 w 1299"/>
                  <a:gd name="T43" fmla="*/ 1170 h 1468"/>
                  <a:gd name="T44" fmla="*/ 1257 w 1299"/>
                  <a:gd name="T45" fmla="*/ 1134 h 1468"/>
                  <a:gd name="T46" fmla="*/ 1276 w 1299"/>
                  <a:gd name="T47" fmla="*/ 1096 h 1468"/>
                  <a:gd name="T48" fmla="*/ 1289 w 1299"/>
                  <a:gd name="T49" fmla="*/ 1056 h 1468"/>
                  <a:gd name="T50" fmla="*/ 1297 w 1299"/>
                  <a:gd name="T51" fmla="*/ 1011 h 1468"/>
                  <a:gd name="T52" fmla="*/ 1298 w 1299"/>
                  <a:gd name="T53" fmla="*/ 961 h 1468"/>
                  <a:gd name="T54" fmla="*/ 1290 w 1299"/>
                  <a:gd name="T55" fmla="*/ 906 h 1468"/>
                  <a:gd name="T56" fmla="*/ 1274 w 1299"/>
                  <a:gd name="T57" fmla="*/ 853 h 1468"/>
                  <a:gd name="T58" fmla="*/ 1251 w 1299"/>
                  <a:gd name="T59" fmla="*/ 808 h 1468"/>
                  <a:gd name="T60" fmla="*/ 1221 w 1299"/>
                  <a:gd name="T61" fmla="*/ 766 h 1468"/>
                  <a:gd name="T62" fmla="*/ 1186 w 1299"/>
                  <a:gd name="T63" fmla="*/ 728 h 1468"/>
                  <a:gd name="T64" fmla="*/ 1155 w 1299"/>
                  <a:gd name="T65" fmla="*/ 703 h 14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9"/>
                  <a:gd name="T100" fmla="*/ 0 h 1468"/>
                  <a:gd name="T101" fmla="*/ 1299 w 1299"/>
                  <a:gd name="T102" fmla="*/ 1468 h 146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9" h="1468">
                    <a:moveTo>
                      <a:pt x="1155" y="703"/>
                    </a:moveTo>
                    <a:lnTo>
                      <a:pt x="992" y="703"/>
                    </a:lnTo>
                    <a:lnTo>
                      <a:pt x="1015" y="706"/>
                    </a:lnTo>
                    <a:lnTo>
                      <a:pt x="1059" y="718"/>
                    </a:lnTo>
                    <a:lnTo>
                      <a:pt x="1080" y="726"/>
                    </a:lnTo>
                    <a:lnTo>
                      <a:pt x="1100" y="736"/>
                    </a:lnTo>
                    <a:lnTo>
                      <a:pt x="1119" y="746"/>
                    </a:lnTo>
                    <a:lnTo>
                      <a:pt x="1137" y="758"/>
                    </a:lnTo>
                    <a:lnTo>
                      <a:pt x="1154" y="772"/>
                    </a:lnTo>
                    <a:lnTo>
                      <a:pt x="1170" y="788"/>
                    </a:lnTo>
                    <a:lnTo>
                      <a:pt x="1184" y="803"/>
                    </a:lnTo>
                    <a:lnTo>
                      <a:pt x="1197" y="820"/>
                    </a:lnTo>
                    <a:lnTo>
                      <a:pt x="1209" y="838"/>
                    </a:lnTo>
                    <a:lnTo>
                      <a:pt x="1219" y="858"/>
                    </a:lnTo>
                    <a:lnTo>
                      <a:pt x="1228" y="878"/>
                    </a:lnTo>
                    <a:lnTo>
                      <a:pt x="1235" y="898"/>
                    </a:lnTo>
                    <a:lnTo>
                      <a:pt x="1240" y="920"/>
                    </a:lnTo>
                    <a:lnTo>
                      <a:pt x="1244" y="941"/>
                    </a:lnTo>
                    <a:lnTo>
                      <a:pt x="1245" y="966"/>
                    </a:lnTo>
                    <a:lnTo>
                      <a:pt x="1244" y="990"/>
                    </a:lnTo>
                    <a:lnTo>
                      <a:pt x="1241" y="1011"/>
                    </a:lnTo>
                    <a:lnTo>
                      <a:pt x="1237" y="1036"/>
                    </a:lnTo>
                    <a:lnTo>
                      <a:pt x="1231" y="1058"/>
                    </a:lnTo>
                    <a:lnTo>
                      <a:pt x="1223" y="1078"/>
                    </a:lnTo>
                    <a:lnTo>
                      <a:pt x="1213" y="1098"/>
                    </a:lnTo>
                    <a:lnTo>
                      <a:pt x="1203" y="1118"/>
                    </a:lnTo>
                    <a:lnTo>
                      <a:pt x="1190" y="1136"/>
                    </a:lnTo>
                    <a:lnTo>
                      <a:pt x="1177" y="1152"/>
                    </a:lnTo>
                    <a:lnTo>
                      <a:pt x="1162" y="1168"/>
                    </a:lnTo>
                    <a:lnTo>
                      <a:pt x="1146" y="1182"/>
                    </a:lnTo>
                    <a:lnTo>
                      <a:pt x="1129" y="1196"/>
                    </a:lnTo>
                    <a:lnTo>
                      <a:pt x="1111" y="1208"/>
                    </a:lnTo>
                    <a:lnTo>
                      <a:pt x="1092" y="1218"/>
                    </a:lnTo>
                    <a:lnTo>
                      <a:pt x="1072" y="1226"/>
                    </a:lnTo>
                    <a:lnTo>
                      <a:pt x="1051" y="1234"/>
                    </a:lnTo>
                    <a:lnTo>
                      <a:pt x="1008" y="1242"/>
                    </a:lnTo>
                    <a:lnTo>
                      <a:pt x="985" y="1244"/>
                    </a:lnTo>
                    <a:lnTo>
                      <a:pt x="1155" y="1244"/>
                    </a:lnTo>
                    <a:lnTo>
                      <a:pt x="1158" y="1242"/>
                    </a:lnTo>
                    <a:lnTo>
                      <a:pt x="1175" y="1230"/>
                    </a:lnTo>
                    <a:lnTo>
                      <a:pt x="1191" y="1216"/>
                    </a:lnTo>
                    <a:lnTo>
                      <a:pt x="1206" y="1202"/>
                    </a:lnTo>
                    <a:lnTo>
                      <a:pt x="1221" y="1186"/>
                    </a:lnTo>
                    <a:lnTo>
                      <a:pt x="1234" y="1170"/>
                    </a:lnTo>
                    <a:lnTo>
                      <a:pt x="1246" y="1152"/>
                    </a:lnTo>
                    <a:lnTo>
                      <a:pt x="1257" y="1134"/>
                    </a:lnTo>
                    <a:lnTo>
                      <a:pt x="1267" y="1116"/>
                    </a:lnTo>
                    <a:lnTo>
                      <a:pt x="1276" y="1096"/>
                    </a:lnTo>
                    <a:lnTo>
                      <a:pt x="1283" y="1076"/>
                    </a:lnTo>
                    <a:lnTo>
                      <a:pt x="1289" y="1056"/>
                    </a:lnTo>
                    <a:lnTo>
                      <a:pt x="1294" y="1034"/>
                    </a:lnTo>
                    <a:lnTo>
                      <a:pt x="1297" y="1011"/>
                    </a:lnTo>
                    <a:lnTo>
                      <a:pt x="1299" y="990"/>
                    </a:lnTo>
                    <a:lnTo>
                      <a:pt x="1298" y="961"/>
                    </a:lnTo>
                    <a:lnTo>
                      <a:pt x="1295" y="933"/>
                    </a:lnTo>
                    <a:lnTo>
                      <a:pt x="1290" y="906"/>
                    </a:lnTo>
                    <a:lnTo>
                      <a:pt x="1283" y="880"/>
                    </a:lnTo>
                    <a:lnTo>
                      <a:pt x="1274" y="853"/>
                    </a:lnTo>
                    <a:lnTo>
                      <a:pt x="1263" y="830"/>
                    </a:lnTo>
                    <a:lnTo>
                      <a:pt x="1251" y="808"/>
                    </a:lnTo>
                    <a:lnTo>
                      <a:pt x="1237" y="786"/>
                    </a:lnTo>
                    <a:lnTo>
                      <a:pt x="1221" y="766"/>
                    </a:lnTo>
                    <a:lnTo>
                      <a:pt x="1204" y="746"/>
                    </a:lnTo>
                    <a:lnTo>
                      <a:pt x="1186" y="728"/>
                    </a:lnTo>
                    <a:lnTo>
                      <a:pt x="1166" y="712"/>
                    </a:lnTo>
                    <a:lnTo>
                      <a:pt x="1155" y="703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1" name="Freeform 200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1068 w 1299"/>
                  <a:gd name="T1" fmla="*/ 270 h 1468"/>
                  <a:gd name="T2" fmla="*/ 975 w 1299"/>
                  <a:gd name="T3" fmla="*/ 270 h 1468"/>
                  <a:gd name="T4" fmla="*/ 996 w 1299"/>
                  <a:gd name="T5" fmla="*/ 273 h 1468"/>
                  <a:gd name="T6" fmla="*/ 1014 w 1299"/>
                  <a:gd name="T7" fmla="*/ 285 h 1468"/>
                  <a:gd name="T8" fmla="*/ 1025 w 1299"/>
                  <a:gd name="T9" fmla="*/ 305 h 1468"/>
                  <a:gd name="T10" fmla="*/ 1029 w 1299"/>
                  <a:gd name="T11" fmla="*/ 598 h 1468"/>
                  <a:gd name="T12" fmla="*/ 1068 w 1299"/>
                  <a:gd name="T13" fmla="*/ 606 h 1468"/>
                  <a:gd name="T14" fmla="*/ 1071 w 1299"/>
                  <a:gd name="T15" fmla="*/ 588 h 1468"/>
                  <a:gd name="T16" fmla="*/ 1073 w 1299"/>
                  <a:gd name="T17" fmla="*/ 570 h 1468"/>
                  <a:gd name="T18" fmla="*/ 1076 w 1299"/>
                  <a:gd name="T19" fmla="*/ 550 h 1468"/>
                  <a:gd name="T20" fmla="*/ 1077 w 1299"/>
                  <a:gd name="T21" fmla="*/ 530 h 1468"/>
                  <a:gd name="T22" fmla="*/ 1079 w 1299"/>
                  <a:gd name="T23" fmla="*/ 512 h 1468"/>
                  <a:gd name="T24" fmla="*/ 1080 w 1299"/>
                  <a:gd name="T25" fmla="*/ 492 h 1468"/>
                  <a:gd name="T26" fmla="*/ 1081 w 1299"/>
                  <a:gd name="T27" fmla="*/ 472 h 1468"/>
                  <a:gd name="T28" fmla="*/ 1082 w 1299"/>
                  <a:gd name="T29" fmla="*/ 452 h 1468"/>
                  <a:gd name="T30" fmla="*/ 1082 w 1299"/>
                  <a:gd name="T31" fmla="*/ 432 h 1468"/>
                  <a:gd name="T32" fmla="*/ 1082 w 1299"/>
                  <a:gd name="T33" fmla="*/ 412 h 1468"/>
                  <a:gd name="T34" fmla="*/ 1083 w 1299"/>
                  <a:gd name="T35" fmla="*/ 390 h 1468"/>
                  <a:gd name="T36" fmla="*/ 1083 w 1299"/>
                  <a:gd name="T37" fmla="*/ 328 h 1468"/>
                  <a:gd name="T38" fmla="*/ 1080 w 1299"/>
                  <a:gd name="T39" fmla="*/ 303 h 1468"/>
                  <a:gd name="T40" fmla="*/ 1074 w 1299"/>
                  <a:gd name="T41" fmla="*/ 282 h 1468"/>
                  <a:gd name="T42" fmla="*/ 1068 w 1299"/>
                  <a:gd name="T43" fmla="*/ 270 h 146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99"/>
                  <a:gd name="T67" fmla="*/ 0 h 1468"/>
                  <a:gd name="T68" fmla="*/ 1299 w 1299"/>
                  <a:gd name="T69" fmla="*/ 1468 h 146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99" h="1468">
                    <a:moveTo>
                      <a:pt x="1068" y="270"/>
                    </a:moveTo>
                    <a:lnTo>
                      <a:pt x="975" y="270"/>
                    </a:lnTo>
                    <a:lnTo>
                      <a:pt x="996" y="273"/>
                    </a:lnTo>
                    <a:lnTo>
                      <a:pt x="1014" y="285"/>
                    </a:lnTo>
                    <a:lnTo>
                      <a:pt x="1025" y="305"/>
                    </a:lnTo>
                    <a:lnTo>
                      <a:pt x="1029" y="598"/>
                    </a:lnTo>
                    <a:lnTo>
                      <a:pt x="1068" y="606"/>
                    </a:lnTo>
                    <a:lnTo>
                      <a:pt x="1071" y="588"/>
                    </a:lnTo>
                    <a:lnTo>
                      <a:pt x="1073" y="570"/>
                    </a:lnTo>
                    <a:lnTo>
                      <a:pt x="1076" y="550"/>
                    </a:lnTo>
                    <a:lnTo>
                      <a:pt x="1077" y="530"/>
                    </a:lnTo>
                    <a:lnTo>
                      <a:pt x="1079" y="512"/>
                    </a:lnTo>
                    <a:lnTo>
                      <a:pt x="1080" y="492"/>
                    </a:lnTo>
                    <a:lnTo>
                      <a:pt x="1081" y="472"/>
                    </a:lnTo>
                    <a:lnTo>
                      <a:pt x="1082" y="452"/>
                    </a:lnTo>
                    <a:lnTo>
                      <a:pt x="1082" y="432"/>
                    </a:lnTo>
                    <a:lnTo>
                      <a:pt x="1082" y="412"/>
                    </a:lnTo>
                    <a:lnTo>
                      <a:pt x="1083" y="390"/>
                    </a:lnTo>
                    <a:lnTo>
                      <a:pt x="1083" y="328"/>
                    </a:lnTo>
                    <a:lnTo>
                      <a:pt x="1080" y="303"/>
                    </a:lnTo>
                    <a:lnTo>
                      <a:pt x="1074" y="282"/>
                    </a:lnTo>
                    <a:lnTo>
                      <a:pt x="1068" y="27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2" name="Freeform 201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285 w 1299"/>
                  <a:gd name="T1" fmla="*/ 270 h 1468"/>
                  <a:gd name="T2" fmla="*/ 225 w 1299"/>
                  <a:gd name="T3" fmla="*/ 270 h 1468"/>
                  <a:gd name="T4" fmla="*/ 220 w 1299"/>
                  <a:gd name="T5" fmla="*/ 288 h 1468"/>
                  <a:gd name="T6" fmla="*/ 217 w 1299"/>
                  <a:gd name="T7" fmla="*/ 308 h 1468"/>
                  <a:gd name="T8" fmla="*/ 216 w 1299"/>
                  <a:gd name="T9" fmla="*/ 432 h 1468"/>
                  <a:gd name="T10" fmla="*/ 866 w 1299"/>
                  <a:gd name="T11" fmla="*/ 432 h 1468"/>
                  <a:gd name="T12" fmla="*/ 866 w 1299"/>
                  <a:gd name="T13" fmla="*/ 378 h 1468"/>
                  <a:gd name="T14" fmla="*/ 270 w 1299"/>
                  <a:gd name="T15" fmla="*/ 378 h 1468"/>
                  <a:gd name="T16" fmla="*/ 270 w 1299"/>
                  <a:gd name="T17" fmla="*/ 322 h 1468"/>
                  <a:gd name="T18" fmla="*/ 273 w 1299"/>
                  <a:gd name="T19" fmla="*/ 302 h 1468"/>
                  <a:gd name="T20" fmla="*/ 279 w 1299"/>
                  <a:gd name="T21" fmla="*/ 282 h 1468"/>
                  <a:gd name="T22" fmla="*/ 285 w 1299"/>
                  <a:gd name="T23" fmla="*/ 270 h 14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99"/>
                  <a:gd name="T37" fmla="*/ 0 h 1468"/>
                  <a:gd name="T38" fmla="*/ 1299 w 1299"/>
                  <a:gd name="T39" fmla="*/ 1468 h 14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99" h="1468">
                    <a:moveTo>
                      <a:pt x="285" y="270"/>
                    </a:moveTo>
                    <a:lnTo>
                      <a:pt x="225" y="270"/>
                    </a:lnTo>
                    <a:lnTo>
                      <a:pt x="220" y="288"/>
                    </a:lnTo>
                    <a:lnTo>
                      <a:pt x="217" y="308"/>
                    </a:lnTo>
                    <a:lnTo>
                      <a:pt x="216" y="432"/>
                    </a:lnTo>
                    <a:lnTo>
                      <a:pt x="866" y="432"/>
                    </a:lnTo>
                    <a:lnTo>
                      <a:pt x="866" y="378"/>
                    </a:lnTo>
                    <a:lnTo>
                      <a:pt x="270" y="378"/>
                    </a:lnTo>
                    <a:lnTo>
                      <a:pt x="270" y="322"/>
                    </a:lnTo>
                    <a:lnTo>
                      <a:pt x="273" y="302"/>
                    </a:lnTo>
                    <a:lnTo>
                      <a:pt x="279" y="282"/>
                    </a:lnTo>
                    <a:lnTo>
                      <a:pt x="285" y="27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3" name="Freeform 202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663 w 1299"/>
                  <a:gd name="T1" fmla="*/ 53 h 1468"/>
                  <a:gd name="T2" fmla="*/ 539 w 1299"/>
                  <a:gd name="T3" fmla="*/ 53 h 1468"/>
                  <a:gd name="T4" fmla="*/ 561 w 1299"/>
                  <a:gd name="T5" fmla="*/ 56 h 1468"/>
                  <a:gd name="T6" fmla="*/ 582 w 1299"/>
                  <a:gd name="T7" fmla="*/ 62 h 1468"/>
                  <a:gd name="T8" fmla="*/ 601 w 1299"/>
                  <a:gd name="T9" fmla="*/ 72 h 1468"/>
                  <a:gd name="T10" fmla="*/ 617 w 1299"/>
                  <a:gd name="T11" fmla="*/ 83 h 1468"/>
                  <a:gd name="T12" fmla="*/ 631 w 1299"/>
                  <a:gd name="T13" fmla="*/ 99 h 1468"/>
                  <a:gd name="T14" fmla="*/ 641 w 1299"/>
                  <a:gd name="T15" fmla="*/ 117 h 1468"/>
                  <a:gd name="T16" fmla="*/ 649 w 1299"/>
                  <a:gd name="T17" fmla="*/ 142 h 1468"/>
                  <a:gd name="T18" fmla="*/ 660 w 1299"/>
                  <a:gd name="T19" fmla="*/ 162 h 1468"/>
                  <a:gd name="T20" fmla="*/ 672 w 1299"/>
                  <a:gd name="T21" fmla="*/ 177 h 1468"/>
                  <a:gd name="T22" fmla="*/ 686 w 1299"/>
                  <a:gd name="T23" fmla="*/ 193 h 1468"/>
                  <a:gd name="T24" fmla="*/ 701 w 1299"/>
                  <a:gd name="T25" fmla="*/ 205 h 1468"/>
                  <a:gd name="T26" fmla="*/ 718 w 1299"/>
                  <a:gd name="T27" fmla="*/ 213 h 1468"/>
                  <a:gd name="T28" fmla="*/ 742 w 1299"/>
                  <a:gd name="T29" fmla="*/ 223 h 1468"/>
                  <a:gd name="T30" fmla="*/ 763 w 1299"/>
                  <a:gd name="T31" fmla="*/ 233 h 1468"/>
                  <a:gd name="T32" fmla="*/ 780 w 1299"/>
                  <a:gd name="T33" fmla="*/ 247 h 1468"/>
                  <a:gd name="T34" fmla="*/ 793 w 1299"/>
                  <a:gd name="T35" fmla="*/ 263 h 1468"/>
                  <a:gd name="T36" fmla="*/ 803 w 1299"/>
                  <a:gd name="T37" fmla="*/ 282 h 1468"/>
                  <a:gd name="T38" fmla="*/ 809 w 1299"/>
                  <a:gd name="T39" fmla="*/ 300 h 1468"/>
                  <a:gd name="T40" fmla="*/ 812 w 1299"/>
                  <a:gd name="T41" fmla="*/ 320 h 1468"/>
                  <a:gd name="T42" fmla="*/ 812 w 1299"/>
                  <a:gd name="T43" fmla="*/ 378 h 1468"/>
                  <a:gd name="T44" fmla="*/ 866 w 1299"/>
                  <a:gd name="T45" fmla="*/ 378 h 1468"/>
                  <a:gd name="T46" fmla="*/ 866 w 1299"/>
                  <a:gd name="T47" fmla="*/ 322 h 1468"/>
                  <a:gd name="T48" fmla="*/ 865 w 1299"/>
                  <a:gd name="T49" fmla="*/ 303 h 1468"/>
                  <a:gd name="T50" fmla="*/ 861 w 1299"/>
                  <a:gd name="T51" fmla="*/ 283 h 1468"/>
                  <a:gd name="T52" fmla="*/ 975 w 1299"/>
                  <a:gd name="T53" fmla="*/ 270 h 1468"/>
                  <a:gd name="T54" fmla="*/ 1068 w 1299"/>
                  <a:gd name="T55" fmla="*/ 270 h 1468"/>
                  <a:gd name="T56" fmla="*/ 1063 w 1299"/>
                  <a:gd name="T57" fmla="*/ 262 h 1468"/>
                  <a:gd name="T58" fmla="*/ 1049 w 1299"/>
                  <a:gd name="T59" fmla="*/ 245 h 1468"/>
                  <a:gd name="T60" fmla="*/ 1033 w 1299"/>
                  <a:gd name="T61" fmla="*/ 232 h 1468"/>
                  <a:gd name="T62" fmla="*/ 1013 w 1299"/>
                  <a:gd name="T63" fmla="*/ 222 h 1468"/>
                  <a:gd name="T64" fmla="*/ 992 w 1299"/>
                  <a:gd name="T65" fmla="*/ 215 h 1468"/>
                  <a:gd name="T66" fmla="*/ 824 w 1299"/>
                  <a:gd name="T67" fmla="*/ 215 h 1468"/>
                  <a:gd name="T68" fmla="*/ 810 w 1299"/>
                  <a:gd name="T69" fmla="*/ 202 h 1468"/>
                  <a:gd name="T70" fmla="*/ 794 w 1299"/>
                  <a:gd name="T71" fmla="*/ 190 h 1468"/>
                  <a:gd name="T72" fmla="*/ 777 w 1299"/>
                  <a:gd name="T73" fmla="*/ 177 h 1468"/>
                  <a:gd name="T74" fmla="*/ 758 w 1299"/>
                  <a:gd name="T75" fmla="*/ 169 h 1468"/>
                  <a:gd name="T76" fmla="*/ 735 w 1299"/>
                  <a:gd name="T77" fmla="*/ 162 h 1468"/>
                  <a:gd name="T78" fmla="*/ 718 w 1299"/>
                  <a:gd name="T79" fmla="*/ 149 h 1468"/>
                  <a:gd name="T80" fmla="*/ 705 w 1299"/>
                  <a:gd name="T81" fmla="*/ 133 h 1468"/>
                  <a:gd name="T82" fmla="*/ 698 w 1299"/>
                  <a:gd name="T83" fmla="*/ 117 h 1468"/>
                  <a:gd name="T84" fmla="*/ 690 w 1299"/>
                  <a:gd name="T85" fmla="*/ 97 h 1468"/>
                  <a:gd name="T86" fmla="*/ 681 w 1299"/>
                  <a:gd name="T87" fmla="*/ 77 h 1468"/>
                  <a:gd name="T88" fmla="*/ 668 w 1299"/>
                  <a:gd name="T89" fmla="*/ 59 h 1468"/>
                  <a:gd name="T90" fmla="*/ 663 w 1299"/>
                  <a:gd name="T91" fmla="*/ 53 h 14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299"/>
                  <a:gd name="T139" fmla="*/ 0 h 1468"/>
                  <a:gd name="T140" fmla="*/ 1299 w 1299"/>
                  <a:gd name="T141" fmla="*/ 1468 h 146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299" h="1468">
                    <a:moveTo>
                      <a:pt x="663" y="53"/>
                    </a:moveTo>
                    <a:lnTo>
                      <a:pt x="539" y="53"/>
                    </a:lnTo>
                    <a:lnTo>
                      <a:pt x="561" y="56"/>
                    </a:lnTo>
                    <a:lnTo>
                      <a:pt x="582" y="62"/>
                    </a:lnTo>
                    <a:lnTo>
                      <a:pt x="601" y="72"/>
                    </a:lnTo>
                    <a:lnTo>
                      <a:pt x="617" y="83"/>
                    </a:lnTo>
                    <a:lnTo>
                      <a:pt x="631" y="99"/>
                    </a:lnTo>
                    <a:lnTo>
                      <a:pt x="641" y="117"/>
                    </a:lnTo>
                    <a:lnTo>
                      <a:pt x="649" y="142"/>
                    </a:lnTo>
                    <a:lnTo>
                      <a:pt x="660" y="162"/>
                    </a:lnTo>
                    <a:lnTo>
                      <a:pt x="672" y="177"/>
                    </a:lnTo>
                    <a:lnTo>
                      <a:pt x="686" y="193"/>
                    </a:lnTo>
                    <a:lnTo>
                      <a:pt x="701" y="205"/>
                    </a:lnTo>
                    <a:lnTo>
                      <a:pt x="718" y="213"/>
                    </a:lnTo>
                    <a:lnTo>
                      <a:pt x="742" y="223"/>
                    </a:lnTo>
                    <a:lnTo>
                      <a:pt x="763" y="233"/>
                    </a:lnTo>
                    <a:lnTo>
                      <a:pt x="780" y="247"/>
                    </a:lnTo>
                    <a:lnTo>
                      <a:pt x="793" y="263"/>
                    </a:lnTo>
                    <a:lnTo>
                      <a:pt x="803" y="282"/>
                    </a:lnTo>
                    <a:lnTo>
                      <a:pt x="809" y="300"/>
                    </a:lnTo>
                    <a:lnTo>
                      <a:pt x="812" y="320"/>
                    </a:lnTo>
                    <a:lnTo>
                      <a:pt x="812" y="378"/>
                    </a:lnTo>
                    <a:lnTo>
                      <a:pt x="866" y="378"/>
                    </a:lnTo>
                    <a:lnTo>
                      <a:pt x="866" y="322"/>
                    </a:lnTo>
                    <a:lnTo>
                      <a:pt x="865" y="303"/>
                    </a:lnTo>
                    <a:lnTo>
                      <a:pt x="861" y="283"/>
                    </a:lnTo>
                    <a:lnTo>
                      <a:pt x="975" y="270"/>
                    </a:lnTo>
                    <a:lnTo>
                      <a:pt x="1068" y="270"/>
                    </a:lnTo>
                    <a:lnTo>
                      <a:pt x="1063" y="262"/>
                    </a:lnTo>
                    <a:lnTo>
                      <a:pt x="1049" y="245"/>
                    </a:lnTo>
                    <a:lnTo>
                      <a:pt x="1033" y="232"/>
                    </a:lnTo>
                    <a:lnTo>
                      <a:pt x="1013" y="222"/>
                    </a:lnTo>
                    <a:lnTo>
                      <a:pt x="992" y="215"/>
                    </a:lnTo>
                    <a:lnTo>
                      <a:pt x="824" y="215"/>
                    </a:lnTo>
                    <a:lnTo>
                      <a:pt x="810" y="202"/>
                    </a:lnTo>
                    <a:lnTo>
                      <a:pt x="794" y="190"/>
                    </a:lnTo>
                    <a:lnTo>
                      <a:pt x="777" y="177"/>
                    </a:lnTo>
                    <a:lnTo>
                      <a:pt x="758" y="169"/>
                    </a:lnTo>
                    <a:lnTo>
                      <a:pt x="735" y="162"/>
                    </a:lnTo>
                    <a:lnTo>
                      <a:pt x="718" y="149"/>
                    </a:lnTo>
                    <a:lnTo>
                      <a:pt x="705" y="133"/>
                    </a:lnTo>
                    <a:lnTo>
                      <a:pt x="698" y="117"/>
                    </a:lnTo>
                    <a:lnTo>
                      <a:pt x="690" y="97"/>
                    </a:lnTo>
                    <a:lnTo>
                      <a:pt x="681" y="77"/>
                    </a:lnTo>
                    <a:lnTo>
                      <a:pt x="668" y="59"/>
                    </a:lnTo>
                    <a:lnTo>
                      <a:pt x="663" y="53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28" name="Скругленный прямоугольник 27"/>
          <p:cNvSpPr/>
          <p:nvPr/>
        </p:nvSpPr>
        <p:spPr>
          <a:xfrm>
            <a:off x="5029200" y="1609725"/>
            <a:ext cx="3048000" cy="1152000"/>
          </a:xfrm>
          <a:prstGeom prst="roundRect">
            <a:avLst/>
          </a:prstGeom>
          <a:ln>
            <a:solidFill>
              <a:srgbClr val="3333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5" name="TextBox 3"/>
          <p:cNvSpPr txBox="1">
            <a:spLocks noChangeArrowheads="1"/>
          </p:cNvSpPr>
          <p:nvPr/>
        </p:nvSpPr>
        <p:spPr bwMode="auto">
          <a:xfrm>
            <a:off x="5791200" y="1760538"/>
            <a:ext cx="2057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Соблюдение правил формирования оптовых отпускных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цен</a:t>
            </a: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ч.2,3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 63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ФЗ № 61-ФЗ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000" dirty="0">
              <a:latin typeface="Calibri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982663" y="3025775"/>
            <a:ext cx="3048000" cy="1152000"/>
          </a:xfrm>
          <a:prstGeom prst="roundRect">
            <a:avLst/>
          </a:prstGeom>
          <a:ln>
            <a:solidFill>
              <a:srgbClr val="3333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029200" y="3011488"/>
            <a:ext cx="3096000" cy="1152000"/>
          </a:xfrm>
          <a:prstGeom prst="roundRect">
            <a:avLst/>
          </a:prstGeom>
          <a:ln>
            <a:solidFill>
              <a:srgbClr val="3333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8" name="TextBox 5"/>
          <p:cNvSpPr txBox="1">
            <a:spLocks noChangeArrowheads="1"/>
          </p:cNvSpPr>
          <p:nvPr/>
        </p:nvSpPr>
        <p:spPr bwMode="auto">
          <a:xfrm>
            <a:off x="1579401" y="3011488"/>
            <a:ext cx="241141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Соблюдение требований к наличию и порядку оформления протоколов согласования цен поставки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ЖНВЛП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ПП РФ № 865)</a:t>
            </a:r>
            <a:endParaRPr lang="ru-RU" sz="1000" dirty="0">
              <a:latin typeface="Calibri" pitchFamily="34" charset="0"/>
            </a:endParaRPr>
          </a:p>
        </p:txBody>
      </p:sp>
      <p:sp>
        <p:nvSpPr>
          <p:cNvPr id="19469" name="TextBox 9"/>
          <p:cNvSpPr txBox="1">
            <a:spLocks noChangeArrowheads="1"/>
          </p:cNvSpPr>
          <p:nvPr/>
        </p:nvSpPr>
        <p:spPr bwMode="auto">
          <a:xfrm>
            <a:off x="5427932" y="3027850"/>
            <a:ext cx="262087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Соблюдение запрета на реализацию ЖНВЛП без государственной регистрации предельных отпускных цен производителя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(ч.4.  ст. 63 ФЗ </a:t>
            </a:r>
            <a:r>
              <a:rPr 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61-ФЗ)</a:t>
            </a:r>
          </a:p>
        </p:txBody>
      </p:sp>
      <p:grpSp>
        <p:nvGrpSpPr>
          <p:cNvPr id="6" name="Группа 43"/>
          <p:cNvGrpSpPr>
            <a:grpSpLocks/>
          </p:cNvGrpSpPr>
          <p:nvPr/>
        </p:nvGrpSpPr>
        <p:grpSpPr bwMode="auto">
          <a:xfrm>
            <a:off x="5110377" y="3240088"/>
            <a:ext cx="457200" cy="609600"/>
            <a:chOff x="10" y="10"/>
            <a:chExt cx="920" cy="1353"/>
          </a:xfrm>
        </p:grpSpPr>
        <p:grpSp>
          <p:nvGrpSpPr>
            <p:cNvPr id="7" name="Group 204"/>
            <p:cNvGrpSpPr>
              <a:grpSpLocks/>
            </p:cNvGrpSpPr>
            <p:nvPr/>
          </p:nvGrpSpPr>
          <p:grpSpPr bwMode="auto">
            <a:xfrm>
              <a:off x="10" y="10"/>
              <a:ext cx="920" cy="1353"/>
              <a:chOff x="10" y="10"/>
              <a:chExt cx="920" cy="1353"/>
            </a:xfrm>
          </p:grpSpPr>
          <p:sp>
            <p:nvSpPr>
              <p:cNvPr id="19527" name="Freeform 205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222 w 920"/>
                  <a:gd name="T1" fmla="*/ 1246 h 1353"/>
                  <a:gd name="T2" fmla="*/ 207 w 920"/>
                  <a:gd name="T3" fmla="*/ 1247 h 1353"/>
                  <a:gd name="T4" fmla="*/ 198 w 920"/>
                  <a:gd name="T5" fmla="*/ 1266 h 1353"/>
                  <a:gd name="T6" fmla="*/ 205 w 920"/>
                  <a:gd name="T7" fmla="*/ 1280 h 1353"/>
                  <a:gd name="T8" fmla="*/ 223 w 920"/>
                  <a:gd name="T9" fmla="*/ 1290 h 1353"/>
                  <a:gd name="T10" fmla="*/ 241 w 920"/>
                  <a:gd name="T11" fmla="*/ 1300 h 1353"/>
                  <a:gd name="T12" fmla="*/ 259 w 920"/>
                  <a:gd name="T13" fmla="*/ 1309 h 1353"/>
                  <a:gd name="T14" fmla="*/ 277 w 920"/>
                  <a:gd name="T15" fmla="*/ 1317 h 1353"/>
                  <a:gd name="T16" fmla="*/ 296 w 920"/>
                  <a:gd name="T17" fmla="*/ 1324 h 1353"/>
                  <a:gd name="T18" fmla="*/ 315 w 920"/>
                  <a:gd name="T19" fmla="*/ 1331 h 1353"/>
                  <a:gd name="T20" fmla="*/ 335 w 920"/>
                  <a:gd name="T21" fmla="*/ 1337 h 1353"/>
                  <a:gd name="T22" fmla="*/ 354 w 920"/>
                  <a:gd name="T23" fmla="*/ 1341 h 1353"/>
                  <a:gd name="T24" fmla="*/ 374 w 920"/>
                  <a:gd name="T25" fmla="*/ 1345 h 1353"/>
                  <a:gd name="T26" fmla="*/ 394 w 920"/>
                  <a:gd name="T27" fmla="*/ 1349 h 1353"/>
                  <a:gd name="T28" fmla="*/ 414 w 920"/>
                  <a:gd name="T29" fmla="*/ 1351 h 1353"/>
                  <a:gd name="T30" fmla="*/ 435 w 920"/>
                  <a:gd name="T31" fmla="*/ 1352 h 1353"/>
                  <a:gd name="T32" fmla="*/ 455 w 920"/>
                  <a:gd name="T33" fmla="*/ 1353 h 1353"/>
                  <a:gd name="T34" fmla="*/ 493 w 920"/>
                  <a:gd name="T35" fmla="*/ 1351 h 1353"/>
                  <a:gd name="T36" fmla="*/ 531 w 920"/>
                  <a:gd name="T37" fmla="*/ 1347 h 1353"/>
                  <a:gd name="T38" fmla="*/ 567 w 920"/>
                  <a:gd name="T39" fmla="*/ 1340 h 1353"/>
                  <a:gd name="T40" fmla="*/ 602 w 920"/>
                  <a:gd name="T41" fmla="*/ 1331 h 1353"/>
                  <a:gd name="T42" fmla="*/ 636 w 920"/>
                  <a:gd name="T43" fmla="*/ 1318 h 1353"/>
                  <a:gd name="T44" fmla="*/ 650 w 920"/>
                  <a:gd name="T45" fmla="*/ 1312 h 1353"/>
                  <a:gd name="T46" fmla="*/ 459 w 920"/>
                  <a:gd name="T47" fmla="*/ 1312 h 1353"/>
                  <a:gd name="T48" fmla="*/ 439 w 920"/>
                  <a:gd name="T49" fmla="*/ 1312 h 1353"/>
                  <a:gd name="T50" fmla="*/ 419 w 920"/>
                  <a:gd name="T51" fmla="*/ 1311 h 1353"/>
                  <a:gd name="T52" fmla="*/ 398 w 920"/>
                  <a:gd name="T53" fmla="*/ 1308 h 1353"/>
                  <a:gd name="T54" fmla="*/ 378 w 920"/>
                  <a:gd name="T55" fmla="*/ 1305 h 1353"/>
                  <a:gd name="T56" fmla="*/ 358 w 920"/>
                  <a:gd name="T57" fmla="*/ 1301 h 1353"/>
                  <a:gd name="T58" fmla="*/ 339 w 920"/>
                  <a:gd name="T59" fmla="*/ 1296 h 1353"/>
                  <a:gd name="T60" fmla="*/ 320 w 920"/>
                  <a:gd name="T61" fmla="*/ 1290 h 1353"/>
                  <a:gd name="T62" fmla="*/ 301 w 920"/>
                  <a:gd name="T63" fmla="*/ 1283 h 1353"/>
                  <a:gd name="T64" fmla="*/ 282 w 920"/>
                  <a:gd name="T65" fmla="*/ 1275 h 1353"/>
                  <a:gd name="T66" fmla="*/ 264 w 920"/>
                  <a:gd name="T67" fmla="*/ 1266 h 1353"/>
                  <a:gd name="T68" fmla="*/ 246 w 920"/>
                  <a:gd name="T69" fmla="*/ 1257 h 1353"/>
                  <a:gd name="T70" fmla="*/ 222 w 920"/>
                  <a:gd name="T71" fmla="*/ 1246 h 13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20"/>
                  <a:gd name="T109" fmla="*/ 0 h 1353"/>
                  <a:gd name="T110" fmla="*/ 920 w 920"/>
                  <a:gd name="T111" fmla="*/ 1353 h 13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20" h="1353">
                    <a:moveTo>
                      <a:pt x="222" y="1246"/>
                    </a:moveTo>
                    <a:lnTo>
                      <a:pt x="207" y="1247"/>
                    </a:lnTo>
                    <a:lnTo>
                      <a:pt x="198" y="1266"/>
                    </a:lnTo>
                    <a:lnTo>
                      <a:pt x="205" y="1280"/>
                    </a:lnTo>
                    <a:lnTo>
                      <a:pt x="223" y="1290"/>
                    </a:lnTo>
                    <a:lnTo>
                      <a:pt x="241" y="1300"/>
                    </a:lnTo>
                    <a:lnTo>
                      <a:pt x="259" y="1309"/>
                    </a:lnTo>
                    <a:lnTo>
                      <a:pt x="277" y="1317"/>
                    </a:lnTo>
                    <a:lnTo>
                      <a:pt x="296" y="1324"/>
                    </a:lnTo>
                    <a:lnTo>
                      <a:pt x="315" y="1331"/>
                    </a:lnTo>
                    <a:lnTo>
                      <a:pt x="335" y="1337"/>
                    </a:lnTo>
                    <a:lnTo>
                      <a:pt x="354" y="1341"/>
                    </a:lnTo>
                    <a:lnTo>
                      <a:pt x="374" y="1345"/>
                    </a:lnTo>
                    <a:lnTo>
                      <a:pt x="394" y="1349"/>
                    </a:lnTo>
                    <a:lnTo>
                      <a:pt x="414" y="1351"/>
                    </a:lnTo>
                    <a:lnTo>
                      <a:pt x="435" y="1352"/>
                    </a:lnTo>
                    <a:lnTo>
                      <a:pt x="455" y="1353"/>
                    </a:lnTo>
                    <a:lnTo>
                      <a:pt x="493" y="1351"/>
                    </a:lnTo>
                    <a:lnTo>
                      <a:pt x="531" y="1347"/>
                    </a:lnTo>
                    <a:lnTo>
                      <a:pt x="567" y="1340"/>
                    </a:lnTo>
                    <a:lnTo>
                      <a:pt x="602" y="1331"/>
                    </a:lnTo>
                    <a:lnTo>
                      <a:pt x="636" y="1318"/>
                    </a:lnTo>
                    <a:lnTo>
                      <a:pt x="650" y="1312"/>
                    </a:lnTo>
                    <a:lnTo>
                      <a:pt x="459" y="1312"/>
                    </a:lnTo>
                    <a:lnTo>
                      <a:pt x="439" y="1312"/>
                    </a:lnTo>
                    <a:lnTo>
                      <a:pt x="419" y="1311"/>
                    </a:lnTo>
                    <a:lnTo>
                      <a:pt x="398" y="1308"/>
                    </a:lnTo>
                    <a:lnTo>
                      <a:pt x="378" y="1305"/>
                    </a:lnTo>
                    <a:lnTo>
                      <a:pt x="358" y="1301"/>
                    </a:lnTo>
                    <a:lnTo>
                      <a:pt x="339" y="1296"/>
                    </a:lnTo>
                    <a:lnTo>
                      <a:pt x="320" y="1290"/>
                    </a:lnTo>
                    <a:lnTo>
                      <a:pt x="301" y="1283"/>
                    </a:lnTo>
                    <a:lnTo>
                      <a:pt x="282" y="1275"/>
                    </a:lnTo>
                    <a:lnTo>
                      <a:pt x="264" y="1266"/>
                    </a:lnTo>
                    <a:lnTo>
                      <a:pt x="246" y="1257"/>
                    </a:lnTo>
                    <a:lnTo>
                      <a:pt x="222" y="1246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8" name="Freeform 206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919 w 920"/>
                  <a:gd name="T1" fmla="*/ 460 h 1353"/>
                  <a:gd name="T2" fmla="*/ 877 w 920"/>
                  <a:gd name="T3" fmla="*/ 460 h 1353"/>
                  <a:gd name="T4" fmla="*/ 877 w 920"/>
                  <a:gd name="T5" fmla="*/ 914 h 1353"/>
                  <a:gd name="T6" fmla="*/ 876 w 920"/>
                  <a:gd name="T7" fmla="*/ 947 h 1353"/>
                  <a:gd name="T8" fmla="*/ 872 w 920"/>
                  <a:gd name="T9" fmla="*/ 979 h 1353"/>
                  <a:gd name="T10" fmla="*/ 865 w 920"/>
                  <a:gd name="T11" fmla="*/ 1010 h 1353"/>
                  <a:gd name="T12" fmla="*/ 856 w 920"/>
                  <a:gd name="T13" fmla="*/ 1040 h 1353"/>
                  <a:gd name="T14" fmla="*/ 844 w 920"/>
                  <a:gd name="T15" fmla="*/ 1069 h 1353"/>
                  <a:gd name="T16" fmla="*/ 830 w 920"/>
                  <a:gd name="T17" fmla="*/ 1097 h 1353"/>
                  <a:gd name="T18" fmla="*/ 814 w 920"/>
                  <a:gd name="T19" fmla="*/ 1124 h 1353"/>
                  <a:gd name="T20" fmla="*/ 796 w 920"/>
                  <a:gd name="T21" fmla="*/ 1149 h 1353"/>
                  <a:gd name="T22" fmla="*/ 776 w 920"/>
                  <a:gd name="T23" fmla="*/ 1173 h 1353"/>
                  <a:gd name="T24" fmla="*/ 755 w 920"/>
                  <a:gd name="T25" fmla="*/ 1196 h 1353"/>
                  <a:gd name="T26" fmla="*/ 731 w 920"/>
                  <a:gd name="T27" fmla="*/ 1217 h 1353"/>
                  <a:gd name="T28" fmla="*/ 706 w 920"/>
                  <a:gd name="T29" fmla="*/ 1236 h 1353"/>
                  <a:gd name="T30" fmla="*/ 679 w 920"/>
                  <a:gd name="T31" fmla="*/ 1253 h 1353"/>
                  <a:gd name="T32" fmla="*/ 651 w 920"/>
                  <a:gd name="T33" fmla="*/ 1268 h 1353"/>
                  <a:gd name="T34" fmla="*/ 622 w 920"/>
                  <a:gd name="T35" fmla="*/ 1281 h 1353"/>
                  <a:gd name="T36" fmla="*/ 591 w 920"/>
                  <a:gd name="T37" fmla="*/ 1292 h 1353"/>
                  <a:gd name="T38" fmla="*/ 560 w 920"/>
                  <a:gd name="T39" fmla="*/ 1301 h 1353"/>
                  <a:gd name="T40" fmla="*/ 527 w 920"/>
                  <a:gd name="T41" fmla="*/ 1307 h 1353"/>
                  <a:gd name="T42" fmla="*/ 494 w 920"/>
                  <a:gd name="T43" fmla="*/ 1311 h 1353"/>
                  <a:gd name="T44" fmla="*/ 459 w 920"/>
                  <a:gd name="T45" fmla="*/ 1312 h 1353"/>
                  <a:gd name="T46" fmla="*/ 650 w 920"/>
                  <a:gd name="T47" fmla="*/ 1312 h 1353"/>
                  <a:gd name="T48" fmla="*/ 669 w 920"/>
                  <a:gd name="T49" fmla="*/ 1304 h 1353"/>
                  <a:gd name="T50" fmla="*/ 700 w 920"/>
                  <a:gd name="T51" fmla="*/ 1287 h 1353"/>
                  <a:gd name="T52" fmla="*/ 730 w 920"/>
                  <a:gd name="T53" fmla="*/ 1268 h 1353"/>
                  <a:gd name="T54" fmla="*/ 758 w 920"/>
                  <a:gd name="T55" fmla="*/ 1247 h 1353"/>
                  <a:gd name="T56" fmla="*/ 784 w 920"/>
                  <a:gd name="T57" fmla="*/ 1224 h 1353"/>
                  <a:gd name="T58" fmla="*/ 808 w 920"/>
                  <a:gd name="T59" fmla="*/ 1200 h 1353"/>
                  <a:gd name="T60" fmla="*/ 830 w 920"/>
                  <a:gd name="T61" fmla="*/ 1173 h 1353"/>
                  <a:gd name="T62" fmla="*/ 850 w 920"/>
                  <a:gd name="T63" fmla="*/ 1145 h 1353"/>
                  <a:gd name="T64" fmla="*/ 868 w 920"/>
                  <a:gd name="T65" fmla="*/ 1116 h 1353"/>
                  <a:gd name="T66" fmla="*/ 883 w 920"/>
                  <a:gd name="T67" fmla="*/ 1085 h 1353"/>
                  <a:gd name="T68" fmla="*/ 896 w 920"/>
                  <a:gd name="T69" fmla="*/ 1053 h 1353"/>
                  <a:gd name="T70" fmla="*/ 906 w 920"/>
                  <a:gd name="T71" fmla="*/ 1020 h 1353"/>
                  <a:gd name="T72" fmla="*/ 913 w 920"/>
                  <a:gd name="T73" fmla="*/ 985 h 1353"/>
                  <a:gd name="T74" fmla="*/ 918 w 920"/>
                  <a:gd name="T75" fmla="*/ 950 h 1353"/>
                  <a:gd name="T76" fmla="*/ 919 w 920"/>
                  <a:gd name="T77" fmla="*/ 914 h 1353"/>
                  <a:gd name="T78" fmla="*/ 919 w 920"/>
                  <a:gd name="T79" fmla="*/ 460 h 135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920"/>
                  <a:gd name="T121" fmla="*/ 0 h 1353"/>
                  <a:gd name="T122" fmla="*/ 920 w 920"/>
                  <a:gd name="T123" fmla="*/ 1353 h 135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920" h="1353">
                    <a:moveTo>
                      <a:pt x="919" y="460"/>
                    </a:moveTo>
                    <a:lnTo>
                      <a:pt x="877" y="460"/>
                    </a:lnTo>
                    <a:lnTo>
                      <a:pt x="877" y="914"/>
                    </a:lnTo>
                    <a:lnTo>
                      <a:pt x="876" y="947"/>
                    </a:lnTo>
                    <a:lnTo>
                      <a:pt x="872" y="979"/>
                    </a:lnTo>
                    <a:lnTo>
                      <a:pt x="865" y="1010"/>
                    </a:lnTo>
                    <a:lnTo>
                      <a:pt x="856" y="1040"/>
                    </a:lnTo>
                    <a:lnTo>
                      <a:pt x="844" y="1069"/>
                    </a:lnTo>
                    <a:lnTo>
                      <a:pt x="830" y="1097"/>
                    </a:lnTo>
                    <a:lnTo>
                      <a:pt x="814" y="1124"/>
                    </a:lnTo>
                    <a:lnTo>
                      <a:pt x="796" y="1149"/>
                    </a:lnTo>
                    <a:lnTo>
                      <a:pt x="776" y="1173"/>
                    </a:lnTo>
                    <a:lnTo>
                      <a:pt x="755" y="1196"/>
                    </a:lnTo>
                    <a:lnTo>
                      <a:pt x="731" y="1217"/>
                    </a:lnTo>
                    <a:lnTo>
                      <a:pt x="706" y="1236"/>
                    </a:lnTo>
                    <a:lnTo>
                      <a:pt x="679" y="1253"/>
                    </a:lnTo>
                    <a:lnTo>
                      <a:pt x="651" y="1268"/>
                    </a:lnTo>
                    <a:lnTo>
                      <a:pt x="622" y="1281"/>
                    </a:lnTo>
                    <a:lnTo>
                      <a:pt x="591" y="1292"/>
                    </a:lnTo>
                    <a:lnTo>
                      <a:pt x="560" y="1301"/>
                    </a:lnTo>
                    <a:lnTo>
                      <a:pt x="527" y="1307"/>
                    </a:lnTo>
                    <a:lnTo>
                      <a:pt x="494" y="1311"/>
                    </a:lnTo>
                    <a:lnTo>
                      <a:pt x="459" y="1312"/>
                    </a:lnTo>
                    <a:lnTo>
                      <a:pt x="650" y="1312"/>
                    </a:lnTo>
                    <a:lnTo>
                      <a:pt x="669" y="1304"/>
                    </a:lnTo>
                    <a:lnTo>
                      <a:pt x="700" y="1287"/>
                    </a:lnTo>
                    <a:lnTo>
                      <a:pt x="730" y="1268"/>
                    </a:lnTo>
                    <a:lnTo>
                      <a:pt x="758" y="1247"/>
                    </a:lnTo>
                    <a:lnTo>
                      <a:pt x="784" y="1224"/>
                    </a:lnTo>
                    <a:lnTo>
                      <a:pt x="808" y="1200"/>
                    </a:lnTo>
                    <a:lnTo>
                      <a:pt x="830" y="1173"/>
                    </a:lnTo>
                    <a:lnTo>
                      <a:pt x="850" y="1145"/>
                    </a:lnTo>
                    <a:lnTo>
                      <a:pt x="868" y="1116"/>
                    </a:lnTo>
                    <a:lnTo>
                      <a:pt x="883" y="1085"/>
                    </a:lnTo>
                    <a:lnTo>
                      <a:pt x="896" y="1053"/>
                    </a:lnTo>
                    <a:lnTo>
                      <a:pt x="906" y="1020"/>
                    </a:lnTo>
                    <a:lnTo>
                      <a:pt x="913" y="985"/>
                    </a:lnTo>
                    <a:lnTo>
                      <a:pt x="918" y="950"/>
                    </a:lnTo>
                    <a:lnTo>
                      <a:pt x="919" y="914"/>
                    </a:lnTo>
                    <a:lnTo>
                      <a:pt x="919" y="46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9" name="Freeform 207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106 w 920"/>
                  <a:gd name="T1" fmla="*/ 242 h 1353"/>
                  <a:gd name="T2" fmla="*/ 83 w 920"/>
                  <a:gd name="T3" fmla="*/ 245 h 1353"/>
                  <a:gd name="T4" fmla="*/ 62 w 920"/>
                  <a:gd name="T5" fmla="*/ 251 h 1353"/>
                  <a:gd name="T6" fmla="*/ 42 w 920"/>
                  <a:gd name="T7" fmla="*/ 262 h 1353"/>
                  <a:gd name="T8" fmla="*/ 26 w 920"/>
                  <a:gd name="T9" fmla="*/ 277 h 1353"/>
                  <a:gd name="T10" fmla="*/ 13 w 920"/>
                  <a:gd name="T11" fmla="*/ 294 h 1353"/>
                  <a:gd name="T12" fmla="*/ 4 w 920"/>
                  <a:gd name="T13" fmla="*/ 314 h 1353"/>
                  <a:gd name="T14" fmla="*/ 0 w 920"/>
                  <a:gd name="T15" fmla="*/ 335 h 1353"/>
                  <a:gd name="T16" fmla="*/ 0 w 920"/>
                  <a:gd name="T17" fmla="*/ 477 h 1353"/>
                  <a:gd name="T18" fmla="*/ 0 w 920"/>
                  <a:gd name="T19" fmla="*/ 914 h 1353"/>
                  <a:gd name="T20" fmla="*/ 0 w 920"/>
                  <a:gd name="T21" fmla="*/ 935 h 1353"/>
                  <a:gd name="T22" fmla="*/ 1 w 920"/>
                  <a:gd name="T23" fmla="*/ 956 h 1353"/>
                  <a:gd name="T24" fmla="*/ 4 w 920"/>
                  <a:gd name="T25" fmla="*/ 976 h 1353"/>
                  <a:gd name="T26" fmla="*/ 7 w 920"/>
                  <a:gd name="T27" fmla="*/ 996 h 1353"/>
                  <a:gd name="T28" fmla="*/ 12 w 920"/>
                  <a:gd name="T29" fmla="*/ 1016 h 1353"/>
                  <a:gd name="T30" fmla="*/ 17 w 920"/>
                  <a:gd name="T31" fmla="*/ 1036 h 1353"/>
                  <a:gd name="T32" fmla="*/ 23 w 920"/>
                  <a:gd name="T33" fmla="*/ 1055 h 1353"/>
                  <a:gd name="T34" fmla="*/ 31 w 920"/>
                  <a:gd name="T35" fmla="*/ 1074 h 1353"/>
                  <a:gd name="T36" fmla="*/ 39 w 920"/>
                  <a:gd name="T37" fmla="*/ 1092 h 1353"/>
                  <a:gd name="T38" fmla="*/ 48 w 920"/>
                  <a:gd name="T39" fmla="*/ 1111 h 1353"/>
                  <a:gd name="T40" fmla="*/ 58 w 920"/>
                  <a:gd name="T41" fmla="*/ 1129 h 1353"/>
                  <a:gd name="T42" fmla="*/ 69 w 920"/>
                  <a:gd name="T43" fmla="*/ 1146 h 1353"/>
                  <a:gd name="T44" fmla="*/ 80 w 920"/>
                  <a:gd name="T45" fmla="*/ 1163 h 1353"/>
                  <a:gd name="T46" fmla="*/ 93 w 920"/>
                  <a:gd name="T47" fmla="*/ 1179 h 1353"/>
                  <a:gd name="T48" fmla="*/ 106 w 920"/>
                  <a:gd name="T49" fmla="*/ 1195 h 1353"/>
                  <a:gd name="T50" fmla="*/ 121 w 920"/>
                  <a:gd name="T51" fmla="*/ 1211 h 1353"/>
                  <a:gd name="T52" fmla="*/ 139 w 920"/>
                  <a:gd name="T53" fmla="*/ 1229 h 1353"/>
                  <a:gd name="T54" fmla="*/ 145 w 920"/>
                  <a:gd name="T55" fmla="*/ 1231 h 1353"/>
                  <a:gd name="T56" fmla="*/ 156 w 920"/>
                  <a:gd name="T57" fmla="*/ 1231 h 1353"/>
                  <a:gd name="T58" fmla="*/ 161 w 920"/>
                  <a:gd name="T59" fmla="*/ 1229 h 1353"/>
                  <a:gd name="T60" fmla="*/ 173 w 920"/>
                  <a:gd name="T61" fmla="*/ 1217 h 1353"/>
                  <a:gd name="T62" fmla="*/ 173 w 920"/>
                  <a:gd name="T63" fmla="*/ 1205 h 1353"/>
                  <a:gd name="T64" fmla="*/ 165 w 920"/>
                  <a:gd name="T65" fmla="*/ 1197 h 1353"/>
                  <a:gd name="T66" fmla="*/ 150 w 920"/>
                  <a:gd name="T67" fmla="*/ 1182 h 1353"/>
                  <a:gd name="T68" fmla="*/ 136 w 920"/>
                  <a:gd name="T69" fmla="*/ 1166 h 1353"/>
                  <a:gd name="T70" fmla="*/ 123 w 920"/>
                  <a:gd name="T71" fmla="*/ 1150 h 1353"/>
                  <a:gd name="T72" fmla="*/ 111 w 920"/>
                  <a:gd name="T73" fmla="*/ 1133 h 1353"/>
                  <a:gd name="T74" fmla="*/ 99 w 920"/>
                  <a:gd name="T75" fmla="*/ 1116 h 1353"/>
                  <a:gd name="T76" fmla="*/ 89 w 920"/>
                  <a:gd name="T77" fmla="*/ 1098 h 1353"/>
                  <a:gd name="T78" fmla="*/ 80 w 920"/>
                  <a:gd name="T79" fmla="*/ 1080 h 1353"/>
                  <a:gd name="T80" fmla="*/ 71 w 920"/>
                  <a:gd name="T81" fmla="*/ 1062 h 1353"/>
                  <a:gd name="T82" fmla="*/ 64 w 920"/>
                  <a:gd name="T83" fmla="*/ 1043 h 1353"/>
                  <a:gd name="T84" fmla="*/ 58 w 920"/>
                  <a:gd name="T85" fmla="*/ 1024 h 1353"/>
                  <a:gd name="T86" fmla="*/ 52 w 920"/>
                  <a:gd name="T87" fmla="*/ 1004 h 1353"/>
                  <a:gd name="T88" fmla="*/ 48 w 920"/>
                  <a:gd name="T89" fmla="*/ 984 h 1353"/>
                  <a:gd name="T90" fmla="*/ 45 w 920"/>
                  <a:gd name="T91" fmla="*/ 964 h 1353"/>
                  <a:gd name="T92" fmla="*/ 43 w 920"/>
                  <a:gd name="T93" fmla="*/ 943 h 1353"/>
                  <a:gd name="T94" fmla="*/ 42 w 920"/>
                  <a:gd name="T95" fmla="*/ 923 h 1353"/>
                  <a:gd name="T96" fmla="*/ 42 w 920"/>
                  <a:gd name="T97" fmla="*/ 344 h 1353"/>
                  <a:gd name="T98" fmla="*/ 46 w 920"/>
                  <a:gd name="T99" fmla="*/ 322 h 1353"/>
                  <a:gd name="T100" fmla="*/ 57 w 920"/>
                  <a:gd name="T101" fmla="*/ 304 h 1353"/>
                  <a:gd name="T102" fmla="*/ 75 w 920"/>
                  <a:gd name="T103" fmla="*/ 291 h 1353"/>
                  <a:gd name="T104" fmla="*/ 96 w 920"/>
                  <a:gd name="T105" fmla="*/ 283 h 1353"/>
                  <a:gd name="T106" fmla="*/ 111 w 920"/>
                  <a:gd name="T107" fmla="*/ 283 h 1353"/>
                  <a:gd name="T108" fmla="*/ 217 w 920"/>
                  <a:gd name="T109" fmla="*/ 283 h 1353"/>
                  <a:gd name="T110" fmla="*/ 217 w 920"/>
                  <a:gd name="T111" fmla="*/ 263 h 1353"/>
                  <a:gd name="T112" fmla="*/ 175 w 920"/>
                  <a:gd name="T113" fmla="*/ 263 h 1353"/>
                  <a:gd name="T114" fmla="*/ 158 w 920"/>
                  <a:gd name="T115" fmla="*/ 253 h 1353"/>
                  <a:gd name="T116" fmla="*/ 139 w 920"/>
                  <a:gd name="T117" fmla="*/ 246 h 1353"/>
                  <a:gd name="T118" fmla="*/ 119 w 920"/>
                  <a:gd name="T119" fmla="*/ 242 h 1353"/>
                  <a:gd name="T120" fmla="*/ 106 w 920"/>
                  <a:gd name="T121" fmla="*/ 242 h 135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20"/>
                  <a:gd name="T184" fmla="*/ 0 h 1353"/>
                  <a:gd name="T185" fmla="*/ 920 w 920"/>
                  <a:gd name="T186" fmla="*/ 1353 h 135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20" h="1353">
                    <a:moveTo>
                      <a:pt x="106" y="242"/>
                    </a:moveTo>
                    <a:lnTo>
                      <a:pt x="83" y="245"/>
                    </a:lnTo>
                    <a:lnTo>
                      <a:pt x="62" y="251"/>
                    </a:lnTo>
                    <a:lnTo>
                      <a:pt x="42" y="262"/>
                    </a:lnTo>
                    <a:lnTo>
                      <a:pt x="26" y="277"/>
                    </a:lnTo>
                    <a:lnTo>
                      <a:pt x="13" y="294"/>
                    </a:lnTo>
                    <a:lnTo>
                      <a:pt x="4" y="314"/>
                    </a:lnTo>
                    <a:lnTo>
                      <a:pt x="0" y="335"/>
                    </a:lnTo>
                    <a:lnTo>
                      <a:pt x="0" y="477"/>
                    </a:lnTo>
                    <a:lnTo>
                      <a:pt x="0" y="914"/>
                    </a:lnTo>
                    <a:lnTo>
                      <a:pt x="0" y="935"/>
                    </a:lnTo>
                    <a:lnTo>
                      <a:pt x="1" y="956"/>
                    </a:lnTo>
                    <a:lnTo>
                      <a:pt x="4" y="976"/>
                    </a:lnTo>
                    <a:lnTo>
                      <a:pt x="7" y="996"/>
                    </a:lnTo>
                    <a:lnTo>
                      <a:pt x="12" y="1016"/>
                    </a:lnTo>
                    <a:lnTo>
                      <a:pt x="17" y="1036"/>
                    </a:lnTo>
                    <a:lnTo>
                      <a:pt x="23" y="1055"/>
                    </a:lnTo>
                    <a:lnTo>
                      <a:pt x="31" y="1074"/>
                    </a:lnTo>
                    <a:lnTo>
                      <a:pt x="39" y="1092"/>
                    </a:lnTo>
                    <a:lnTo>
                      <a:pt x="48" y="1111"/>
                    </a:lnTo>
                    <a:lnTo>
                      <a:pt x="58" y="1129"/>
                    </a:lnTo>
                    <a:lnTo>
                      <a:pt x="69" y="1146"/>
                    </a:lnTo>
                    <a:lnTo>
                      <a:pt x="80" y="1163"/>
                    </a:lnTo>
                    <a:lnTo>
                      <a:pt x="93" y="1179"/>
                    </a:lnTo>
                    <a:lnTo>
                      <a:pt x="106" y="1195"/>
                    </a:lnTo>
                    <a:lnTo>
                      <a:pt x="121" y="1211"/>
                    </a:lnTo>
                    <a:lnTo>
                      <a:pt x="139" y="1229"/>
                    </a:lnTo>
                    <a:lnTo>
                      <a:pt x="145" y="1231"/>
                    </a:lnTo>
                    <a:lnTo>
                      <a:pt x="156" y="1231"/>
                    </a:lnTo>
                    <a:lnTo>
                      <a:pt x="161" y="1229"/>
                    </a:lnTo>
                    <a:lnTo>
                      <a:pt x="173" y="1217"/>
                    </a:lnTo>
                    <a:lnTo>
                      <a:pt x="173" y="1205"/>
                    </a:lnTo>
                    <a:lnTo>
                      <a:pt x="165" y="1197"/>
                    </a:lnTo>
                    <a:lnTo>
                      <a:pt x="150" y="1182"/>
                    </a:lnTo>
                    <a:lnTo>
                      <a:pt x="136" y="1166"/>
                    </a:lnTo>
                    <a:lnTo>
                      <a:pt x="123" y="1150"/>
                    </a:lnTo>
                    <a:lnTo>
                      <a:pt x="111" y="1133"/>
                    </a:lnTo>
                    <a:lnTo>
                      <a:pt x="99" y="1116"/>
                    </a:lnTo>
                    <a:lnTo>
                      <a:pt x="89" y="1098"/>
                    </a:lnTo>
                    <a:lnTo>
                      <a:pt x="80" y="1080"/>
                    </a:lnTo>
                    <a:lnTo>
                      <a:pt x="71" y="1062"/>
                    </a:lnTo>
                    <a:lnTo>
                      <a:pt x="64" y="1043"/>
                    </a:lnTo>
                    <a:lnTo>
                      <a:pt x="58" y="1024"/>
                    </a:lnTo>
                    <a:lnTo>
                      <a:pt x="52" y="1004"/>
                    </a:lnTo>
                    <a:lnTo>
                      <a:pt x="48" y="984"/>
                    </a:lnTo>
                    <a:lnTo>
                      <a:pt x="45" y="964"/>
                    </a:lnTo>
                    <a:lnTo>
                      <a:pt x="43" y="943"/>
                    </a:lnTo>
                    <a:lnTo>
                      <a:pt x="42" y="923"/>
                    </a:lnTo>
                    <a:lnTo>
                      <a:pt x="42" y="344"/>
                    </a:lnTo>
                    <a:lnTo>
                      <a:pt x="46" y="322"/>
                    </a:lnTo>
                    <a:lnTo>
                      <a:pt x="57" y="304"/>
                    </a:lnTo>
                    <a:lnTo>
                      <a:pt x="75" y="291"/>
                    </a:lnTo>
                    <a:lnTo>
                      <a:pt x="96" y="283"/>
                    </a:lnTo>
                    <a:lnTo>
                      <a:pt x="111" y="283"/>
                    </a:lnTo>
                    <a:lnTo>
                      <a:pt x="217" y="283"/>
                    </a:lnTo>
                    <a:lnTo>
                      <a:pt x="217" y="263"/>
                    </a:lnTo>
                    <a:lnTo>
                      <a:pt x="175" y="263"/>
                    </a:lnTo>
                    <a:lnTo>
                      <a:pt x="158" y="253"/>
                    </a:lnTo>
                    <a:lnTo>
                      <a:pt x="139" y="246"/>
                    </a:lnTo>
                    <a:lnTo>
                      <a:pt x="119" y="242"/>
                    </a:lnTo>
                    <a:lnTo>
                      <a:pt x="106" y="24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0" name="Freeform 208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722 w 920"/>
                  <a:gd name="T1" fmla="*/ 179 h 1353"/>
                  <a:gd name="T2" fmla="*/ 621 w 920"/>
                  <a:gd name="T3" fmla="*/ 179 h 1353"/>
                  <a:gd name="T4" fmla="*/ 648 w 920"/>
                  <a:gd name="T5" fmla="*/ 181 h 1353"/>
                  <a:gd name="T6" fmla="*/ 670 w 920"/>
                  <a:gd name="T7" fmla="*/ 189 h 1353"/>
                  <a:gd name="T8" fmla="*/ 686 w 920"/>
                  <a:gd name="T9" fmla="*/ 202 h 1353"/>
                  <a:gd name="T10" fmla="*/ 697 w 920"/>
                  <a:gd name="T11" fmla="*/ 218 h 1353"/>
                  <a:gd name="T12" fmla="*/ 701 w 920"/>
                  <a:gd name="T13" fmla="*/ 237 h 1353"/>
                  <a:gd name="T14" fmla="*/ 702 w 920"/>
                  <a:gd name="T15" fmla="*/ 752 h 1353"/>
                  <a:gd name="T16" fmla="*/ 711 w 920"/>
                  <a:gd name="T17" fmla="*/ 761 h 1353"/>
                  <a:gd name="T18" fmla="*/ 734 w 920"/>
                  <a:gd name="T19" fmla="*/ 761 h 1353"/>
                  <a:gd name="T20" fmla="*/ 744 w 920"/>
                  <a:gd name="T21" fmla="*/ 752 h 1353"/>
                  <a:gd name="T22" fmla="*/ 744 w 920"/>
                  <a:gd name="T23" fmla="*/ 516 h 1353"/>
                  <a:gd name="T24" fmla="*/ 748 w 920"/>
                  <a:gd name="T25" fmla="*/ 494 h 1353"/>
                  <a:gd name="T26" fmla="*/ 761 w 920"/>
                  <a:gd name="T27" fmla="*/ 477 h 1353"/>
                  <a:gd name="T28" fmla="*/ 779 w 920"/>
                  <a:gd name="T29" fmla="*/ 464 h 1353"/>
                  <a:gd name="T30" fmla="*/ 801 w 920"/>
                  <a:gd name="T31" fmla="*/ 460 h 1353"/>
                  <a:gd name="T32" fmla="*/ 919 w 920"/>
                  <a:gd name="T33" fmla="*/ 460 h 1353"/>
                  <a:gd name="T34" fmla="*/ 919 w 920"/>
                  <a:gd name="T35" fmla="*/ 436 h 1353"/>
                  <a:gd name="T36" fmla="*/ 745 w 920"/>
                  <a:gd name="T37" fmla="*/ 436 h 1353"/>
                  <a:gd name="T38" fmla="*/ 744 w 920"/>
                  <a:gd name="T39" fmla="*/ 241 h 1353"/>
                  <a:gd name="T40" fmla="*/ 742 w 920"/>
                  <a:gd name="T41" fmla="*/ 219 h 1353"/>
                  <a:gd name="T42" fmla="*/ 741 w 920"/>
                  <a:gd name="T43" fmla="*/ 218 h 1353"/>
                  <a:gd name="T44" fmla="*/ 734 w 920"/>
                  <a:gd name="T45" fmla="*/ 198 h 1353"/>
                  <a:gd name="T46" fmla="*/ 723 w 920"/>
                  <a:gd name="T47" fmla="*/ 180 h 1353"/>
                  <a:gd name="T48" fmla="*/ 722 w 920"/>
                  <a:gd name="T49" fmla="*/ 179 h 135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920"/>
                  <a:gd name="T76" fmla="*/ 0 h 1353"/>
                  <a:gd name="T77" fmla="*/ 920 w 920"/>
                  <a:gd name="T78" fmla="*/ 1353 h 135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920" h="1353">
                    <a:moveTo>
                      <a:pt x="722" y="179"/>
                    </a:moveTo>
                    <a:lnTo>
                      <a:pt x="621" y="179"/>
                    </a:lnTo>
                    <a:lnTo>
                      <a:pt x="648" y="181"/>
                    </a:lnTo>
                    <a:lnTo>
                      <a:pt x="670" y="189"/>
                    </a:lnTo>
                    <a:lnTo>
                      <a:pt x="686" y="202"/>
                    </a:lnTo>
                    <a:lnTo>
                      <a:pt x="697" y="218"/>
                    </a:lnTo>
                    <a:lnTo>
                      <a:pt x="701" y="237"/>
                    </a:lnTo>
                    <a:lnTo>
                      <a:pt x="702" y="752"/>
                    </a:lnTo>
                    <a:lnTo>
                      <a:pt x="711" y="761"/>
                    </a:lnTo>
                    <a:lnTo>
                      <a:pt x="734" y="761"/>
                    </a:lnTo>
                    <a:lnTo>
                      <a:pt x="744" y="752"/>
                    </a:lnTo>
                    <a:lnTo>
                      <a:pt x="744" y="516"/>
                    </a:lnTo>
                    <a:lnTo>
                      <a:pt x="748" y="494"/>
                    </a:lnTo>
                    <a:lnTo>
                      <a:pt x="761" y="477"/>
                    </a:lnTo>
                    <a:lnTo>
                      <a:pt x="779" y="464"/>
                    </a:lnTo>
                    <a:lnTo>
                      <a:pt x="801" y="460"/>
                    </a:lnTo>
                    <a:lnTo>
                      <a:pt x="919" y="460"/>
                    </a:lnTo>
                    <a:lnTo>
                      <a:pt x="919" y="436"/>
                    </a:lnTo>
                    <a:lnTo>
                      <a:pt x="745" y="436"/>
                    </a:lnTo>
                    <a:lnTo>
                      <a:pt x="744" y="241"/>
                    </a:lnTo>
                    <a:lnTo>
                      <a:pt x="742" y="219"/>
                    </a:lnTo>
                    <a:lnTo>
                      <a:pt x="741" y="218"/>
                    </a:lnTo>
                    <a:lnTo>
                      <a:pt x="734" y="198"/>
                    </a:lnTo>
                    <a:lnTo>
                      <a:pt x="723" y="180"/>
                    </a:lnTo>
                    <a:lnTo>
                      <a:pt x="722" y="179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1" name="Freeform 209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217 w 920"/>
                  <a:gd name="T1" fmla="*/ 283 h 1353"/>
                  <a:gd name="T2" fmla="*/ 111 w 920"/>
                  <a:gd name="T3" fmla="*/ 283 h 1353"/>
                  <a:gd name="T4" fmla="*/ 133 w 920"/>
                  <a:gd name="T5" fmla="*/ 287 h 1353"/>
                  <a:gd name="T6" fmla="*/ 153 w 920"/>
                  <a:gd name="T7" fmla="*/ 297 h 1353"/>
                  <a:gd name="T8" fmla="*/ 167 w 920"/>
                  <a:gd name="T9" fmla="*/ 314 h 1353"/>
                  <a:gd name="T10" fmla="*/ 174 w 920"/>
                  <a:gd name="T11" fmla="*/ 334 h 1353"/>
                  <a:gd name="T12" fmla="*/ 175 w 920"/>
                  <a:gd name="T13" fmla="*/ 616 h 1353"/>
                  <a:gd name="T14" fmla="*/ 175 w 920"/>
                  <a:gd name="T15" fmla="*/ 627 h 1353"/>
                  <a:gd name="T16" fmla="*/ 184 w 920"/>
                  <a:gd name="T17" fmla="*/ 637 h 1353"/>
                  <a:gd name="T18" fmla="*/ 208 w 920"/>
                  <a:gd name="T19" fmla="*/ 637 h 1353"/>
                  <a:gd name="T20" fmla="*/ 217 w 920"/>
                  <a:gd name="T21" fmla="*/ 627 h 1353"/>
                  <a:gd name="T22" fmla="*/ 217 w 920"/>
                  <a:gd name="T23" fmla="*/ 283 h 135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20"/>
                  <a:gd name="T37" fmla="*/ 0 h 1353"/>
                  <a:gd name="T38" fmla="*/ 920 w 920"/>
                  <a:gd name="T39" fmla="*/ 1353 h 135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20" h="1353">
                    <a:moveTo>
                      <a:pt x="217" y="283"/>
                    </a:moveTo>
                    <a:lnTo>
                      <a:pt x="111" y="283"/>
                    </a:lnTo>
                    <a:lnTo>
                      <a:pt x="133" y="287"/>
                    </a:lnTo>
                    <a:lnTo>
                      <a:pt x="153" y="297"/>
                    </a:lnTo>
                    <a:lnTo>
                      <a:pt x="167" y="314"/>
                    </a:lnTo>
                    <a:lnTo>
                      <a:pt x="174" y="334"/>
                    </a:lnTo>
                    <a:lnTo>
                      <a:pt x="175" y="616"/>
                    </a:lnTo>
                    <a:lnTo>
                      <a:pt x="175" y="627"/>
                    </a:lnTo>
                    <a:lnTo>
                      <a:pt x="184" y="637"/>
                    </a:lnTo>
                    <a:lnTo>
                      <a:pt x="208" y="637"/>
                    </a:lnTo>
                    <a:lnTo>
                      <a:pt x="217" y="627"/>
                    </a:lnTo>
                    <a:lnTo>
                      <a:pt x="217" y="283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2" name="Freeform 210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393 w 920"/>
                  <a:gd name="T1" fmla="*/ 179 h 1353"/>
                  <a:gd name="T2" fmla="*/ 270 w 920"/>
                  <a:gd name="T3" fmla="*/ 179 h 1353"/>
                  <a:gd name="T4" fmla="*/ 297 w 920"/>
                  <a:gd name="T5" fmla="*/ 181 h 1353"/>
                  <a:gd name="T6" fmla="*/ 319 w 920"/>
                  <a:gd name="T7" fmla="*/ 189 h 1353"/>
                  <a:gd name="T8" fmla="*/ 335 w 920"/>
                  <a:gd name="T9" fmla="*/ 202 h 1353"/>
                  <a:gd name="T10" fmla="*/ 346 w 920"/>
                  <a:gd name="T11" fmla="*/ 218 h 1353"/>
                  <a:gd name="T12" fmla="*/ 350 w 920"/>
                  <a:gd name="T13" fmla="*/ 237 h 1353"/>
                  <a:gd name="T14" fmla="*/ 351 w 920"/>
                  <a:gd name="T15" fmla="*/ 627 h 1353"/>
                  <a:gd name="T16" fmla="*/ 360 w 920"/>
                  <a:gd name="T17" fmla="*/ 637 h 1353"/>
                  <a:gd name="T18" fmla="*/ 383 w 920"/>
                  <a:gd name="T19" fmla="*/ 637 h 1353"/>
                  <a:gd name="T20" fmla="*/ 393 w 920"/>
                  <a:gd name="T21" fmla="*/ 627 h 1353"/>
                  <a:gd name="T22" fmla="*/ 393 w 920"/>
                  <a:gd name="T23" fmla="*/ 179 h 135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20"/>
                  <a:gd name="T37" fmla="*/ 0 h 1353"/>
                  <a:gd name="T38" fmla="*/ 920 w 920"/>
                  <a:gd name="T39" fmla="*/ 1353 h 135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20" h="1353">
                    <a:moveTo>
                      <a:pt x="393" y="179"/>
                    </a:moveTo>
                    <a:lnTo>
                      <a:pt x="270" y="179"/>
                    </a:lnTo>
                    <a:lnTo>
                      <a:pt x="297" y="181"/>
                    </a:lnTo>
                    <a:lnTo>
                      <a:pt x="319" y="189"/>
                    </a:lnTo>
                    <a:lnTo>
                      <a:pt x="335" y="202"/>
                    </a:lnTo>
                    <a:lnTo>
                      <a:pt x="346" y="218"/>
                    </a:lnTo>
                    <a:lnTo>
                      <a:pt x="350" y="237"/>
                    </a:lnTo>
                    <a:lnTo>
                      <a:pt x="351" y="627"/>
                    </a:lnTo>
                    <a:lnTo>
                      <a:pt x="360" y="637"/>
                    </a:lnTo>
                    <a:lnTo>
                      <a:pt x="383" y="637"/>
                    </a:lnTo>
                    <a:lnTo>
                      <a:pt x="393" y="627"/>
                    </a:lnTo>
                    <a:lnTo>
                      <a:pt x="393" y="179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3" name="Freeform 211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910 w 920"/>
                  <a:gd name="T1" fmla="*/ 419 h 1353"/>
                  <a:gd name="T2" fmla="*/ 803 w 920"/>
                  <a:gd name="T3" fmla="*/ 419 h 1353"/>
                  <a:gd name="T4" fmla="*/ 782 w 920"/>
                  <a:gd name="T5" fmla="*/ 421 h 1353"/>
                  <a:gd name="T6" fmla="*/ 763 w 920"/>
                  <a:gd name="T7" fmla="*/ 427 h 1353"/>
                  <a:gd name="T8" fmla="*/ 745 w 920"/>
                  <a:gd name="T9" fmla="*/ 436 h 1353"/>
                  <a:gd name="T10" fmla="*/ 919 w 920"/>
                  <a:gd name="T11" fmla="*/ 436 h 1353"/>
                  <a:gd name="T12" fmla="*/ 919 w 920"/>
                  <a:gd name="T13" fmla="*/ 428 h 1353"/>
                  <a:gd name="T14" fmla="*/ 910 w 920"/>
                  <a:gd name="T15" fmla="*/ 419 h 13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20"/>
                  <a:gd name="T25" fmla="*/ 0 h 1353"/>
                  <a:gd name="T26" fmla="*/ 920 w 920"/>
                  <a:gd name="T27" fmla="*/ 1353 h 13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20" h="1353">
                    <a:moveTo>
                      <a:pt x="910" y="419"/>
                    </a:moveTo>
                    <a:lnTo>
                      <a:pt x="803" y="419"/>
                    </a:lnTo>
                    <a:lnTo>
                      <a:pt x="782" y="421"/>
                    </a:lnTo>
                    <a:lnTo>
                      <a:pt x="763" y="427"/>
                    </a:lnTo>
                    <a:lnTo>
                      <a:pt x="745" y="436"/>
                    </a:lnTo>
                    <a:lnTo>
                      <a:pt x="919" y="436"/>
                    </a:lnTo>
                    <a:lnTo>
                      <a:pt x="919" y="428"/>
                    </a:lnTo>
                    <a:lnTo>
                      <a:pt x="910" y="419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4" name="Freeform 212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547 w 920"/>
                  <a:gd name="T1" fmla="*/ 41 h 1353"/>
                  <a:gd name="T2" fmla="*/ 446 w 920"/>
                  <a:gd name="T3" fmla="*/ 41 h 1353"/>
                  <a:gd name="T4" fmla="*/ 473 w 920"/>
                  <a:gd name="T5" fmla="*/ 43 h 1353"/>
                  <a:gd name="T6" fmla="*/ 495 w 920"/>
                  <a:gd name="T7" fmla="*/ 51 h 1353"/>
                  <a:gd name="T8" fmla="*/ 511 w 920"/>
                  <a:gd name="T9" fmla="*/ 64 h 1353"/>
                  <a:gd name="T10" fmla="*/ 522 w 920"/>
                  <a:gd name="T11" fmla="*/ 80 h 1353"/>
                  <a:gd name="T12" fmla="*/ 526 w 920"/>
                  <a:gd name="T13" fmla="*/ 99 h 1353"/>
                  <a:gd name="T14" fmla="*/ 526 w 920"/>
                  <a:gd name="T15" fmla="*/ 361 h 1353"/>
                  <a:gd name="T16" fmla="*/ 536 w 920"/>
                  <a:gd name="T17" fmla="*/ 371 h 1353"/>
                  <a:gd name="T18" fmla="*/ 559 w 920"/>
                  <a:gd name="T19" fmla="*/ 371 h 1353"/>
                  <a:gd name="T20" fmla="*/ 568 w 920"/>
                  <a:gd name="T21" fmla="*/ 361 h 1353"/>
                  <a:gd name="T22" fmla="*/ 568 w 920"/>
                  <a:gd name="T23" fmla="*/ 241 h 1353"/>
                  <a:gd name="T24" fmla="*/ 572 w 920"/>
                  <a:gd name="T25" fmla="*/ 219 h 1353"/>
                  <a:gd name="T26" fmla="*/ 584 w 920"/>
                  <a:gd name="T27" fmla="*/ 201 h 1353"/>
                  <a:gd name="T28" fmla="*/ 600 w 920"/>
                  <a:gd name="T29" fmla="*/ 187 h 1353"/>
                  <a:gd name="T30" fmla="*/ 621 w 920"/>
                  <a:gd name="T31" fmla="*/ 179 h 1353"/>
                  <a:gd name="T32" fmla="*/ 722 w 920"/>
                  <a:gd name="T33" fmla="*/ 179 h 1353"/>
                  <a:gd name="T34" fmla="*/ 708 w 920"/>
                  <a:gd name="T35" fmla="*/ 164 h 1353"/>
                  <a:gd name="T36" fmla="*/ 699 w 920"/>
                  <a:gd name="T37" fmla="*/ 158 h 1353"/>
                  <a:gd name="T38" fmla="*/ 570 w 920"/>
                  <a:gd name="T39" fmla="*/ 158 h 1353"/>
                  <a:gd name="T40" fmla="*/ 568 w 920"/>
                  <a:gd name="T41" fmla="*/ 103 h 1353"/>
                  <a:gd name="T42" fmla="*/ 566 w 920"/>
                  <a:gd name="T43" fmla="*/ 82 h 1353"/>
                  <a:gd name="T44" fmla="*/ 566 w 920"/>
                  <a:gd name="T45" fmla="*/ 80 h 1353"/>
                  <a:gd name="T46" fmla="*/ 559 w 920"/>
                  <a:gd name="T47" fmla="*/ 60 h 1353"/>
                  <a:gd name="T48" fmla="*/ 548 w 920"/>
                  <a:gd name="T49" fmla="*/ 42 h 1353"/>
                  <a:gd name="T50" fmla="*/ 547 w 920"/>
                  <a:gd name="T51" fmla="*/ 41 h 135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920"/>
                  <a:gd name="T79" fmla="*/ 0 h 1353"/>
                  <a:gd name="T80" fmla="*/ 920 w 920"/>
                  <a:gd name="T81" fmla="*/ 1353 h 135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920" h="1353">
                    <a:moveTo>
                      <a:pt x="547" y="41"/>
                    </a:moveTo>
                    <a:lnTo>
                      <a:pt x="446" y="41"/>
                    </a:lnTo>
                    <a:lnTo>
                      <a:pt x="473" y="43"/>
                    </a:lnTo>
                    <a:lnTo>
                      <a:pt x="495" y="51"/>
                    </a:lnTo>
                    <a:lnTo>
                      <a:pt x="511" y="64"/>
                    </a:lnTo>
                    <a:lnTo>
                      <a:pt x="522" y="80"/>
                    </a:lnTo>
                    <a:lnTo>
                      <a:pt x="526" y="99"/>
                    </a:lnTo>
                    <a:lnTo>
                      <a:pt x="526" y="361"/>
                    </a:lnTo>
                    <a:lnTo>
                      <a:pt x="536" y="371"/>
                    </a:lnTo>
                    <a:lnTo>
                      <a:pt x="559" y="371"/>
                    </a:lnTo>
                    <a:lnTo>
                      <a:pt x="568" y="361"/>
                    </a:lnTo>
                    <a:lnTo>
                      <a:pt x="568" y="241"/>
                    </a:lnTo>
                    <a:lnTo>
                      <a:pt x="572" y="219"/>
                    </a:lnTo>
                    <a:lnTo>
                      <a:pt x="584" y="201"/>
                    </a:lnTo>
                    <a:lnTo>
                      <a:pt x="600" y="187"/>
                    </a:lnTo>
                    <a:lnTo>
                      <a:pt x="621" y="179"/>
                    </a:lnTo>
                    <a:lnTo>
                      <a:pt x="722" y="179"/>
                    </a:lnTo>
                    <a:lnTo>
                      <a:pt x="708" y="164"/>
                    </a:lnTo>
                    <a:lnTo>
                      <a:pt x="699" y="158"/>
                    </a:lnTo>
                    <a:lnTo>
                      <a:pt x="570" y="158"/>
                    </a:lnTo>
                    <a:lnTo>
                      <a:pt x="568" y="103"/>
                    </a:lnTo>
                    <a:lnTo>
                      <a:pt x="566" y="82"/>
                    </a:lnTo>
                    <a:lnTo>
                      <a:pt x="566" y="80"/>
                    </a:lnTo>
                    <a:lnTo>
                      <a:pt x="559" y="60"/>
                    </a:lnTo>
                    <a:lnTo>
                      <a:pt x="548" y="42"/>
                    </a:lnTo>
                    <a:lnTo>
                      <a:pt x="547" y="4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5" name="Freeform 213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295 w 920"/>
                  <a:gd name="T1" fmla="*/ 137 h 1353"/>
                  <a:gd name="T2" fmla="*/ 269 w 920"/>
                  <a:gd name="T3" fmla="*/ 139 h 1353"/>
                  <a:gd name="T4" fmla="*/ 246 w 920"/>
                  <a:gd name="T5" fmla="*/ 145 h 1353"/>
                  <a:gd name="T6" fmla="*/ 225 w 920"/>
                  <a:gd name="T7" fmla="*/ 155 h 1353"/>
                  <a:gd name="T8" fmla="*/ 208 w 920"/>
                  <a:gd name="T9" fmla="*/ 168 h 1353"/>
                  <a:gd name="T10" fmla="*/ 194 w 920"/>
                  <a:gd name="T11" fmla="*/ 183 h 1353"/>
                  <a:gd name="T12" fmla="*/ 183 w 920"/>
                  <a:gd name="T13" fmla="*/ 201 h 1353"/>
                  <a:gd name="T14" fmla="*/ 177 w 920"/>
                  <a:gd name="T15" fmla="*/ 221 h 1353"/>
                  <a:gd name="T16" fmla="*/ 175 w 920"/>
                  <a:gd name="T17" fmla="*/ 263 h 1353"/>
                  <a:gd name="T18" fmla="*/ 217 w 920"/>
                  <a:gd name="T19" fmla="*/ 263 h 1353"/>
                  <a:gd name="T20" fmla="*/ 217 w 920"/>
                  <a:gd name="T21" fmla="*/ 241 h 1353"/>
                  <a:gd name="T22" fmla="*/ 221 w 920"/>
                  <a:gd name="T23" fmla="*/ 219 h 1353"/>
                  <a:gd name="T24" fmla="*/ 232 w 920"/>
                  <a:gd name="T25" fmla="*/ 201 h 1353"/>
                  <a:gd name="T26" fmla="*/ 249 w 920"/>
                  <a:gd name="T27" fmla="*/ 187 h 1353"/>
                  <a:gd name="T28" fmla="*/ 270 w 920"/>
                  <a:gd name="T29" fmla="*/ 179 h 1353"/>
                  <a:gd name="T30" fmla="*/ 393 w 920"/>
                  <a:gd name="T31" fmla="*/ 179 h 1353"/>
                  <a:gd name="T32" fmla="*/ 393 w 920"/>
                  <a:gd name="T33" fmla="*/ 159 h 1353"/>
                  <a:gd name="T34" fmla="*/ 351 w 920"/>
                  <a:gd name="T35" fmla="*/ 159 h 1353"/>
                  <a:gd name="T36" fmla="*/ 334 w 920"/>
                  <a:gd name="T37" fmla="*/ 148 h 1353"/>
                  <a:gd name="T38" fmla="*/ 315 w 920"/>
                  <a:gd name="T39" fmla="*/ 141 h 1353"/>
                  <a:gd name="T40" fmla="*/ 295 w 920"/>
                  <a:gd name="T41" fmla="*/ 137 h 135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20"/>
                  <a:gd name="T64" fmla="*/ 0 h 1353"/>
                  <a:gd name="T65" fmla="*/ 920 w 920"/>
                  <a:gd name="T66" fmla="*/ 1353 h 135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20" h="1353">
                    <a:moveTo>
                      <a:pt x="295" y="137"/>
                    </a:moveTo>
                    <a:lnTo>
                      <a:pt x="269" y="139"/>
                    </a:lnTo>
                    <a:lnTo>
                      <a:pt x="246" y="145"/>
                    </a:lnTo>
                    <a:lnTo>
                      <a:pt x="225" y="155"/>
                    </a:lnTo>
                    <a:lnTo>
                      <a:pt x="208" y="168"/>
                    </a:lnTo>
                    <a:lnTo>
                      <a:pt x="194" y="183"/>
                    </a:lnTo>
                    <a:lnTo>
                      <a:pt x="183" y="201"/>
                    </a:lnTo>
                    <a:lnTo>
                      <a:pt x="177" y="221"/>
                    </a:lnTo>
                    <a:lnTo>
                      <a:pt x="175" y="263"/>
                    </a:lnTo>
                    <a:lnTo>
                      <a:pt x="217" y="263"/>
                    </a:lnTo>
                    <a:lnTo>
                      <a:pt x="217" y="241"/>
                    </a:lnTo>
                    <a:lnTo>
                      <a:pt x="221" y="219"/>
                    </a:lnTo>
                    <a:lnTo>
                      <a:pt x="232" y="201"/>
                    </a:lnTo>
                    <a:lnTo>
                      <a:pt x="249" y="187"/>
                    </a:lnTo>
                    <a:lnTo>
                      <a:pt x="270" y="179"/>
                    </a:lnTo>
                    <a:lnTo>
                      <a:pt x="393" y="179"/>
                    </a:lnTo>
                    <a:lnTo>
                      <a:pt x="393" y="159"/>
                    </a:lnTo>
                    <a:lnTo>
                      <a:pt x="351" y="159"/>
                    </a:lnTo>
                    <a:lnTo>
                      <a:pt x="334" y="148"/>
                    </a:lnTo>
                    <a:lnTo>
                      <a:pt x="315" y="141"/>
                    </a:lnTo>
                    <a:lnTo>
                      <a:pt x="295" y="137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6" name="Freeform 214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472 w 920"/>
                  <a:gd name="T1" fmla="*/ 0 h 1353"/>
                  <a:gd name="T2" fmla="*/ 446 w 920"/>
                  <a:gd name="T3" fmla="*/ 1 h 1353"/>
                  <a:gd name="T4" fmla="*/ 422 w 920"/>
                  <a:gd name="T5" fmla="*/ 7 h 1353"/>
                  <a:gd name="T6" fmla="*/ 402 w 920"/>
                  <a:gd name="T7" fmla="*/ 17 h 1353"/>
                  <a:gd name="T8" fmla="*/ 384 w 920"/>
                  <a:gd name="T9" fmla="*/ 29 h 1353"/>
                  <a:gd name="T10" fmla="*/ 370 w 920"/>
                  <a:gd name="T11" fmla="*/ 45 h 1353"/>
                  <a:gd name="T12" fmla="*/ 359 w 920"/>
                  <a:gd name="T13" fmla="*/ 62 h 1353"/>
                  <a:gd name="T14" fmla="*/ 353 w 920"/>
                  <a:gd name="T15" fmla="*/ 82 h 1353"/>
                  <a:gd name="T16" fmla="*/ 351 w 920"/>
                  <a:gd name="T17" fmla="*/ 102 h 1353"/>
                  <a:gd name="T18" fmla="*/ 351 w 920"/>
                  <a:gd name="T19" fmla="*/ 159 h 1353"/>
                  <a:gd name="T20" fmla="*/ 393 w 920"/>
                  <a:gd name="T21" fmla="*/ 159 h 1353"/>
                  <a:gd name="T22" fmla="*/ 393 w 920"/>
                  <a:gd name="T23" fmla="*/ 102 h 1353"/>
                  <a:gd name="T24" fmla="*/ 397 w 920"/>
                  <a:gd name="T25" fmla="*/ 81 h 1353"/>
                  <a:gd name="T26" fmla="*/ 408 w 920"/>
                  <a:gd name="T27" fmla="*/ 63 h 1353"/>
                  <a:gd name="T28" fmla="*/ 425 w 920"/>
                  <a:gd name="T29" fmla="*/ 49 h 1353"/>
                  <a:gd name="T30" fmla="*/ 446 w 920"/>
                  <a:gd name="T31" fmla="*/ 41 h 1353"/>
                  <a:gd name="T32" fmla="*/ 547 w 920"/>
                  <a:gd name="T33" fmla="*/ 41 h 1353"/>
                  <a:gd name="T34" fmla="*/ 533 w 920"/>
                  <a:gd name="T35" fmla="*/ 26 h 1353"/>
                  <a:gd name="T36" fmla="*/ 515 w 920"/>
                  <a:gd name="T37" fmla="*/ 13 h 1353"/>
                  <a:gd name="T38" fmla="*/ 494 w 920"/>
                  <a:gd name="T39" fmla="*/ 4 h 1353"/>
                  <a:gd name="T40" fmla="*/ 472 w 920"/>
                  <a:gd name="T41" fmla="*/ 0 h 135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20"/>
                  <a:gd name="T64" fmla="*/ 0 h 1353"/>
                  <a:gd name="T65" fmla="*/ 920 w 920"/>
                  <a:gd name="T66" fmla="*/ 1353 h 135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20" h="1353">
                    <a:moveTo>
                      <a:pt x="472" y="0"/>
                    </a:moveTo>
                    <a:lnTo>
                      <a:pt x="446" y="1"/>
                    </a:lnTo>
                    <a:lnTo>
                      <a:pt x="422" y="7"/>
                    </a:lnTo>
                    <a:lnTo>
                      <a:pt x="402" y="17"/>
                    </a:lnTo>
                    <a:lnTo>
                      <a:pt x="384" y="29"/>
                    </a:lnTo>
                    <a:lnTo>
                      <a:pt x="370" y="45"/>
                    </a:lnTo>
                    <a:lnTo>
                      <a:pt x="359" y="62"/>
                    </a:lnTo>
                    <a:lnTo>
                      <a:pt x="353" y="82"/>
                    </a:lnTo>
                    <a:lnTo>
                      <a:pt x="351" y="102"/>
                    </a:lnTo>
                    <a:lnTo>
                      <a:pt x="351" y="159"/>
                    </a:lnTo>
                    <a:lnTo>
                      <a:pt x="393" y="159"/>
                    </a:lnTo>
                    <a:lnTo>
                      <a:pt x="393" y="102"/>
                    </a:lnTo>
                    <a:lnTo>
                      <a:pt x="397" y="81"/>
                    </a:lnTo>
                    <a:lnTo>
                      <a:pt x="408" y="63"/>
                    </a:lnTo>
                    <a:lnTo>
                      <a:pt x="425" y="49"/>
                    </a:lnTo>
                    <a:lnTo>
                      <a:pt x="446" y="41"/>
                    </a:lnTo>
                    <a:lnTo>
                      <a:pt x="547" y="41"/>
                    </a:lnTo>
                    <a:lnTo>
                      <a:pt x="533" y="26"/>
                    </a:lnTo>
                    <a:lnTo>
                      <a:pt x="515" y="13"/>
                    </a:lnTo>
                    <a:lnTo>
                      <a:pt x="494" y="4"/>
                    </a:lnTo>
                    <a:lnTo>
                      <a:pt x="472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7" name="Freeform 215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647 w 920"/>
                  <a:gd name="T1" fmla="*/ 138 h 1353"/>
                  <a:gd name="T2" fmla="*/ 623 w 920"/>
                  <a:gd name="T3" fmla="*/ 139 h 1353"/>
                  <a:gd name="T4" fmla="*/ 602 w 920"/>
                  <a:gd name="T5" fmla="*/ 142 h 1353"/>
                  <a:gd name="T6" fmla="*/ 585 w 920"/>
                  <a:gd name="T7" fmla="*/ 149 h 1353"/>
                  <a:gd name="T8" fmla="*/ 570 w 920"/>
                  <a:gd name="T9" fmla="*/ 158 h 1353"/>
                  <a:gd name="T10" fmla="*/ 699 w 920"/>
                  <a:gd name="T11" fmla="*/ 158 h 1353"/>
                  <a:gd name="T12" fmla="*/ 690 w 920"/>
                  <a:gd name="T13" fmla="*/ 151 h 1353"/>
                  <a:gd name="T14" fmla="*/ 670 w 920"/>
                  <a:gd name="T15" fmla="*/ 142 h 1353"/>
                  <a:gd name="T16" fmla="*/ 647 w 920"/>
                  <a:gd name="T17" fmla="*/ 138 h 135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0"/>
                  <a:gd name="T28" fmla="*/ 0 h 1353"/>
                  <a:gd name="T29" fmla="*/ 920 w 920"/>
                  <a:gd name="T30" fmla="*/ 1353 h 135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0" h="1353">
                    <a:moveTo>
                      <a:pt x="647" y="138"/>
                    </a:moveTo>
                    <a:lnTo>
                      <a:pt x="623" y="139"/>
                    </a:lnTo>
                    <a:lnTo>
                      <a:pt x="602" y="142"/>
                    </a:lnTo>
                    <a:lnTo>
                      <a:pt x="585" y="149"/>
                    </a:lnTo>
                    <a:lnTo>
                      <a:pt x="570" y="158"/>
                    </a:lnTo>
                    <a:lnTo>
                      <a:pt x="699" y="158"/>
                    </a:lnTo>
                    <a:lnTo>
                      <a:pt x="690" y="151"/>
                    </a:lnTo>
                    <a:lnTo>
                      <a:pt x="670" y="142"/>
                    </a:lnTo>
                    <a:lnTo>
                      <a:pt x="647" y="13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522" name="Freeform 216"/>
            <p:cNvSpPr>
              <a:spLocks/>
            </p:cNvSpPr>
            <p:nvPr/>
          </p:nvSpPr>
          <p:spPr bwMode="auto">
            <a:xfrm>
              <a:off x="536" y="429"/>
              <a:ext cx="42" cy="218"/>
            </a:xfrm>
            <a:custGeom>
              <a:avLst/>
              <a:gdLst>
                <a:gd name="T0" fmla="*/ 32 w 42"/>
                <a:gd name="T1" fmla="*/ 0 h 218"/>
                <a:gd name="T2" fmla="*/ 9 w 42"/>
                <a:gd name="T3" fmla="*/ 0 h 218"/>
                <a:gd name="T4" fmla="*/ 0 w 42"/>
                <a:gd name="T5" fmla="*/ 9 h 218"/>
                <a:gd name="T6" fmla="*/ 0 w 42"/>
                <a:gd name="T7" fmla="*/ 208 h 218"/>
                <a:gd name="T8" fmla="*/ 9 w 42"/>
                <a:gd name="T9" fmla="*/ 217 h 218"/>
                <a:gd name="T10" fmla="*/ 32 w 42"/>
                <a:gd name="T11" fmla="*/ 217 h 218"/>
                <a:gd name="T12" fmla="*/ 42 w 42"/>
                <a:gd name="T13" fmla="*/ 208 h 218"/>
                <a:gd name="T14" fmla="*/ 42 w 42"/>
                <a:gd name="T15" fmla="*/ 9 h 218"/>
                <a:gd name="T16" fmla="*/ 32 w 42"/>
                <a:gd name="T17" fmla="*/ 0 h 2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218"/>
                <a:gd name="T29" fmla="*/ 42 w 42"/>
                <a:gd name="T30" fmla="*/ 218 h 2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218">
                  <a:moveTo>
                    <a:pt x="32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0" y="208"/>
                  </a:lnTo>
                  <a:lnTo>
                    <a:pt x="9" y="217"/>
                  </a:lnTo>
                  <a:lnTo>
                    <a:pt x="32" y="217"/>
                  </a:lnTo>
                  <a:lnTo>
                    <a:pt x="42" y="208"/>
                  </a:lnTo>
                  <a:lnTo>
                    <a:pt x="42" y="9"/>
                  </a:lnTo>
                  <a:lnTo>
                    <a:pt x="32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523" name="Freeform 217"/>
            <p:cNvSpPr>
              <a:spLocks/>
            </p:cNvSpPr>
            <p:nvPr/>
          </p:nvSpPr>
          <p:spPr bwMode="auto">
            <a:xfrm>
              <a:off x="114" y="719"/>
              <a:ext cx="535" cy="152"/>
            </a:xfrm>
            <a:custGeom>
              <a:avLst/>
              <a:gdLst>
                <a:gd name="T0" fmla="*/ 515 w 535"/>
                <a:gd name="T1" fmla="*/ 0 h 152"/>
                <a:gd name="T2" fmla="*/ 465 w 535"/>
                <a:gd name="T3" fmla="*/ 16 h 152"/>
                <a:gd name="T4" fmla="*/ 429 w 535"/>
                <a:gd name="T5" fmla="*/ 28 h 152"/>
                <a:gd name="T6" fmla="*/ 394 w 535"/>
                <a:gd name="T7" fmla="*/ 39 h 152"/>
                <a:gd name="T8" fmla="*/ 362 w 535"/>
                <a:gd name="T9" fmla="*/ 49 h 152"/>
                <a:gd name="T10" fmla="*/ 330 w 535"/>
                <a:gd name="T11" fmla="*/ 58 h 152"/>
                <a:gd name="T12" fmla="*/ 301 w 535"/>
                <a:gd name="T13" fmla="*/ 66 h 152"/>
                <a:gd name="T14" fmla="*/ 273 w 535"/>
                <a:gd name="T15" fmla="*/ 73 h 152"/>
                <a:gd name="T16" fmla="*/ 246 w 535"/>
                <a:gd name="T17" fmla="*/ 79 h 152"/>
                <a:gd name="T18" fmla="*/ 221 w 535"/>
                <a:gd name="T19" fmla="*/ 85 h 152"/>
                <a:gd name="T20" fmla="*/ 197 w 535"/>
                <a:gd name="T21" fmla="*/ 90 h 152"/>
                <a:gd name="T22" fmla="*/ 175 w 535"/>
                <a:gd name="T23" fmla="*/ 94 h 152"/>
                <a:gd name="T24" fmla="*/ 153 w 535"/>
                <a:gd name="T25" fmla="*/ 98 h 152"/>
                <a:gd name="T26" fmla="*/ 133 w 535"/>
                <a:gd name="T27" fmla="*/ 101 h 152"/>
                <a:gd name="T28" fmla="*/ 114 w 535"/>
                <a:gd name="T29" fmla="*/ 104 h 152"/>
                <a:gd name="T30" fmla="*/ 96 w 535"/>
                <a:gd name="T31" fmla="*/ 106 h 152"/>
                <a:gd name="T32" fmla="*/ 79 w 535"/>
                <a:gd name="T33" fmla="*/ 107 h 152"/>
                <a:gd name="T34" fmla="*/ 63 w 535"/>
                <a:gd name="T35" fmla="*/ 109 h 152"/>
                <a:gd name="T36" fmla="*/ 48 w 535"/>
                <a:gd name="T37" fmla="*/ 110 h 152"/>
                <a:gd name="T38" fmla="*/ 34 w 535"/>
                <a:gd name="T39" fmla="*/ 111 h 152"/>
                <a:gd name="T40" fmla="*/ 9 w 535"/>
                <a:gd name="T41" fmla="*/ 112 h 152"/>
                <a:gd name="T42" fmla="*/ 0 w 535"/>
                <a:gd name="T43" fmla="*/ 121 h 152"/>
                <a:gd name="T44" fmla="*/ 0 w 535"/>
                <a:gd name="T45" fmla="*/ 143 h 152"/>
                <a:gd name="T46" fmla="*/ 10 w 535"/>
                <a:gd name="T47" fmla="*/ 152 h 152"/>
                <a:gd name="T48" fmla="*/ 22 w 535"/>
                <a:gd name="T49" fmla="*/ 152 h 152"/>
                <a:gd name="T50" fmla="*/ 36 w 535"/>
                <a:gd name="T51" fmla="*/ 151 h 152"/>
                <a:gd name="T52" fmla="*/ 51 w 535"/>
                <a:gd name="T53" fmla="*/ 150 h 152"/>
                <a:gd name="T54" fmla="*/ 66 w 535"/>
                <a:gd name="T55" fmla="*/ 149 h 152"/>
                <a:gd name="T56" fmla="*/ 83 w 535"/>
                <a:gd name="T57" fmla="*/ 148 h 152"/>
                <a:gd name="T58" fmla="*/ 100 w 535"/>
                <a:gd name="T59" fmla="*/ 146 h 152"/>
                <a:gd name="T60" fmla="*/ 119 w 535"/>
                <a:gd name="T61" fmla="*/ 144 h 152"/>
                <a:gd name="T62" fmla="*/ 138 w 535"/>
                <a:gd name="T63" fmla="*/ 141 h 152"/>
                <a:gd name="T64" fmla="*/ 159 w 535"/>
                <a:gd name="T65" fmla="*/ 138 h 152"/>
                <a:gd name="T66" fmla="*/ 181 w 535"/>
                <a:gd name="T67" fmla="*/ 134 h 152"/>
                <a:gd name="T68" fmla="*/ 204 w 535"/>
                <a:gd name="T69" fmla="*/ 130 h 152"/>
                <a:gd name="T70" fmla="*/ 229 w 535"/>
                <a:gd name="T71" fmla="*/ 125 h 152"/>
                <a:gd name="T72" fmla="*/ 254 w 535"/>
                <a:gd name="T73" fmla="*/ 119 h 152"/>
                <a:gd name="T74" fmla="*/ 282 w 535"/>
                <a:gd name="T75" fmla="*/ 112 h 152"/>
                <a:gd name="T76" fmla="*/ 311 w 535"/>
                <a:gd name="T77" fmla="*/ 105 h 152"/>
                <a:gd name="T78" fmla="*/ 341 w 535"/>
                <a:gd name="T79" fmla="*/ 97 h 152"/>
                <a:gd name="T80" fmla="*/ 373 w 535"/>
                <a:gd name="T81" fmla="*/ 88 h 152"/>
                <a:gd name="T82" fmla="*/ 406 w 535"/>
                <a:gd name="T83" fmla="*/ 78 h 152"/>
                <a:gd name="T84" fmla="*/ 442 w 535"/>
                <a:gd name="T85" fmla="*/ 67 h 152"/>
                <a:gd name="T86" fmla="*/ 479 w 535"/>
                <a:gd name="T87" fmla="*/ 55 h 152"/>
                <a:gd name="T88" fmla="*/ 529 w 535"/>
                <a:gd name="T89" fmla="*/ 38 h 152"/>
                <a:gd name="T90" fmla="*/ 535 w 535"/>
                <a:gd name="T91" fmla="*/ 26 h 152"/>
                <a:gd name="T92" fmla="*/ 527 w 535"/>
                <a:gd name="T93" fmla="*/ 5 h 152"/>
                <a:gd name="T94" fmla="*/ 515 w 535"/>
                <a:gd name="T95" fmla="*/ 0 h 1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35"/>
                <a:gd name="T145" fmla="*/ 0 h 152"/>
                <a:gd name="T146" fmla="*/ 535 w 535"/>
                <a:gd name="T147" fmla="*/ 152 h 15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35" h="152">
                  <a:moveTo>
                    <a:pt x="515" y="0"/>
                  </a:moveTo>
                  <a:lnTo>
                    <a:pt x="465" y="16"/>
                  </a:lnTo>
                  <a:lnTo>
                    <a:pt x="429" y="28"/>
                  </a:lnTo>
                  <a:lnTo>
                    <a:pt x="394" y="39"/>
                  </a:lnTo>
                  <a:lnTo>
                    <a:pt x="362" y="49"/>
                  </a:lnTo>
                  <a:lnTo>
                    <a:pt x="330" y="58"/>
                  </a:lnTo>
                  <a:lnTo>
                    <a:pt x="301" y="66"/>
                  </a:lnTo>
                  <a:lnTo>
                    <a:pt x="273" y="73"/>
                  </a:lnTo>
                  <a:lnTo>
                    <a:pt x="246" y="79"/>
                  </a:lnTo>
                  <a:lnTo>
                    <a:pt x="221" y="85"/>
                  </a:lnTo>
                  <a:lnTo>
                    <a:pt x="197" y="90"/>
                  </a:lnTo>
                  <a:lnTo>
                    <a:pt x="175" y="94"/>
                  </a:lnTo>
                  <a:lnTo>
                    <a:pt x="153" y="98"/>
                  </a:lnTo>
                  <a:lnTo>
                    <a:pt x="133" y="101"/>
                  </a:lnTo>
                  <a:lnTo>
                    <a:pt x="114" y="104"/>
                  </a:lnTo>
                  <a:lnTo>
                    <a:pt x="96" y="106"/>
                  </a:lnTo>
                  <a:lnTo>
                    <a:pt x="79" y="107"/>
                  </a:lnTo>
                  <a:lnTo>
                    <a:pt x="63" y="109"/>
                  </a:lnTo>
                  <a:lnTo>
                    <a:pt x="48" y="110"/>
                  </a:lnTo>
                  <a:lnTo>
                    <a:pt x="34" y="111"/>
                  </a:lnTo>
                  <a:lnTo>
                    <a:pt x="9" y="112"/>
                  </a:lnTo>
                  <a:lnTo>
                    <a:pt x="0" y="121"/>
                  </a:lnTo>
                  <a:lnTo>
                    <a:pt x="0" y="143"/>
                  </a:lnTo>
                  <a:lnTo>
                    <a:pt x="10" y="152"/>
                  </a:lnTo>
                  <a:lnTo>
                    <a:pt x="22" y="152"/>
                  </a:lnTo>
                  <a:lnTo>
                    <a:pt x="36" y="151"/>
                  </a:lnTo>
                  <a:lnTo>
                    <a:pt x="51" y="150"/>
                  </a:lnTo>
                  <a:lnTo>
                    <a:pt x="66" y="149"/>
                  </a:lnTo>
                  <a:lnTo>
                    <a:pt x="83" y="148"/>
                  </a:lnTo>
                  <a:lnTo>
                    <a:pt x="100" y="146"/>
                  </a:lnTo>
                  <a:lnTo>
                    <a:pt x="119" y="144"/>
                  </a:lnTo>
                  <a:lnTo>
                    <a:pt x="138" y="141"/>
                  </a:lnTo>
                  <a:lnTo>
                    <a:pt x="159" y="138"/>
                  </a:lnTo>
                  <a:lnTo>
                    <a:pt x="181" y="134"/>
                  </a:lnTo>
                  <a:lnTo>
                    <a:pt x="204" y="130"/>
                  </a:lnTo>
                  <a:lnTo>
                    <a:pt x="229" y="125"/>
                  </a:lnTo>
                  <a:lnTo>
                    <a:pt x="254" y="119"/>
                  </a:lnTo>
                  <a:lnTo>
                    <a:pt x="282" y="112"/>
                  </a:lnTo>
                  <a:lnTo>
                    <a:pt x="311" y="105"/>
                  </a:lnTo>
                  <a:lnTo>
                    <a:pt x="341" y="97"/>
                  </a:lnTo>
                  <a:lnTo>
                    <a:pt x="373" y="88"/>
                  </a:lnTo>
                  <a:lnTo>
                    <a:pt x="406" y="78"/>
                  </a:lnTo>
                  <a:lnTo>
                    <a:pt x="442" y="67"/>
                  </a:lnTo>
                  <a:lnTo>
                    <a:pt x="479" y="55"/>
                  </a:lnTo>
                  <a:lnTo>
                    <a:pt x="529" y="38"/>
                  </a:lnTo>
                  <a:lnTo>
                    <a:pt x="535" y="26"/>
                  </a:lnTo>
                  <a:lnTo>
                    <a:pt x="527" y="5"/>
                  </a:lnTo>
                  <a:lnTo>
                    <a:pt x="515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" name="Group 218"/>
            <p:cNvGrpSpPr>
              <a:grpSpLocks/>
            </p:cNvGrpSpPr>
            <p:nvPr/>
          </p:nvGrpSpPr>
          <p:grpSpPr bwMode="auto">
            <a:xfrm>
              <a:off x="159" y="803"/>
              <a:ext cx="454" cy="439"/>
              <a:chOff x="159" y="803"/>
              <a:chExt cx="454" cy="439"/>
            </a:xfrm>
          </p:grpSpPr>
          <p:sp>
            <p:nvSpPr>
              <p:cNvPr id="19525" name="Freeform 219"/>
              <p:cNvSpPr>
                <a:spLocks/>
              </p:cNvSpPr>
              <p:nvPr/>
            </p:nvSpPr>
            <p:spPr bwMode="auto">
              <a:xfrm>
                <a:off x="159" y="803"/>
                <a:ext cx="454" cy="439"/>
              </a:xfrm>
              <a:custGeom>
                <a:avLst/>
                <a:gdLst>
                  <a:gd name="T0" fmla="*/ 453 w 454"/>
                  <a:gd name="T1" fmla="*/ 105 h 439"/>
                  <a:gd name="T2" fmla="*/ 382 w 454"/>
                  <a:gd name="T3" fmla="*/ 105 h 439"/>
                  <a:gd name="T4" fmla="*/ 369 w 454"/>
                  <a:gd name="T5" fmla="*/ 125 h 439"/>
                  <a:gd name="T6" fmla="*/ 357 w 454"/>
                  <a:gd name="T7" fmla="*/ 145 h 439"/>
                  <a:gd name="T8" fmla="*/ 347 w 454"/>
                  <a:gd name="T9" fmla="*/ 165 h 439"/>
                  <a:gd name="T10" fmla="*/ 338 w 454"/>
                  <a:gd name="T11" fmla="*/ 186 h 439"/>
                  <a:gd name="T12" fmla="*/ 331 w 454"/>
                  <a:gd name="T13" fmla="*/ 205 h 439"/>
                  <a:gd name="T14" fmla="*/ 324 w 454"/>
                  <a:gd name="T15" fmla="*/ 224 h 439"/>
                  <a:gd name="T16" fmla="*/ 319 w 454"/>
                  <a:gd name="T17" fmla="*/ 242 h 439"/>
                  <a:gd name="T18" fmla="*/ 315 w 454"/>
                  <a:gd name="T19" fmla="*/ 257 h 439"/>
                  <a:gd name="T20" fmla="*/ 312 w 454"/>
                  <a:gd name="T21" fmla="*/ 271 h 439"/>
                  <a:gd name="T22" fmla="*/ 308 w 454"/>
                  <a:gd name="T23" fmla="*/ 290 h 439"/>
                  <a:gd name="T24" fmla="*/ 304 w 454"/>
                  <a:gd name="T25" fmla="*/ 310 h 439"/>
                  <a:gd name="T26" fmla="*/ 302 w 454"/>
                  <a:gd name="T27" fmla="*/ 330 h 439"/>
                  <a:gd name="T28" fmla="*/ 300 w 454"/>
                  <a:gd name="T29" fmla="*/ 350 h 439"/>
                  <a:gd name="T30" fmla="*/ 299 w 454"/>
                  <a:gd name="T31" fmla="*/ 369 h 439"/>
                  <a:gd name="T32" fmla="*/ 299 w 454"/>
                  <a:gd name="T33" fmla="*/ 389 h 439"/>
                  <a:gd name="T34" fmla="*/ 300 w 454"/>
                  <a:gd name="T35" fmla="*/ 410 h 439"/>
                  <a:gd name="T36" fmla="*/ 302 w 454"/>
                  <a:gd name="T37" fmla="*/ 431 h 439"/>
                  <a:gd name="T38" fmla="*/ 312 w 454"/>
                  <a:gd name="T39" fmla="*/ 439 h 439"/>
                  <a:gd name="T40" fmla="*/ 325 w 454"/>
                  <a:gd name="T41" fmla="*/ 439 h 439"/>
                  <a:gd name="T42" fmla="*/ 336 w 454"/>
                  <a:gd name="T43" fmla="*/ 438 h 439"/>
                  <a:gd name="T44" fmla="*/ 345 w 454"/>
                  <a:gd name="T45" fmla="*/ 428 h 439"/>
                  <a:gd name="T46" fmla="*/ 344 w 454"/>
                  <a:gd name="T47" fmla="*/ 417 h 439"/>
                  <a:gd name="T48" fmla="*/ 342 w 454"/>
                  <a:gd name="T49" fmla="*/ 397 h 439"/>
                  <a:gd name="T50" fmla="*/ 342 w 454"/>
                  <a:gd name="T51" fmla="*/ 389 h 439"/>
                  <a:gd name="T52" fmla="*/ 342 w 454"/>
                  <a:gd name="T53" fmla="*/ 369 h 439"/>
                  <a:gd name="T54" fmla="*/ 342 w 454"/>
                  <a:gd name="T55" fmla="*/ 357 h 439"/>
                  <a:gd name="T56" fmla="*/ 343 w 454"/>
                  <a:gd name="T57" fmla="*/ 337 h 439"/>
                  <a:gd name="T58" fmla="*/ 346 w 454"/>
                  <a:gd name="T59" fmla="*/ 317 h 439"/>
                  <a:gd name="T60" fmla="*/ 349 w 454"/>
                  <a:gd name="T61" fmla="*/ 298 h 439"/>
                  <a:gd name="T62" fmla="*/ 353 w 454"/>
                  <a:gd name="T63" fmla="*/ 281 h 439"/>
                  <a:gd name="T64" fmla="*/ 358 w 454"/>
                  <a:gd name="T65" fmla="*/ 264 h 439"/>
                  <a:gd name="T66" fmla="*/ 363 w 454"/>
                  <a:gd name="T67" fmla="*/ 246 h 439"/>
                  <a:gd name="T68" fmla="*/ 369 w 454"/>
                  <a:gd name="T69" fmla="*/ 228 h 439"/>
                  <a:gd name="T70" fmla="*/ 376 w 454"/>
                  <a:gd name="T71" fmla="*/ 210 h 439"/>
                  <a:gd name="T72" fmla="*/ 384 w 454"/>
                  <a:gd name="T73" fmla="*/ 191 h 439"/>
                  <a:gd name="T74" fmla="*/ 394 w 454"/>
                  <a:gd name="T75" fmla="*/ 173 h 439"/>
                  <a:gd name="T76" fmla="*/ 406 w 454"/>
                  <a:gd name="T77" fmla="*/ 154 h 439"/>
                  <a:gd name="T78" fmla="*/ 420 w 454"/>
                  <a:gd name="T79" fmla="*/ 137 h 439"/>
                  <a:gd name="T80" fmla="*/ 436 w 454"/>
                  <a:gd name="T81" fmla="*/ 120 h 439"/>
                  <a:gd name="T82" fmla="*/ 453 w 454"/>
                  <a:gd name="T83" fmla="*/ 105 h 43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54"/>
                  <a:gd name="T127" fmla="*/ 0 h 439"/>
                  <a:gd name="T128" fmla="*/ 454 w 454"/>
                  <a:gd name="T129" fmla="*/ 439 h 43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54" h="439">
                    <a:moveTo>
                      <a:pt x="453" y="105"/>
                    </a:moveTo>
                    <a:lnTo>
                      <a:pt x="382" y="105"/>
                    </a:lnTo>
                    <a:lnTo>
                      <a:pt x="369" y="125"/>
                    </a:lnTo>
                    <a:lnTo>
                      <a:pt x="357" y="145"/>
                    </a:lnTo>
                    <a:lnTo>
                      <a:pt x="347" y="165"/>
                    </a:lnTo>
                    <a:lnTo>
                      <a:pt x="338" y="186"/>
                    </a:lnTo>
                    <a:lnTo>
                      <a:pt x="331" y="205"/>
                    </a:lnTo>
                    <a:lnTo>
                      <a:pt x="324" y="224"/>
                    </a:lnTo>
                    <a:lnTo>
                      <a:pt x="319" y="242"/>
                    </a:lnTo>
                    <a:lnTo>
                      <a:pt x="315" y="257"/>
                    </a:lnTo>
                    <a:lnTo>
                      <a:pt x="312" y="271"/>
                    </a:lnTo>
                    <a:lnTo>
                      <a:pt x="308" y="290"/>
                    </a:lnTo>
                    <a:lnTo>
                      <a:pt x="304" y="310"/>
                    </a:lnTo>
                    <a:lnTo>
                      <a:pt x="302" y="330"/>
                    </a:lnTo>
                    <a:lnTo>
                      <a:pt x="300" y="350"/>
                    </a:lnTo>
                    <a:lnTo>
                      <a:pt x="299" y="369"/>
                    </a:lnTo>
                    <a:lnTo>
                      <a:pt x="299" y="389"/>
                    </a:lnTo>
                    <a:lnTo>
                      <a:pt x="300" y="410"/>
                    </a:lnTo>
                    <a:lnTo>
                      <a:pt x="302" y="431"/>
                    </a:lnTo>
                    <a:lnTo>
                      <a:pt x="312" y="439"/>
                    </a:lnTo>
                    <a:lnTo>
                      <a:pt x="325" y="439"/>
                    </a:lnTo>
                    <a:lnTo>
                      <a:pt x="336" y="438"/>
                    </a:lnTo>
                    <a:lnTo>
                      <a:pt x="345" y="428"/>
                    </a:lnTo>
                    <a:lnTo>
                      <a:pt x="344" y="417"/>
                    </a:lnTo>
                    <a:lnTo>
                      <a:pt x="342" y="397"/>
                    </a:lnTo>
                    <a:lnTo>
                      <a:pt x="342" y="389"/>
                    </a:lnTo>
                    <a:lnTo>
                      <a:pt x="342" y="369"/>
                    </a:lnTo>
                    <a:lnTo>
                      <a:pt x="342" y="357"/>
                    </a:lnTo>
                    <a:lnTo>
                      <a:pt x="343" y="337"/>
                    </a:lnTo>
                    <a:lnTo>
                      <a:pt x="346" y="317"/>
                    </a:lnTo>
                    <a:lnTo>
                      <a:pt x="349" y="298"/>
                    </a:lnTo>
                    <a:lnTo>
                      <a:pt x="353" y="281"/>
                    </a:lnTo>
                    <a:lnTo>
                      <a:pt x="358" y="264"/>
                    </a:lnTo>
                    <a:lnTo>
                      <a:pt x="363" y="246"/>
                    </a:lnTo>
                    <a:lnTo>
                      <a:pt x="369" y="228"/>
                    </a:lnTo>
                    <a:lnTo>
                      <a:pt x="376" y="210"/>
                    </a:lnTo>
                    <a:lnTo>
                      <a:pt x="384" y="191"/>
                    </a:lnTo>
                    <a:lnTo>
                      <a:pt x="394" y="173"/>
                    </a:lnTo>
                    <a:lnTo>
                      <a:pt x="406" y="154"/>
                    </a:lnTo>
                    <a:lnTo>
                      <a:pt x="420" y="137"/>
                    </a:lnTo>
                    <a:lnTo>
                      <a:pt x="436" y="120"/>
                    </a:lnTo>
                    <a:lnTo>
                      <a:pt x="453" y="10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6" name="Freeform 220"/>
              <p:cNvSpPr>
                <a:spLocks/>
              </p:cNvSpPr>
              <p:nvPr/>
            </p:nvSpPr>
            <p:spPr bwMode="auto">
              <a:xfrm>
                <a:off x="159" y="803"/>
                <a:ext cx="454" cy="439"/>
              </a:xfrm>
              <a:custGeom>
                <a:avLst/>
                <a:gdLst>
                  <a:gd name="T0" fmla="*/ 587 w 454"/>
                  <a:gd name="T1" fmla="*/ 0 h 439"/>
                  <a:gd name="T2" fmla="*/ 558 w 454"/>
                  <a:gd name="T3" fmla="*/ 9 h 439"/>
                  <a:gd name="T4" fmla="*/ 393 w 454"/>
                  <a:gd name="T5" fmla="*/ 59 h 439"/>
                  <a:gd name="T6" fmla="*/ 284 w 454"/>
                  <a:gd name="T7" fmla="*/ 91 h 439"/>
                  <a:gd name="T8" fmla="*/ 231 w 454"/>
                  <a:gd name="T9" fmla="*/ 105 h 439"/>
                  <a:gd name="T10" fmla="*/ 206 w 454"/>
                  <a:gd name="T11" fmla="*/ 111 h 439"/>
                  <a:gd name="T12" fmla="*/ 183 w 454"/>
                  <a:gd name="T13" fmla="*/ 117 h 439"/>
                  <a:gd name="T14" fmla="*/ 161 w 454"/>
                  <a:gd name="T15" fmla="*/ 122 h 439"/>
                  <a:gd name="T16" fmla="*/ 130 w 454"/>
                  <a:gd name="T17" fmla="*/ 129 h 439"/>
                  <a:gd name="T18" fmla="*/ 102 w 454"/>
                  <a:gd name="T19" fmla="*/ 134 h 439"/>
                  <a:gd name="T20" fmla="*/ 79 w 454"/>
                  <a:gd name="T21" fmla="*/ 138 h 439"/>
                  <a:gd name="T22" fmla="*/ 60 w 454"/>
                  <a:gd name="T23" fmla="*/ 141 h 439"/>
                  <a:gd name="T24" fmla="*/ 44 w 454"/>
                  <a:gd name="T25" fmla="*/ 144 h 439"/>
                  <a:gd name="T26" fmla="*/ 32 w 454"/>
                  <a:gd name="T27" fmla="*/ 145 h 439"/>
                  <a:gd name="T28" fmla="*/ 22 w 454"/>
                  <a:gd name="T29" fmla="*/ 146 h 439"/>
                  <a:gd name="T30" fmla="*/ 12 w 454"/>
                  <a:gd name="T31" fmla="*/ 147 h 439"/>
                  <a:gd name="T32" fmla="*/ 4 w 454"/>
                  <a:gd name="T33" fmla="*/ 153 h 439"/>
                  <a:gd name="T34" fmla="*/ 0 w 454"/>
                  <a:gd name="T35" fmla="*/ 175 h 439"/>
                  <a:gd name="T36" fmla="*/ 10 w 454"/>
                  <a:gd name="T37" fmla="*/ 187 h 439"/>
                  <a:gd name="T38" fmla="*/ 24 w 454"/>
                  <a:gd name="T39" fmla="*/ 186 h 439"/>
                  <a:gd name="T40" fmla="*/ 36 w 454"/>
                  <a:gd name="T41" fmla="*/ 185 h 439"/>
                  <a:gd name="T42" fmla="*/ 50 w 454"/>
                  <a:gd name="T43" fmla="*/ 183 h 439"/>
                  <a:gd name="T44" fmla="*/ 67 w 454"/>
                  <a:gd name="T45" fmla="*/ 181 h 439"/>
                  <a:gd name="T46" fmla="*/ 86 w 454"/>
                  <a:gd name="T47" fmla="*/ 178 h 439"/>
                  <a:gd name="T48" fmla="*/ 108 w 454"/>
                  <a:gd name="T49" fmla="*/ 175 h 439"/>
                  <a:gd name="T50" fmla="*/ 132 w 454"/>
                  <a:gd name="T51" fmla="*/ 170 h 439"/>
                  <a:gd name="T52" fmla="*/ 158 w 454"/>
                  <a:gd name="T53" fmla="*/ 164 h 439"/>
                  <a:gd name="T54" fmla="*/ 204 w 454"/>
                  <a:gd name="T55" fmla="*/ 153 h 439"/>
                  <a:gd name="T56" fmla="*/ 280 w 454"/>
                  <a:gd name="T57" fmla="*/ 134 h 439"/>
                  <a:gd name="T58" fmla="*/ 362 w 454"/>
                  <a:gd name="T59" fmla="*/ 111 h 439"/>
                  <a:gd name="T60" fmla="*/ 383 w 454"/>
                  <a:gd name="T61" fmla="*/ 105 h 439"/>
                  <a:gd name="T62" fmla="*/ 453 w 454"/>
                  <a:gd name="T63" fmla="*/ 105 h 439"/>
                  <a:gd name="T64" fmla="*/ 456 w 454"/>
                  <a:gd name="T65" fmla="*/ 103 h 439"/>
                  <a:gd name="T66" fmla="*/ 473 w 454"/>
                  <a:gd name="T67" fmla="*/ 90 h 439"/>
                  <a:gd name="T68" fmla="*/ 489 w 454"/>
                  <a:gd name="T69" fmla="*/ 80 h 439"/>
                  <a:gd name="T70" fmla="*/ 504 w 454"/>
                  <a:gd name="T71" fmla="*/ 72 h 439"/>
                  <a:gd name="T72" fmla="*/ 518 w 454"/>
                  <a:gd name="T73" fmla="*/ 65 h 439"/>
                  <a:gd name="T74" fmla="*/ 519 w 454"/>
                  <a:gd name="T75" fmla="*/ 64 h 439"/>
                  <a:gd name="T76" fmla="*/ 521 w 454"/>
                  <a:gd name="T77" fmla="*/ 63 h 439"/>
                  <a:gd name="T78" fmla="*/ 601 w 454"/>
                  <a:gd name="T79" fmla="*/ 38 h 439"/>
                  <a:gd name="T80" fmla="*/ 607 w 454"/>
                  <a:gd name="T81" fmla="*/ 26 h 439"/>
                  <a:gd name="T82" fmla="*/ 599 w 454"/>
                  <a:gd name="T83" fmla="*/ 5 h 439"/>
                  <a:gd name="T84" fmla="*/ 587 w 454"/>
                  <a:gd name="T85" fmla="*/ 0 h 43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54"/>
                  <a:gd name="T130" fmla="*/ 0 h 439"/>
                  <a:gd name="T131" fmla="*/ 454 w 454"/>
                  <a:gd name="T132" fmla="*/ 439 h 43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54" h="439">
                    <a:moveTo>
                      <a:pt x="587" y="0"/>
                    </a:moveTo>
                    <a:lnTo>
                      <a:pt x="558" y="9"/>
                    </a:lnTo>
                    <a:lnTo>
                      <a:pt x="393" y="59"/>
                    </a:lnTo>
                    <a:lnTo>
                      <a:pt x="284" y="91"/>
                    </a:lnTo>
                    <a:lnTo>
                      <a:pt x="231" y="105"/>
                    </a:lnTo>
                    <a:lnTo>
                      <a:pt x="206" y="111"/>
                    </a:lnTo>
                    <a:lnTo>
                      <a:pt x="183" y="117"/>
                    </a:lnTo>
                    <a:lnTo>
                      <a:pt x="161" y="122"/>
                    </a:lnTo>
                    <a:lnTo>
                      <a:pt x="130" y="129"/>
                    </a:lnTo>
                    <a:lnTo>
                      <a:pt x="102" y="134"/>
                    </a:lnTo>
                    <a:lnTo>
                      <a:pt x="79" y="138"/>
                    </a:lnTo>
                    <a:lnTo>
                      <a:pt x="60" y="141"/>
                    </a:lnTo>
                    <a:lnTo>
                      <a:pt x="44" y="144"/>
                    </a:lnTo>
                    <a:lnTo>
                      <a:pt x="32" y="145"/>
                    </a:lnTo>
                    <a:lnTo>
                      <a:pt x="22" y="146"/>
                    </a:lnTo>
                    <a:lnTo>
                      <a:pt x="12" y="147"/>
                    </a:lnTo>
                    <a:lnTo>
                      <a:pt x="4" y="153"/>
                    </a:lnTo>
                    <a:lnTo>
                      <a:pt x="0" y="175"/>
                    </a:lnTo>
                    <a:lnTo>
                      <a:pt x="10" y="187"/>
                    </a:lnTo>
                    <a:lnTo>
                      <a:pt x="24" y="186"/>
                    </a:lnTo>
                    <a:lnTo>
                      <a:pt x="36" y="185"/>
                    </a:lnTo>
                    <a:lnTo>
                      <a:pt x="50" y="183"/>
                    </a:lnTo>
                    <a:lnTo>
                      <a:pt x="67" y="181"/>
                    </a:lnTo>
                    <a:lnTo>
                      <a:pt x="86" y="178"/>
                    </a:lnTo>
                    <a:lnTo>
                      <a:pt x="108" y="175"/>
                    </a:lnTo>
                    <a:lnTo>
                      <a:pt x="132" y="170"/>
                    </a:lnTo>
                    <a:lnTo>
                      <a:pt x="158" y="164"/>
                    </a:lnTo>
                    <a:lnTo>
                      <a:pt x="204" y="153"/>
                    </a:lnTo>
                    <a:lnTo>
                      <a:pt x="280" y="134"/>
                    </a:lnTo>
                    <a:lnTo>
                      <a:pt x="362" y="111"/>
                    </a:lnTo>
                    <a:lnTo>
                      <a:pt x="383" y="105"/>
                    </a:lnTo>
                    <a:lnTo>
                      <a:pt x="453" y="105"/>
                    </a:lnTo>
                    <a:lnTo>
                      <a:pt x="456" y="103"/>
                    </a:lnTo>
                    <a:lnTo>
                      <a:pt x="473" y="90"/>
                    </a:lnTo>
                    <a:lnTo>
                      <a:pt x="489" y="80"/>
                    </a:lnTo>
                    <a:lnTo>
                      <a:pt x="504" y="72"/>
                    </a:lnTo>
                    <a:lnTo>
                      <a:pt x="518" y="65"/>
                    </a:lnTo>
                    <a:lnTo>
                      <a:pt x="519" y="64"/>
                    </a:lnTo>
                    <a:lnTo>
                      <a:pt x="521" y="63"/>
                    </a:lnTo>
                    <a:lnTo>
                      <a:pt x="601" y="38"/>
                    </a:lnTo>
                    <a:lnTo>
                      <a:pt x="607" y="26"/>
                    </a:lnTo>
                    <a:lnTo>
                      <a:pt x="599" y="5"/>
                    </a:lnTo>
                    <a:lnTo>
                      <a:pt x="587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9" name="Группа 61"/>
          <p:cNvGrpSpPr>
            <a:grpSpLocks/>
          </p:cNvGrpSpPr>
          <p:nvPr/>
        </p:nvGrpSpPr>
        <p:grpSpPr bwMode="auto">
          <a:xfrm>
            <a:off x="1037269" y="3279337"/>
            <a:ext cx="571500" cy="560388"/>
            <a:chOff x="5" y="5"/>
            <a:chExt cx="899" cy="881"/>
          </a:xfrm>
        </p:grpSpPr>
        <p:grpSp>
          <p:nvGrpSpPr>
            <p:cNvPr id="10" name="Group 280"/>
            <p:cNvGrpSpPr>
              <a:grpSpLocks/>
            </p:cNvGrpSpPr>
            <p:nvPr/>
          </p:nvGrpSpPr>
          <p:grpSpPr bwMode="auto">
            <a:xfrm>
              <a:off x="5" y="5"/>
              <a:ext cx="899" cy="881"/>
              <a:chOff x="5" y="5"/>
              <a:chExt cx="899" cy="881"/>
            </a:xfrm>
          </p:grpSpPr>
          <p:sp>
            <p:nvSpPr>
              <p:cNvPr id="19519" name="Freeform 281"/>
              <p:cNvSpPr>
                <a:spLocks/>
              </p:cNvSpPr>
              <p:nvPr/>
            </p:nvSpPr>
            <p:spPr bwMode="auto">
              <a:xfrm>
                <a:off x="5" y="5"/>
                <a:ext cx="899" cy="881"/>
              </a:xfrm>
              <a:custGeom>
                <a:avLst/>
                <a:gdLst>
                  <a:gd name="T0" fmla="*/ 458 w 899"/>
                  <a:gd name="T1" fmla="*/ 0 h 881"/>
                  <a:gd name="T2" fmla="*/ 435 w 899"/>
                  <a:gd name="T3" fmla="*/ 1 h 881"/>
                  <a:gd name="T4" fmla="*/ 414 w 899"/>
                  <a:gd name="T5" fmla="*/ 5 h 881"/>
                  <a:gd name="T6" fmla="*/ 394 w 899"/>
                  <a:gd name="T7" fmla="*/ 12 h 881"/>
                  <a:gd name="T8" fmla="*/ 376 w 899"/>
                  <a:gd name="T9" fmla="*/ 22 h 881"/>
                  <a:gd name="T10" fmla="*/ 360 w 899"/>
                  <a:gd name="T11" fmla="*/ 33 h 881"/>
                  <a:gd name="T12" fmla="*/ 345 w 899"/>
                  <a:gd name="T13" fmla="*/ 48 h 881"/>
                  <a:gd name="T14" fmla="*/ 332 w 899"/>
                  <a:gd name="T15" fmla="*/ 64 h 881"/>
                  <a:gd name="T16" fmla="*/ 19 w 899"/>
                  <a:gd name="T17" fmla="*/ 647 h 881"/>
                  <a:gd name="T18" fmla="*/ 11 w 899"/>
                  <a:gd name="T19" fmla="*/ 665 h 881"/>
                  <a:gd name="T20" fmla="*/ 4 w 899"/>
                  <a:gd name="T21" fmla="*/ 684 h 881"/>
                  <a:gd name="T22" fmla="*/ 1 w 899"/>
                  <a:gd name="T23" fmla="*/ 704 h 881"/>
                  <a:gd name="T24" fmla="*/ 0 w 899"/>
                  <a:gd name="T25" fmla="*/ 724 h 881"/>
                  <a:gd name="T26" fmla="*/ 1 w 899"/>
                  <a:gd name="T27" fmla="*/ 748 h 881"/>
                  <a:gd name="T28" fmla="*/ 6 w 899"/>
                  <a:gd name="T29" fmla="*/ 771 h 881"/>
                  <a:gd name="T30" fmla="*/ 14 w 899"/>
                  <a:gd name="T31" fmla="*/ 792 h 881"/>
                  <a:gd name="T32" fmla="*/ 24 w 899"/>
                  <a:gd name="T33" fmla="*/ 812 h 881"/>
                  <a:gd name="T34" fmla="*/ 37 w 899"/>
                  <a:gd name="T35" fmla="*/ 830 h 881"/>
                  <a:gd name="T36" fmla="*/ 52 w 899"/>
                  <a:gd name="T37" fmla="*/ 845 h 881"/>
                  <a:gd name="T38" fmla="*/ 69 w 899"/>
                  <a:gd name="T39" fmla="*/ 858 h 881"/>
                  <a:gd name="T40" fmla="*/ 88 w 899"/>
                  <a:gd name="T41" fmla="*/ 869 h 881"/>
                  <a:gd name="T42" fmla="*/ 108 w 899"/>
                  <a:gd name="T43" fmla="*/ 876 h 881"/>
                  <a:gd name="T44" fmla="*/ 130 w 899"/>
                  <a:gd name="T45" fmla="*/ 880 h 881"/>
                  <a:gd name="T46" fmla="*/ 754 w 899"/>
                  <a:gd name="T47" fmla="*/ 881 h 881"/>
                  <a:gd name="T48" fmla="*/ 777 w 899"/>
                  <a:gd name="T49" fmla="*/ 879 h 881"/>
                  <a:gd name="T50" fmla="*/ 798 w 899"/>
                  <a:gd name="T51" fmla="*/ 874 h 881"/>
                  <a:gd name="T52" fmla="*/ 817 w 899"/>
                  <a:gd name="T53" fmla="*/ 866 h 881"/>
                  <a:gd name="T54" fmla="*/ 836 w 899"/>
                  <a:gd name="T55" fmla="*/ 854 h 881"/>
                  <a:gd name="T56" fmla="*/ 838 w 899"/>
                  <a:gd name="T57" fmla="*/ 853 h 881"/>
                  <a:gd name="T58" fmla="*/ 145 w 899"/>
                  <a:gd name="T59" fmla="*/ 853 h 881"/>
                  <a:gd name="T60" fmla="*/ 123 w 899"/>
                  <a:gd name="T61" fmla="*/ 851 h 881"/>
                  <a:gd name="T62" fmla="*/ 102 w 899"/>
                  <a:gd name="T63" fmla="*/ 844 h 881"/>
                  <a:gd name="T64" fmla="*/ 83 w 899"/>
                  <a:gd name="T65" fmla="*/ 834 h 881"/>
                  <a:gd name="T66" fmla="*/ 66 w 899"/>
                  <a:gd name="T67" fmla="*/ 821 h 881"/>
                  <a:gd name="T68" fmla="*/ 52 w 899"/>
                  <a:gd name="T69" fmla="*/ 805 h 881"/>
                  <a:gd name="T70" fmla="*/ 40 w 899"/>
                  <a:gd name="T71" fmla="*/ 786 h 881"/>
                  <a:gd name="T72" fmla="*/ 32 w 899"/>
                  <a:gd name="T73" fmla="*/ 765 h 881"/>
                  <a:gd name="T74" fmla="*/ 27 w 899"/>
                  <a:gd name="T75" fmla="*/ 742 h 881"/>
                  <a:gd name="T76" fmla="*/ 27 w 899"/>
                  <a:gd name="T77" fmla="*/ 724 h 881"/>
                  <a:gd name="T78" fmla="*/ 27 w 899"/>
                  <a:gd name="T79" fmla="*/ 716 h 881"/>
                  <a:gd name="T80" fmla="*/ 30 w 899"/>
                  <a:gd name="T81" fmla="*/ 695 h 881"/>
                  <a:gd name="T82" fmla="*/ 34 w 899"/>
                  <a:gd name="T83" fmla="*/ 678 h 881"/>
                  <a:gd name="T84" fmla="*/ 41 w 899"/>
                  <a:gd name="T85" fmla="*/ 663 h 881"/>
                  <a:gd name="T86" fmla="*/ 347 w 899"/>
                  <a:gd name="T87" fmla="*/ 92 h 881"/>
                  <a:gd name="T88" fmla="*/ 359 w 899"/>
                  <a:gd name="T89" fmla="*/ 73 h 881"/>
                  <a:gd name="T90" fmla="*/ 373 w 899"/>
                  <a:gd name="T91" fmla="*/ 58 h 881"/>
                  <a:gd name="T92" fmla="*/ 390 w 899"/>
                  <a:gd name="T93" fmla="*/ 45 h 881"/>
                  <a:gd name="T94" fmla="*/ 408 w 899"/>
                  <a:gd name="T95" fmla="*/ 36 h 881"/>
                  <a:gd name="T96" fmla="*/ 428 w 899"/>
                  <a:gd name="T97" fmla="*/ 30 h 881"/>
                  <a:gd name="T98" fmla="*/ 448 w 899"/>
                  <a:gd name="T99" fmla="*/ 28 h 881"/>
                  <a:gd name="T100" fmla="*/ 533 w 899"/>
                  <a:gd name="T101" fmla="*/ 28 h 881"/>
                  <a:gd name="T102" fmla="*/ 517 w 899"/>
                  <a:gd name="T103" fmla="*/ 17 h 881"/>
                  <a:gd name="T104" fmla="*/ 498 w 899"/>
                  <a:gd name="T105" fmla="*/ 8 h 881"/>
                  <a:gd name="T106" fmla="*/ 478 w 899"/>
                  <a:gd name="T107" fmla="*/ 2 h 881"/>
                  <a:gd name="T108" fmla="*/ 458 w 899"/>
                  <a:gd name="T109" fmla="*/ 0 h 88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99"/>
                  <a:gd name="T166" fmla="*/ 0 h 881"/>
                  <a:gd name="T167" fmla="*/ 899 w 899"/>
                  <a:gd name="T168" fmla="*/ 881 h 88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99" h="881">
                    <a:moveTo>
                      <a:pt x="458" y="0"/>
                    </a:moveTo>
                    <a:lnTo>
                      <a:pt x="435" y="1"/>
                    </a:lnTo>
                    <a:lnTo>
                      <a:pt x="414" y="5"/>
                    </a:lnTo>
                    <a:lnTo>
                      <a:pt x="394" y="12"/>
                    </a:lnTo>
                    <a:lnTo>
                      <a:pt x="376" y="22"/>
                    </a:lnTo>
                    <a:lnTo>
                      <a:pt x="360" y="33"/>
                    </a:lnTo>
                    <a:lnTo>
                      <a:pt x="345" y="48"/>
                    </a:lnTo>
                    <a:lnTo>
                      <a:pt x="332" y="64"/>
                    </a:lnTo>
                    <a:lnTo>
                      <a:pt x="19" y="647"/>
                    </a:lnTo>
                    <a:lnTo>
                      <a:pt x="11" y="665"/>
                    </a:lnTo>
                    <a:lnTo>
                      <a:pt x="4" y="684"/>
                    </a:lnTo>
                    <a:lnTo>
                      <a:pt x="1" y="704"/>
                    </a:lnTo>
                    <a:lnTo>
                      <a:pt x="0" y="724"/>
                    </a:lnTo>
                    <a:lnTo>
                      <a:pt x="1" y="748"/>
                    </a:lnTo>
                    <a:lnTo>
                      <a:pt x="6" y="771"/>
                    </a:lnTo>
                    <a:lnTo>
                      <a:pt x="14" y="792"/>
                    </a:lnTo>
                    <a:lnTo>
                      <a:pt x="24" y="812"/>
                    </a:lnTo>
                    <a:lnTo>
                      <a:pt x="37" y="830"/>
                    </a:lnTo>
                    <a:lnTo>
                      <a:pt x="52" y="845"/>
                    </a:lnTo>
                    <a:lnTo>
                      <a:pt x="69" y="858"/>
                    </a:lnTo>
                    <a:lnTo>
                      <a:pt x="88" y="869"/>
                    </a:lnTo>
                    <a:lnTo>
                      <a:pt x="108" y="876"/>
                    </a:lnTo>
                    <a:lnTo>
                      <a:pt x="130" y="880"/>
                    </a:lnTo>
                    <a:lnTo>
                      <a:pt x="754" y="881"/>
                    </a:lnTo>
                    <a:lnTo>
                      <a:pt x="777" y="879"/>
                    </a:lnTo>
                    <a:lnTo>
                      <a:pt x="798" y="874"/>
                    </a:lnTo>
                    <a:lnTo>
                      <a:pt x="817" y="866"/>
                    </a:lnTo>
                    <a:lnTo>
                      <a:pt x="836" y="854"/>
                    </a:lnTo>
                    <a:lnTo>
                      <a:pt x="838" y="853"/>
                    </a:lnTo>
                    <a:lnTo>
                      <a:pt x="145" y="853"/>
                    </a:lnTo>
                    <a:lnTo>
                      <a:pt x="123" y="851"/>
                    </a:lnTo>
                    <a:lnTo>
                      <a:pt x="102" y="844"/>
                    </a:lnTo>
                    <a:lnTo>
                      <a:pt x="83" y="834"/>
                    </a:lnTo>
                    <a:lnTo>
                      <a:pt x="66" y="821"/>
                    </a:lnTo>
                    <a:lnTo>
                      <a:pt x="52" y="805"/>
                    </a:lnTo>
                    <a:lnTo>
                      <a:pt x="40" y="786"/>
                    </a:lnTo>
                    <a:lnTo>
                      <a:pt x="32" y="765"/>
                    </a:lnTo>
                    <a:lnTo>
                      <a:pt x="27" y="742"/>
                    </a:lnTo>
                    <a:lnTo>
                      <a:pt x="27" y="724"/>
                    </a:lnTo>
                    <a:lnTo>
                      <a:pt x="27" y="716"/>
                    </a:lnTo>
                    <a:lnTo>
                      <a:pt x="30" y="695"/>
                    </a:lnTo>
                    <a:lnTo>
                      <a:pt x="34" y="678"/>
                    </a:lnTo>
                    <a:lnTo>
                      <a:pt x="41" y="663"/>
                    </a:lnTo>
                    <a:lnTo>
                      <a:pt x="347" y="92"/>
                    </a:lnTo>
                    <a:lnTo>
                      <a:pt x="359" y="73"/>
                    </a:lnTo>
                    <a:lnTo>
                      <a:pt x="373" y="58"/>
                    </a:lnTo>
                    <a:lnTo>
                      <a:pt x="390" y="45"/>
                    </a:lnTo>
                    <a:lnTo>
                      <a:pt x="408" y="36"/>
                    </a:lnTo>
                    <a:lnTo>
                      <a:pt x="428" y="30"/>
                    </a:lnTo>
                    <a:lnTo>
                      <a:pt x="448" y="28"/>
                    </a:lnTo>
                    <a:lnTo>
                      <a:pt x="533" y="28"/>
                    </a:lnTo>
                    <a:lnTo>
                      <a:pt x="517" y="17"/>
                    </a:lnTo>
                    <a:lnTo>
                      <a:pt x="498" y="8"/>
                    </a:lnTo>
                    <a:lnTo>
                      <a:pt x="478" y="2"/>
                    </a:lnTo>
                    <a:lnTo>
                      <a:pt x="458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0" name="Freeform 282"/>
              <p:cNvSpPr>
                <a:spLocks/>
              </p:cNvSpPr>
              <p:nvPr/>
            </p:nvSpPr>
            <p:spPr bwMode="auto">
              <a:xfrm>
                <a:off x="5" y="5"/>
                <a:ext cx="899" cy="881"/>
              </a:xfrm>
              <a:custGeom>
                <a:avLst/>
                <a:gdLst>
                  <a:gd name="T0" fmla="*/ 533 w 899"/>
                  <a:gd name="T1" fmla="*/ 28 h 881"/>
                  <a:gd name="T2" fmla="*/ 448 w 899"/>
                  <a:gd name="T3" fmla="*/ 28 h 881"/>
                  <a:gd name="T4" fmla="*/ 469 w 899"/>
                  <a:gd name="T5" fmla="*/ 30 h 881"/>
                  <a:gd name="T6" fmla="*/ 489 w 899"/>
                  <a:gd name="T7" fmla="*/ 35 h 881"/>
                  <a:gd name="T8" fmla="*/ 508 w 899"/>
                  <a:gd name="T9" fmla="*/ 44 h 881"/>
                  <a:gd name="T10" fmla="*/ 524 w 899"/>
                  <a:gd name="T11" fmla="*/ 57 h 881"/>
                  <a:gd name="T12" fmla="*/ 539 w 899"/>
                  <a:gd name="T13" fmla="*/ 72 h 881"/>
                  <a:gd name="T14" fmla="*/ 551 w 899"/>
                  <a:gd name="T15" fmla="*/ 90 h 881"/>
                  <a:gd name="T16" fmla="*/ 857 w 899"/>
                  <a:gd name="T17" fmla="*/ 661 h 881"/>
                  <a:gd name="T18" fmla="*/ 865 w 899"/>
                  <a:gd name="T19" fmla="*/ 679 h 881"/>
                  <a:gd name="T20" fmla="*/ 871 w 899"/>
                  <a:gd name="T21" fmla="*/ 699 h 881"/>
                  <a:gd name="T22" fmla="*/ 873 w 899"/>
                  <a:gd name="T23" fmla="*/ 719 h 881"/>
                  <a:gd name="T24" fmla="*/ 871 w 899"/>
                  <a:gd name="T25" fmla="*/ 744 h 881"/>
                  <a:gd name="T26" fmla="*/ 866 w 899"/>
                  <a:gd name="T27" fmla="*/ 767 h 881"/>
                  <a:gd name="T28" fmla="*/ 857 w 899"/>
                  <a:gd name="T29" fmla="*/ 788 h 881"/>
                  <a:gd name="T30" fmla="*/ 845 w 899"/>
                  <a:gd name="T31" fmla="*/ 807 h 881"/>
                  <a:gd name="T32" fmla="*/ 830 w 899"/>
                  <a:gd name="T33" fmla="*/ 823 h 881"/>
                  <a:gd name="T34" fmla="*/ 814 w 899"/>
                  <a:gd name="T35" fmla="*/ 835 h 881"/>
                  <a:gd name="T36" fmla="*/ 795 w 899"/>
                  <a:gd name="T37" fmla="*/ 845 h 881"/>
                  <a:gd name="T38" fmla="*/ 775 w 899"/>
                  <a:gd name="T39" fmla="*/ 851 h 881"/>
                  <a:gd name="T40" fmla="*/ 754 w 899"/>
                  <a:gd name="T41" fmla="*/ 853 h 881"/>
                  <a:gd name="T42" fmla="*/ 838 w 899"/>
                  <a:gd name="T43" fmla="*/ 853 h 881"/>
                  <a:gd name="T44" fmla="*/ 852 w 899"/>
                  <a:gd name="T45" fmla="*/ 840 h 881"/>
                  <a:gd name="T46" fmla="*/ 866 w 899"/>
                  <a:gd name="T47" fmla="*/ 824 h 881"/>
                  <a:gd name="T48" fmla="*/ 879 w 899"/>
                  <a:gd name="T49" fmla="*/ 806 h 881"/>
                  <a:gd name="T50" fmla="*/ 888 w 899"/>
                  <a:gd name="T51" fmla="*/ 786 h 881"/>
                  <a:gd name="T52" fmla="*/ 895 w 899"/>
                  <a:gd name="T53" fmla="*/ 764 h 881"/>
                  <a:gd name="T54" fmla="*/ 899 w 899"/>
                  <a:gd name="T55" fmla="*/ 741 h 881"/>
                  <a:gd name="T56" fmla="*/ 898 w 899"/>
                  <a:gd name="T57" fmla="*/ 716 h 881"/>
                  <a:gd name="T58" fmla="*/ 896 w 899"/>
                  <a:gd name="T59" fmla="*/ 694 h 881"/>
                  <a:gd name="T60" fmla="*/ 892 w 899"/>
                  <a:gd name="T61" fmla="*/ 676 h 881"/>
                  <a:gd name="T62" fmla="*/ 886 w 899"/>
                  <a:gd name="T63" fmla="*/ 659 h 881"/>
                  <a:gd name="T64" fmla="*/ 880 w 899"/>
                  <a:gd name="T65" fmla="*/ 647 h 881"/>
                  <a:gd name="T66" fmla="*/ 575 w 899"/>
                  <a:gd name="T67" fmla="*/ 77 h 881"/>
                  <a:gd name="T68" fmla="*/ 563 w 899"/>
                  <a:gd name="T69" fmla="*/ 59 h 881"/>
                  <a:gd name="T70" fmla="*/ 550 w 899"/>
                  <a:gd name="T71" fmla="*/ 43 h 881"/>
                  <a:gd name="T72" fmla="*/ 534 w 899"/>
                  <a:gd name="T73" fmla="*/ 29 h 881"/>
                  <a:gd name="T74" fmla="*/ 533 w 899"/>
                  <a:gd name="T75" fmla="*/ 28 h 88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99"/>
                  <a:gd name="T115" fmla="*/ 0 h 881"/>
                  <a:gd name="T116" fmla="*/ 899 w 899"/>
                  <a:gd name="T117" fmla="*/ 881 h 88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99" h="881">
                    <a:moveTo>
                      <a:pt x="533" y="28"/>
                    </a:moveTo>
                    <a:lnTo>
                      <a:pt x="448" y="28"/>
                    </a:lnTo>
                    <a:lnTo>
                      <a:pt x="469" y="30"/>
                    </a:lnTo>
                    <a:lnTo>
                      <a:pt x="489" y="35"/>
                    </a:lnTo>
                    <a:lnTo>
                      <a:pt x="508" y="44"/>
                    </a:lnTo>
                    <a:lnTo>
                      <a:pt x="524" y="57"/>
                    </a:lnTo>
                    <a:lnTo>
                      <a:pt x="539" y="72"/>
                    </a:lnTo>
                    <a:lnTo>
                      <a:pt x="551" y="90"/>
                    </a:lnTo>
                    <a:lnTo>
                      <a:pt x="857" y="661"/>
                    </a:lnTo>
                    <a:lnTo>
                      <a:pt x="865" y="679"/>
                    </a:lnTo>
                    <a:lnTo>
                      <a:pt x="871" y="699"/>
                    </a:lnTo>
                    <a:lnTo>
                      <a:pt x="873" y="719"/>
                    </a:lnTo>
                    <a:lnTo>
                      <a:pt x="871" y="744"/>
                    </a:lnTo>
                    <a:lnTo>
                      <a:pt x="866" y="767"/>
                    </a:lnTo>
                    <a:lnTo>
                      <a:pt x="857" y="788"/>
                    </a:lnTo>
                    <a:lnTo>
                      <a:pt x="845" y="807"/>
                    </a:lnTo>
                    <a:lnTo>
                      <a:pt x="830" y="823"/>
                    </a:lnTo>
                    <a:lnTo>
                      <a:pt x="814" y="835"/>
                    </a:lnTo>
                    <a:lnTo>
                      <a:pt x="795" y="845"/>
                    </a:lnTo>
                    <a:lnTo>
                      <a:pt x="775" y="851"/>
                    </a:lnTo>
                    <a:lnTo>
                      <a:pt x="754" y="853"/>
                    </a:lnTo>
                    <a:lnTo>
                      <a:pt x="838" y="853"/>
                    </a:lnTo>
                    <a:lnTo>
                      <a:pt x="852" y="840"/>
                    </a:lnTo>
                    <a:lnTo>
                      <a:pt x="866" y="824"/>
                    </a:lnTo>
                    <a:lnTo>
                      <a:pt x="879" y="806"/>
                    </a:lnTo>
                    <a:lnTo>
                      <a:pt x="888" y="786"/>
                    </a:lnTo>
                    <a:lnTo>
                      <a:pt x="895" y="764"/>
                    </a:lnTo>
                    <a:lnTo>
                      <a:pt x="899" y="741"/>
                    </a:lnTo>
                    <a:lnTo>
                      <a:pt x="898" y="716"/>
                    </a:lnTo>
                    <a:lnTo>
                      <a:pt x="896" y="694"/>
                    </a:lnTo>
                    <a:lnTo>
                      <a:pt x="892" y="676"/>
                    </a:lnTo>
                    <a:lnTo>
                      <a:pt x="886" y="659"/>
                    </a:lnTo>
                    <a:lnTo>
                      <a:pt x="880" y="647"/>
                    </a:lnTo>
                    <a:lnTo>
                      <a:pt x="575" y="77"/>
                    </a:lnTo>
                    <a:lnTo>
                      <a:pt x="563" y="59"/>
                    </a:lnTo>
                    <a:lnTo>
                      <a:pt x="550" y="43"/>
                    </a:lnTo>
                    <a:lnTo>
                      <a:pt x="534" y="29"/>
                    </a:lnTo>
                    <a:lnTo>
                      <a:pt x="533" y="2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283"/>
            <p:cNvGrpSpPr>
              <a:grpSpLocks/>
            </p:cNvGrpSpPr>
            <p:nvPr/>
          </p:nvGrpSpPr>
          <p:grpSpPr bwMode="auto">
            <a:xfrm>
              <a:off x="75" y="82"/>
              <a:ext cx="758" cy="728"/>
              <a:chOff x="75" y="82"/>
              <a:chExt cx="758" cy="728"/>
            </a:xfrm>
          </p:grpSpPr>
          <p:sp>
            <p:nvSpPr>
              <p:cNvPr id="19516" name="Freeform 284"/>
              <p:cNvSpPr>
                <a:spLocks/>
              </p:cNvSpPr>
              <p:nvPr/>
            </p:nvSpPr>
            <p:spPr bwMode="auto">
              <a:xfrm>
                <a:off x="75" y="82"/>
                <a:ext cx="758" cy="728"/>
              </a:xfrm>
              <a:custGeom>
                <a:avLst/>
                <a:gdLst>
                  <a:gd name="T0" fmla="*/ 160 w 758"/>
                  <a:gd name="T1" fmla="*/ 338 h 728"/>
                  <a:gd name="T2" fmla="*/ 152 w 758"/>
                  <a:gd name="T3" fmla="*/ 340 h 728"/>
                  <a:gd name="T4" fmla="*/ 9 w 758"/>
                  <a:gd name="T5" fmla="*/ 607 h 728"/>
                  <a:gd name="T6" fmla="*/ 2 w 758"/>
                  <a:gd name="T7" fmla="*/ 626 h 728"/>
                  <a:gd name="T8" fmla="*/ 0 w 758"/>
                  <a:gd name="T9" fmla="*/ 646 h 728"/>
                  <a:gd name="T10" fmla="*/ 3 w 758"/>
                  <a:gd name="T11" fmla="*/ 670 h 728"/>
                  <a:gd name="T12" fmla="*/ 11 w 758"/>
                  <a:gd name="T13" fmla="*/ 690 h 728"/>
                  <a:gd name="T14" fmla="*/ 25 w 758"/>
                  <a:gd name="T15" fmla="*/ 708 h 728"/>
                  <a:gd name="T16" fmla="*/ 42 w 758"/>
                  <a:gd name="T17" fmla="*/ 720 h 728"/>
                  <a:gd name="T18" fmla="*/ 62 w 758"/>
                  <a:gd name="T19" fmla="*/ 727 h 728"/>
                  <a:gd name="T20" fmla="*/ 684 w 758"/>
                  <a:gd name="T21" fmla="*/ 728 h 728"/>
                  <a:gd name="T22" fmla="*/ 706 w 758"/>
                  <a:gd name="T23" fmla="*/ 724 h 728"/>
                  <a:gd name="T24" fmla="*/ 725 w 758"/>
                  <a:gd name="T25" fmla="*/ 715 h 728"/>
                  <a:gd name="T26" fmla="*/ 741 w 758"/>
                  <a:gd name="T27" fmla="*/ 700 h 728"/>
                  <a:gd name="T28" fmla="*/ 741 w 758"/>
                  <a:gd name="T29" fmla="*/ 699 h 728"/>
                  <a:gd name="T30" fmla="*/ 74 w 758"/>
                  <a:gd name="T31" fmla="*/ 699 h 728"/>
                  <a:gd name="T32" fmla="*/ 53 w 758"/>
                  <a:gd name="T33" fmla="*/ 694 h 728"/>
                  <a:gd name="T34" fmla="*/ 37 w 758"/>
                  <a:gd name="T35" fmla="*/ 680 h 728"/>
                  <a:gd name="T36" fmla="*/ 27 w 758"/>
                  <a:gd name="T37" fmla="*/ 660 h 728"/>
                  <a:gd name="T38" fmla="*/ 26 w 758"/>
                  <a:gd name="T39" fmla="*/ 638 h 728"/>
                  <a:gd name="T40" fmla="*/ 28 w 758"/>
                  <a:gd name="T41" fmla="*/ 629 h 728"/>
                  <a:gd name="T42" fmla="*/ 175 w 758"/>
                  <a:gd name="T43" fmla="*/ 354 h 728"/>
                  <a:gd name="T44" fmla="*/ 173 w 758"/>
                  <a:gd name="T45" fmla="*/ 346 h 728"/>
                  <a:gd name="T46" fmla="*/ 160 w 758"/>
                  <a:gd name="T47" fmla="*/ 338 h 7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58"/>
                  <a:gd name="T73" fmla="*/ 0 h 728"/>
                  <a:gd name="T74" fmla="*/ 758 w 758"/>
                  <a:gd name="T75" fmla="*/ 728 h 72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58" h="728">
                    <a:moveTo>
                      <a:pt x="160" y="338"/>
                    </a:moveTo>
                    <a:lnTo>
                      <a:pt x="152" y="340"/>
                    </a:lnTo>
                    <a:lnTo>
                      <a:pt x="9" y="607"/>
                    </a:lnTo>
                    <a:lnTo>
                      <a:pt x="2" y="626"/>
                    </a:lnTo>
                    <a:lnTo>
                      <a:pt x="0" y="646"/>
                    </a:lnTo>
                    <a:lnTo>
                      <a:pt x="3" y="670"/>
                    </a:lnTo>
                    <a:lnTo>
                      <a:pt x="11" y="690"/>
                    </a:lnTo>
                    <a:lnTo>
                      <a:pt x="25" y="708"/>
                    </a:lnTo>
                    <a:lnTo>
                      <a:pt x="42" y="720"/>
                    </a:lnTo>
                    <a:lnTo>
                      <a:pt x="62" y="727"/>
                    </a:lnTo>
                    <a:lnTo>
                      <a:pt x="684" y="728"/>
                    </a:lnTo>
                    <a:lnTo>
                      <a:pt x="706" y="724"/>
                    </a:lnTo>
                    <a:lnTo>
                      <a:pt x="725" y="715"/>
                    </a:lnTo>
                    <a:lnTo>
                      <a:pt x="741" y="700"/>
                    </a:lnTo>
                    <a:lnTo>
                      <a:pt x="741" y="699"/>
                    </a:lnTo>
                    <a:lnTo>
                      <a:pt x="74" y="699"/>
                    </a:lnTo>
                    <a:lnTo>
                      <a:pt x="53" y="694"/>
                    </a:lnTo>
                    <a:lnTo>
                      <a:pt x="37" y="680"/>
                    </a:lnTo>
                    <a:lnTo>
                      <a:pt x="27" y="660"/>
                    </a:lnTo>
                    <a:lnTo>
                      <a:pt x="26" y="638"/>
                    </a:lnTo>
                    <a:lnTo>
                      <a:pt x="28" y="629"/>
                    </a:lnTo>
                    <a:lnTo>
                      <a:pt x="175" y="354"/>
                    </a:lnTo>
                    <a:lnTo>
                      <a:pt x="173" y="346"/>
                    </a:lnTo>
                    <a:lnTo>
                      <a:pt x="160" y="33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7" name="Freeform 285"/>
              <p:cNvSpPr>
                <a:spLocks/>
              </p:cNvSpPr>
              <p:nvPr/>
            </p:nvSpPr>
            <p:spPr bwMode="auto">
              <a:xfrm>
                <a:off x="75" y="82"/>
                <a:ext cx="758" cy="728"/>
              </a:xfrm>
              <a:custGeom>
                <a:avLst/>
                <a:gdLst>
                  <a:gd name="T0" fmla="*/ 436 w 758"/>
                  <a:gd name="T1" fmla="*/ 27 h 728"/>
                  <a:gd name="T2" fmla="*/ 370 w 758"/>
                  <a:gd name="T3" fmla="*/ 27 h 728"/>
                  <a:gd name="T4" fmla="*/ 393 w 758"/>
                  <a:gd name="T5" fmla="*/ 30 h 728"/>
                  <a:gd name="T6" fmla="*/ 411 w 758"/>
                  <a:gd name="T7" fmla="*/ 39 h 728"/>
                  <a:gd name="T8" fmla="*/ 726 w 758"/>
                  <a:gd name="T9" fmla="*/ 621 h 728"/>
                  <a:gd name="T10" fmla="*/ 730 w 758"/>
                  <a:gd name="T11" fmla="*/ 629 h 728"/>
                  <a:gd name="T12" fmla="*/ 733 w 758"/>
                  <a:gd name="T13" fmla="*/ 638 h 728"/>
                  <a:gd name="T14" fmla="*/ 733 w 758"/>
                  <a:gd name="T15" fmla="*/ 647 h 728"/>
                  <a:gd name="T16" fmla="*/ 728 w 758"/>
                  <a:gd name="T17" fmla="*/ 670 h 728"/>
                  <a:gd name="T18" fmla="*/ 715 w 758"/>
                  <a:gd name="T19" fmla="*/ 687 h 728"/>
                  <a:gd name="T20" fmla="*/ 696 w 758"/>
                  <a:gd name="T21" fmla="*/ 698 h 728"/>
                  <a:gd name="T22" fmla="*/ 74 w 758"/>
                  <a:gd name="T23" fmla="*/ 699 h 728"/>
                  <a:gd name="T24" fmla="*/ 741 w 758"/>
                  <a:gd name="T25" fmla="*/ 699 h 728"/>
                  <a:gd name="T26" fmla="*/ 752 w 758"/>
                  <a:gd name="T27" fmla="*/ 681 h 728"/>
                  <a:gd name="T28" fmla="*/ 758 w 758"/>
                  <a:gd name="T29" fmla="*/ 659 h 728"/>
                  <a:gd name="T30" fmla="*/ 757 w 758"/>
                  <a:gd name="T31" fmla="*/ 634 h 728"/>
                  <a:gd name="T32" fmla="*/ 753 w 758"/>
                  <a:gd name="T33" fmla="*/ 617 h 728"/>
                  <a:gd name="T34" fmla="*/ 444 w 758"/>
                  <a:gd name="T35" fmla="*/ 38 h 728"/>
                  <a:gd name="T36" fmla="*/ 436 w 758"/>
                  <a:gd name="T37" fmla="*/ 27 h 7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58"/>
                  <a:gd name="T58" fmla="*/ 0 h 728"/>
                  <a:gd name="T59" fmla="*/ 758 w 758"/>
                  <a:gd name="T60" fmla="*/ 728 h 7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58" h="728">
                    <a:moveTo>
                      <a:pt x="436" y="27"/>
                    </a:moveTo>
                    <a:lnTo>
                      <a:pt x="370" y="27"/>
                    </a:lnTo>
                    <a:lnTo>
                      <a:pt x="393" y="30"/>
                    </a:lnTo>
                    <a:lnTo>
                      <a:pt x="411" y="39"/>
                    </a:lnTo>
                    <a:lnTo>
                      <a:pt x="726" y="621"/>
                    </a:lnTo>
                    <a:lnTo>
                      <a:pt x="730" y="629"/>
                    </a:lnTo>
                    <a:lnTo>
                      <a:pt x="733" y="638"/>
                    </a:lnTo>
                    <a:lnTo>
                      <a:pt x="733" y="647"/>
                    </a:lnTo>
                    <a:lnTo>
                      <a:pt x="728" y="670"/>
                    </a:lnTo>
                    <a:lnTo>
                      <a:pt x="715" y="687"/>
                    </a:lnTo>
                    <a:lnTo>
                      <a:pt x="696" y="698"/>
                    </a:lnTo>
                    <a:lnTo>
                      <a:pt x="74" y="699"/>
                    </a:lnTo>
                    <a:lnTo>
                      <a:pt x="741" y="699"/>
                    </a:lnTo>
                    <a:lnTo>
                      <a:pt x="752" y="681"/>
                    </a:lnTo>
                    <a:lnTo>
                      <a:pt x="758" y="659"/>
                    </a:lnTo>
                    <a:lnTo>
                      <a:pt x="757" y="634"/>
                    </a:lnTo>
                    <a:lnTo>
                      <a:pt x="753" y="617"/>
                    </a:lnTo>
                    <a:lnTo>
                      <a:pt x="444" y="38"/>
                    </a:lnTo>
                    <a:lnTo>
                      <a:pt x="436" y="27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8" name="Freeform 286"/>
              <p:cNvSpPr>
                <a:spLocks/>
              </p:cNvSpPr>
              <p:nvPr/>
            </p:nvSpPr>
            <p:spPr bwMode="auto">
              <a:xfrm>
                <a:off x="75" y="82"/>
                <a:ext cx="758" cy="728"/>
              </a:xfrm>
              <a:custGeom>
                <a:avLst/>
                <a:gdLst>
                  <a:gd name="T0" fmla="*/ 396 w 758"/>
                  <a:gd name="T1" fmla="*/ 0 h 728"/>
                  <a:gd name="T2" fmla="*/ 370 w 758"/>
                  <a:gd name="T3" fmla="*/ 1 h 728"/>
                  <a:gd name="T4" fmla="*/ 349 w 758"/>
                  <a:gd name="T5" fmla="*/ 6 h 728"/>
                  <a:gd name="T6" fmla="*/ 333 w 758"/>
                  <a:gd name="T7" fmla="*/ 16 h 728"/>
                  <a:gd name="T8" fmla="*/ 320 w 758"/>
                  <a:gd name="T9" fmla="*/ 29 h 728"/>
                  <a:gd name="T10" fmla="*/ 175 w 758"/>
                  <a:gd name="T11" fmla="*/ 298 h 728"/>
                  <a:gd name="T12" fmla="*/ 171 w 758"/>
                  <a:gd name="T13" fmla="*/ 305 h 728"/>
                  <a:gd name="T14" fmla="*/ 174 w 758"/>
                  <a:gd name="T15" fmla="*/ 313 h 728"/>
                  <a:gd name="T16" fmla="*/ 186 w 758"/>
                  <a:gd name="T17" fmla="*/ 321 h 728"/>
                  <a:gd name="T18" fmla="*/ 194 w 758"/>
                  <a:gd name="T19" fmla="*/ 319 h 728"/>
                  <a:gd name="T20" fmla="*/ 337 w 758"/>
                  <a:gd name="T21" fmla="*/ 52 h 728"/>
                  <a:gd name="T22" fmla="*/ 351 w 758"/>
                  <a:gd name="T23" fmla="*/ 36 h 728"/>
                  <a:gd name="T24" fmla="*/ 370 w 758"/>
                  <a:gd name="T25" fmla="*/ 27 h 728"/>
                  <a:gd name="T26" fmla="*/ 436 w 758"/>
                  <a:gd name="T27" fmla="*/ 27 h 728"/>
                  <a:gd name="T28" fmla="*/ 431 w 758"/>
                  <a:gd name="T29" fmla="*/ 20 h 728"/>
                  <a:gd name="T30" fmla="*/ 415 w 758"/>
                  <a:gd name="T31" fmla="*/ 7 h 728"/>
                  <a:gd name="T32" fmla="*/ 396 w 758"/>
                  <a:gd name="T33" fmla="*/ 0 h 72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58"/>
                  <a:gd name="T52" fmla="*/ 0 h 728"/>
                  <a:gd name="T53" fmla="*/ 758 w 758"/>
                  <a:gd name="T54" fmla="*/ 728 h 72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58" h="728">
                    <a:moveTo>
                      <a:pt x="396" y="0"/>
                    </a:moveTo>
                    <a:lnTo>
                      <a:pt x="370" y="1"/>
                    </a:lnTo>
                    <a:lnTo>
                      <a:pt x="349" y="6"/>
                    </a:lnTo>
                    <a:lnTo>
                      <a:pt x="333" y="16"/>
                    </a:lnTo>
                    <a:lnTo>
                      <a:pt x="320" y="29"/>
                    </a:lnTo>
                    <a:lnTo>
                      <a:pt x="175" y="298"/>
                    </a:lnTo>
                    <a:lnTo>
                      <a:pt x="171" y="305"/>
                    </a:lnTo>
                    <a:lnTo>
                      <a:pt x="174" y="313"/>
                    </a:lnTo>
                    <a:lnTo>
                      <a:pt x="186" y="321"/>
                    </a:lnTo>
                    <a:lnTo>
                      <a:pt x="194" y="319"/>
                    </a:lnTo>
                    <a:lnTo>
                      <a:pt x="337" y="52"/>
                    </a:lnTo>
                    <a:lnTo>
                      <a:pt x="351" y="36"/>
                    </a:lnTo>
                    <a:lnTo>
                      <a:pt x="370" y="27"/>
                    </a:lnTo>
                    <a:lnTo>
                      <a:pt x="436" y="27"/>
                    </a:lnTo>
                    <a:lnTo>
                      <a:pt x="431" y="20"/>
                    </a:lnTo>
                    <a:lnTo>
                      <a:pt x="415" y="7"/>
                    </a:lnTo>
                    <a:lnTo>
                      <a:pt x="396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287"/>
            <p:cNvGrpSpPr>
              <a:grpSpLocks/>
            </p:cNvGrpSpPr>
            <p:nvPr/>
          </p:nvGrpSpPr>
          <p:grpSpPr bwMode="auto">
            <a:xfrm>
              <a:off x="397" y="204"/>
              <a:ext cx="115" cy="379"/>
              <a:chOff x="397" y="204"/>
              <a:chExt cx="115" cy="379"/>
            </a:xfrm>
          </p:grpSpPr>
          <p:sp>
            <p:nvSpPr>
              <p:cNvPr id="19514" name="Freeform 288"/>
              <p:cNvSpPr>
                <a:spLocks/>
              </p:cNvSpPr>
              <p:nvPr/>
            </p:nvSpPr>
            <p:spPr bwMode="auto">
              <a:xfrm>
                <a:off x="397" y="204"/>
                <a:ext cx="115" cy="379"/>
              </a:xfrm>
              <a:custGeom>
                <a:avLst/>
                <a:gdLst>
                  <a:gd name="T0" fmla="*/ 61 w 115"/>
                  <a:gd name="T1" fmla="*/ 0 h 379"/>
                  <a:gd name="T2" fmla="*/ 38 w 115"/>
                  <a:gd name="T3" fmla="*/ 3 h 379"/>
                  <a:gd name="T4" fmla="*/ 20 w 115"/>
                  <a:gd name="T5" fmla="*/ 15 h 379"/>
                  <a:gd name="T6" fmla="*/ 7 w 115"/>
                  <a:gd name="T7" fmla="*/ 32 h 379"/>
                  <a:gd name="T8" fmla="*/ 0 w 115"/>
                  <a:gd name="T9" fmla="*/ 53 h 379"/>
                  <a:gd name="T10" fmla="*/ 0 w 115"/>
                  <a:gd name="T11" fmla="*/ 317 h 379"/>
                  <a:gd name="T12" fmla="*/ 4 w 115"/>
                  <a:gd name="T13" fmla="*/ 340 h 379"/>
                  <a:gd name="T14" fmla="*/ 15 w 115"/>
                  <a:gd name="T15" fmla="*/ 359 h 379"/>
                  <a:gd name="T16" fmla="*/ 32 w 115"/>
                  <a:gd name="T17" fmla="*/ 372 h 379"/>
                  <a:gd name="T18" fmla="*/ 52 w 115"/>
                  <a:gd name="T19" fmla="*/ 378 h 379"/>
                  <a:gd name="T20" fmla="*/ 57 w 115"/>
                  <a:gd name="T21" fmla="*/ 378 h 379"/>
                  <a:gd name="T22" fmla="*/ 78 w 115"/>
                  <a:gd name="T23" fmla="*/ 374 h 379"/>
                  <a:gd name="T24" fmla="*/ 95 w 115"/>
                  <a:gd name="T25" fmla="*/ 362 h 379"/>
                  <a:gd name="T26" fmla="*/ 104 w 115"/>
                  <a:gd name="T27" fmla="*/ 349 h 379"/>
                  <a:gd name="T28" fmla="*/ 62 w 115"/>
                  <a:gd name="T29" fmla="*/ 349 h 379"/>
                  <a:gd name="T30" fmla="*/ 40 w 115"/>
                  <a:gd name="T31" fmla="*/ 343 h 379"/>
                  <a:gd name="T32" fmla="*/ 27 w 115"/>
                  <a:gd name="T33" fmla="*/ 327 h 379"/>
                  <a:gd name="T34" fmla="*/ 26 w 115"/>
                  <a:gd name="T35" fmla="*/ 61 h 379"/>
                  <a:gd name="T36" fmla="*/ 33 w 115"/>
                  <a:gd name="T37" fmla="*/ 40 h 379"/>
                  <a:gd name="T38" fmla="*/ 51 w 115"/>
                  <a:gd name="T39" fmla="*/ 28 h 379"/>
                  <a:gd name="T40" fmla="*/ 104 w 115"/>
                  <a:gd name="T41" fmla="*/ 28 h 379"/>
                  <a:gd name="T42" fmla="*/ 98 w 115"/>
                  <a:gd name="T43" fmla="*/ 19 h 379"/>
                  <a:gd name="T44" fmla="*/ 82 w 115"/>
                  <a:gd name="T45" fmla="*/ 6 h 379"/>
                  <a:gd name="T46" fmla="*/ 61 w 115"/>
                  <a:gd name="T47" fmla="*/ 0 h 3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5"/>
                  <a:gd name="T73" fmla="*/ 0 h 379"/>
                  <a:gd name="T74" fmla="*/ 115 w 115"/>
                  <a:gd name="T75" fmla="*/ 379 h 3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5" h="379">
                    <a:moveTo>
                      <a:pt x="61" y="0"/>
                    </a:moveTo>
                    <a:lnTo>
                      <a:pt x="38" y="3"/>
                    </a:lnTo>
                    <a:lnTo>
                      <a:pt x="20" y="15"/>
                    </a:lnTo>
                    <a:lnTo>
                      <a:pt x="7" y="32"/>
                    </a:lnTo>
                    <a:lnTo>
                      <a:pt x="0" y="53"/>
                    </a:lnTo>
                    <a:lnTo>
                      <a:pt x="0" y="317"/>
                    </a:lnTo>
                    <a:lnTo>
                      <a:pt x="4" y="340"/>
                    </a:lnTo>
                    <a:lnTo>
                      <a:pt x="15" y="359"/>
                    </a:lnTo>
                    <a:lnTo>
                      <a:pt x="32" y="372"/>
                    </a:lnTo>
                    <a:lnTo>
                      <a:pt x="52" y="378"/>
                    </a:lnTo>
                    <a:lnTo>
                      <a:pt x="57" y="378"/>
                    </a:lnTo>
                    <a:lnTo>
                      <a:pt x="78" y="374"/>
                    </a:lnTo>
                    <a:lnTo>
                      <a:pt x="95" y="362"/>
                    </a:lnTo>
                    <a:lnTo>
                      <a:pt x="104" y="349"/>
                    </a:lnTo>
                    <a:lnTo>
                      <a:pt x="62" y="349"/>
                    </a:lnTo>
                    <a:lnTo>
                      <a:pt x="40" y="343"/>
                    </a:lnTo>
                    <a:lnTo>
                      <a:pt x="27" y="327"/>
                    </a:lnTo>
                    <a:lnTo>
                      <a:pt x="26" y="61"/>
                    </a:lnTo>
                    <a:lnTo>
                      <a:pt x="33" y="40"/>
                    </a:lnTo>
                    <a:lnTo>
                      <a:pt x="51" y="28"/>
                    </a:lnTo>
                    <a:lnTo>
                      <a:pt x="104" y="28"/>
                    </a:lnTo>
                    <a:lnTo>
                      <a:pt x="98" y="19"/>
                    </a:lnTo>
                    <a:lnTo>
                      <a:pt x="82" y="6"/>
                    </a:lnTo>
                    <a:lnTo>
                      <a:pt x="61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5" name="Freeform 289"/>
              <p:cNvSpPr>
                <a:spLocks/>
              </p:cNvSpPr>
              <p:nvPr/>
            </p:nvSpPr>
            <p:spPr bwMode="auto">
              <a:xfrm>
                <a:off x="397" y="204"/>
                <a:ext cx="115" cy="379"/>
              </a:xfrm>
              <a:custGeom>
                <a:avLst/>
                <a:gdLst>
                  <a:gd name="T0" fmla="*/ 104 w 115"/>
                  <a:gd name="T1" fmla="*/ 28 h 379"/>
                  <a:gd name="T2" fmla="*/ 51 w 115"/>
                  <a:gd name="T3" fmla="*/ 28 h 379"/>
                  <a:gd name="T4" fmla="*/ 74 w 115"/>
                  <a:gd name="T5" fmla="*/ 34 h 379"/>
                  <a:gd name="T6" fmla="*/ 86 w 115"/>
                  <a:gd name="T7" fmla="*/ 51 h 379"/>
                  <a:gd name="T8" fmla="*/ 87 w 115"/>
                  <a:gd name="T9" fmla="*/ 317 h 379"/>
                  <a:gd name="T10" fmla="*/ 80 w 115"/>
                  <a:gd name="T11" fmla="*/ 338 h 379"/>
                  <a:gd name="T12" fmla="*/ 62 w 115"/>
                  <a:gd name="T13" fmla="*/ 349 h 379"/>
                  <a:gd name="T14" fmla="*/ 104 w 115"/>
                  <a:gd name="T15" fmla="*/ 349 h 379"/>
                  <a:gd name="T16" fmla="*/ 108 w 115"/>
                  <a:gd name="T17" fmla="*/ 344 h 379"/>
                  <a:gd name="T18" fmla="*/ 114 w 115"/>
                  <a:gd name="T19" fmla="*/ 321 h 379"/>
                  <a:gd name="T20" fmla="*/ 114 w 115"/>
                  <a:gd name="T21" fmla="*/ 61 h 379"/>
                  <a:gd name="T22" fmla="*/ 110 w 115"/>
                  <a:gd name="T23" fmla="*/ 38 h 379"/>
                  <a:gd name="T24" fmla="*/ 104 w 115"/>
                  <a:gd name="T25" fmla="*/ 28 h 37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5"/>
                  <a:gd name="T40" fmla="*/ 0 h 379"/>
                  <a:gd name="T41" fmla="*/ 115 w 115"/>
                  <a:gd name="T42" fmla="*/ 379 h 37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5" h="379">
                    <a:moveTo>
                      <a:pt x="104" y="28"/>
                    </a:moveTo>
                    <a:lnTo>
                      <a:pt x="51" y="28"/>
                    </a:lnTo>
                    <a:lnTo>
                      <a:pt x="74" y="34"/>
                    </a:lnTo>
                    <a:lnTo>
                      <a:pt x="86" y="51"/>
                    </a:lnTo>
                    <a:lnTo>
                      <a:pt x="87" y="317"/>
                    </a:lnTo>
                    <a:lnTo>
                      <a:pt x="80" y="338"/>
                    </a:lnTo>
                    <a:lnTo>
                      <a:pt x="62" y="349"/>
                    </a:lnTo>
                    <a:lnTo>
                      <a:pt x="104" y="349"/>
                    </a:lnTo>
                    <a:lnTo>
                      <a:pt x="108" y="344"/>
                    </a:lnTo>
                    <a:lnTo>
                      <a:pt x="114" y="321"/>
                    </a:lnTo>
                    <a:lnTo>
                      <a:pt x="114" y="61"/>
                    </a:lnTo>
                    <a:lnTo>
                      <a:pt x="110" y="38"/>
                    </a:lnTo>
                    <a:lnTo>
                      <a:pt x="104" y="2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290"/>
            <p:cNvGrpSpPr>
              <a:grpSpLocks/>
            </p:cNvGrpSpPr>
            <p:nvPr/>
          </p:nvGrpSpPr>
          <p:grpSpPr bwMode="auto">
            <a:xfrm>
              <a:off x="398" y="612"/>
              <a:ext cx="113" cy="123"/>
              <a:chOff x="398" y="612"/>
              <a:chExt cx="113" cy="123"/>
            </a:xfrm>
          </p:grpSpPr>
          <p:sp>
            <p:nvSpPr>
              <p:cNvPr id="19512" name="Freeform 291"/>
              <p:cNvSpPr>
                <a:spLocks/>
              </p:cNvSpPr>
              <p:nvPr/>
            </p:nvSpPr>
            <p:spPr bwMode="auto">
              <a:xfrm>
                <a:off x="398" y="612"/>
                <a:ext cx="113" cy="123"/>
              </a:xfrm>
              <a:custGeom>
                <a:avLst/>
                <a:gdLst>
                  <a:gd name="T0" fmla="*/ 64 w 113"/>
                  <a:gd name="T1" fmla="*/ 0 h 123"/>
                  <a:gd name="T2" fmla="*/ 40 w 113"/>
                  <a:gd name="T3" fmla="*/ 3 h 123"/>
                  <a:gd name="T4" fmla="*/ 20 w 113"/>
                  <a:gd name="T5" fmla="*/ 13 h 123"/>
                  <a:gd name="T6" fmla="*/ 7 w 113"/>
                  <a:gd name="T7" fmla="*/ 29 h 123"/>
                  <a:gd name="T8" fmla="*/ 0 w 113"/>
                  <a:gd name="T9" fmla="*/ 49 h 123"/>
                  <a:gd name="T10" fmla="*/ 2 w 113"/>
                  <a:gd name="T11" fmla="*/ 76 h 123"/>
                  <a:gd name="T12" fmla="*/ 11 w 113"/>
                  <a:gd name="T13" fmla="*/ 97 h 123"/>
                  <a:gd name="T14" fmla="*/ 25 w 113"/>
                  <a:gd name="T15" fmla="*/ 112 h 123"/>
                  <a:gd name="T16" fmla="*/ 43 w 113"/>
                  <a:gd name="T17" fmla="*/ 120 h 123"/>
                  <a:gd name="T18" fmla="*/ 56 w 113"/>
                  <a:gd name="T19" fmla="*/ 122 h 123"/>
                  <a:gd name="T20" fmla="*/ 77 w 113"/>
                  <a:gd name="T21" fmla="*/ 118 h 123"/>
                  <a:gd name="T22" fmla="*/ 95 w 113"/>
                  <a:gd name="T23" fmla="*/ 106 h 123"/>
                  <a:gd name="T24" fmla="*/ 104 w 113"/>
                  <a:gd name="T25" fmla="*/ 92 h 123"/>
                  <a:gd name="T26" fmla="*/ 66 w 113"/>
                  <a:gd name="T27" fmla="*/ 92 h 123"/>
                  <a:gd name="T28" fmla="*/ 41 w 113"/>
                  <a:gd name="T29" fmla="*/ 88 h 123"/>
                  <a:gd name="T30" fmla="*/ 28 w 113"/>
                  <a:gd name="T31" fmla="*/ 74 h 123"/>
                  <a:gd name="T32" fmla="*/ 30 w 113"/>
                  <a:gd name="T33" fmla="*/ 47 h 123"/>
                  <a:gd name="T34" fmla="*/ 42 w 113"/>
                  <a:gd name="T35" fmla="*/ 31 h 123"/>
                  <a:gd name="T36" fmla="*/ 56 w 113"/>
                  <a:gd name="T37" fmla="*/ 27 h 123"/>
                  <a:gd name="T38" fmla="*/ 102 w 113"/>
                  <a:gd name="T39" fmla="*/ 27 h 123"/>
                  <a:gd name="T40" fmla="*/ 99 w 113"/>
                  <a:gd name="T41" fmla="*/ 21 h 123"/>
                  <a:gd name="T42" fmla="*/ 83 w 113"/>
                  <a:gd name="T43" fmla="*/ 7 h 123"/>
                  <a:gd name="T44" fmla="*/ 64 w 113"/>
                  <a:gd name="T45" fmla="*/ 0 h 1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13"/>
                  <a:gd name="T70" fmla="*/ 0 h 123"/>
                  <a:gd name="T71" fmla="*/ 113 w 113"/>
                  <a:gd name="T72" fmla="*/ 123 h 12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13" h="123">
                    <a:moveTo>
                      <a:pt x="64" y="0"/>
                    </a:moveTo>
                    <a:lnTo>
                      <a:pt x="40" y="3"/>
                    </a:lnTo>
                    <a:lnTo>
                      <a:pt x="20" y="13"/>
                    </a:lnTo>
                    <a:lnTo>
                      <a:pt x="7" y="29"/>
                    </a:lnTo>
                    <a:lnTo>
                      <a:pt x="0" y="49"/>
                    </a:lnTo>
                    <a:lnTo>
                      <a:pt x="2" y="76"/>
                    </a:lnTo>
                    <a:lnTo>
                      <a:pt x="11" y="97"/>
                    </a:lnTo>
                    <a:lnTo>
                      <a:pt x="25" y="112"/>
                    </a:lnTo>
                    <a:lnTo>
                      <a:pt x="43" y="120"/>
                    </a:lnTo>
                    <a:lnTo>
                      <a:pt x="56" y="122"/>
                    </a:lnTo>
                    <a:lnTo>
                      <a:pt x="77" y="118"/>
                    </a:lnTo>
                    <a:lnTo>
                      <a:pt x="95" y="106"/>
                    </a:lnTo>
                    <a:lnTo>
                      <a:pt x="104" y="92"/>
                    </a:lnTo>
                    <a:lnTo>
                      <a:pt x="66" y="92"/>
                    </a:lnTo>
                    <a:lnTo>
                      <a:pt x="41" y="88"/>
                    </a:lnTo>
                    <a:lnTo>
                      <a:pt x="28" y="74"/>
                    </a:lnTo>
                    <a:lnTo>
                      <a:pt x="30" y="47"/>
                    </a:lnTo>
                    <a:lnTo>
                      <a:pt x="42" y="31"/>
                    </a:lnTo>
                    <a:lnTo>
                      <a:pt x="56" y="27"/>
                    </a:lnTo>
                    <a:lnTo>
                      <a:pt x="102" y="27"/>
                    </a:lnTo>
                    <a:lnTo>
                      <a:pt x="99" y="21"/>
                    </a:lnTo>
                    <a:lnTo>
                      <a:pt x="83" y="7"/>
                    </a:lnTo>
                    <a:lnTo>
                      <a:pt x="64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3" name="Freeform 292"/>
              <p:cNvSpPr>
                <a:spLocks/>
              </p:cNvSpPr>
              <p:nvPr/>
            </p:nvSpPr>
            <p:spPr bwMode="auto">
              <a:xfrm>
                <a:off x="398" y="612"/>
                <a:ext cx="113" cy="123"/>
              </a:xfrm>
              <a:custGeom>
                <a:avLst/>
                <a:gdLst>
                  <a:gd name="T0" fmla="*/ 102 w 113"/>
                  <a:gd name="T1" fmla="*/ 27 h 123"/>
                  <a:gd name="T2" fmla="*/ 56 w 113"/>
                  <a:gd name="T3" fmla="*/ 27 h 123"/>
                  <a:gd name="T4" fmla="*/ 75 w 113"/>
                  <a:gd name="T5" fmla="*/ 35 h 123"/>
                  <a:gd name="T6" fmla="*/ 86 w 113"/>
                  <a:gd name="T7" fmla="*/ 54 h 123"/>
                  <a:gd name="T8" fmla="*/ 80 w 113"/>
                  <a:gd name="T9" fmla="*/ 79 h 123"/>
                  <a:gd name="T10" fmla="*/ 66 w 113"/>
                  <a:gd name="T11" fmla="*/ 92 h 123"/>
                  <a:gd name="T12" fmla="*/ 104 w 113"/>
                  <a:gd name="T13" fmla="*/ 92 h 123"/>
                  <a:gd name="T14" fmla="*/ 107 w 113"/>
                  <a:gd name="T15" fmla="*/ 87 h 123"/>
                  <a:gd name="T16" fmla="*/ 113 w 113"/>
                  <a:gd name="T17" fmla="*/ 65 h 123"/>
                  <a:gd name="T18" fmla="*/ 109 w 113"/>
                  <a:gd name="T19" fmla="*/ 41 h 123"/>
                  <a:gd name="T20" fmla="*/ 102 w 113"/>
                  <a:gd name="T21" fmla="*/ 27 h 1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3"/>
                  <a:gd name="T34" fmla="*/ 0 h 123"/>
                  <a:gd name="T35" fmla="*/ 113 w 113"/>
                  <a:gd name="T36" fmla="*/ 123 h 1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3" h="123">
                    <a:moveTo>
                      <a:pt x="102" y="27"/>
                    </a:moveTo>
                    <a:lnTo>
                      <a:pt x="56" y="27"/>
                    </a:lnTo>
                    <a:lnTo>
                      <a:pt x="75" y="35"/>
                    </a:lnTo>
                    <a:lnTo>
                      <a:pt x="86" y="54"/>
                    </a:lnTo>
                    <a:lnTo>
                      <a:pt x="80" y="79"/>
                    </a:lnTo>
                    <a:lnTo>
                      <a:pt x="66" y="92"/>
                    </a:lnTo>
                    <a:lnTo>
                      <a:pt x="104" y="92"/>
                    </a:lnTo>
                    <a:lnTo>
                      <a:pt x="107" y="87"/>
                    </a:lnTo>
                    <a:lnTo>
                      <a:pt x="113" y="65"/>
                    </a:lnTo>
                    <a:lnTo>
                      <a:pt x="109" y="41"/>
                    </a:lnTo>
                    <a:lnTo>
                      <a:pt x="102" y="27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6" name="Скругленный прямоугольник 75"/>
          <p:cNvSpPr/>
          <p:nvPr/>
        </p:nvSpPr>
        <p:spPr>
          <a:xfrm>
            <a:off x="1700213" y="4483100"/>
            <a:ext cx="5538787" cy="1743075"/>
          </a:xfrm>
          <a:prstGeom prst="roundRect">
            <a:avLst/>
          </a:prstGeom>
          <a:ln>
            <a:solidFill>
              <a:srgbClr val="3333FF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TextBox 28"/>
          <p:cNvSpPr txBox="1"/>
          <p:nvPr/>
        </p:nvSpPr>
        <p:spPr>
          <a:xfrm>
            <a:off x="2514600" y="4598024"/>
            <a:ext cx="4648200" cy="1532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Размещение в аптечных организациях в  свободном доступе  и обновление по мере опубликования информации о: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зарегистрированной предельной отпускной цене производителя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размере предельной оптовой и розничной надбавок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sz="12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сумме фактической отпускной цены и применённых  оптовой и розничной </a:t>
            </a:r>
            <a:r>
              <a:rPr lang="ru-RU" sz="12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надбавок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ч.2,3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ст.63 ФЗ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61-ФЗ</a:t>
            </a:r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+mn-lt"/>
            </a:endParaRPr>
          </a:p>
        </p:txBody>
      </p:sp>
      <p:grpSp>
        <p:nvGrpSpPr>
          <p:cNvPr id="14" name="Группа 77"/>
          <p:cNvGrpSpPr>
            <a:grpSpLocks/>
          </p:cNvGrpSpPr>
          <p:nvPr/>
        </p:nvGrpSpPr>
        <p:grpSpPr bwMode="auto">
          <a:xfrm>
            <a:off x="1851916" y="4891405"/>
            <a:ext cx="477837" cy="609600"/>
            <a:chOff x="5" y="5"/>
            <a:chExt cx="752" cy="960"/>
          </a:xfrm>
        </p:grpSpPr>
        <p:grpSp>
          <p:nvGrpSpPr>
            <p:cNvPr id="15" name="Group 263"/>
            <p:cNvGrpSpPr>
              <a:grpSpLocks/>
            </p:cNvGrpSpPr>
            <p:nvPr/>
          </p:nvGrpSpPr>
          <p:grpSpPr bwMode="auto">
            <a:xfrm>
              <a:off x="5" y="5"/>
              <a:ext cx="752" cy="960"/>
              <a:chOff x="5" y="5"/>
              <a:chExt cx="752" cy="960"/>
            </a:xfrm>
          </p:grpSpPr>
          <p:sp>
            <p:nvSpPr>
              <p:cNvPr id="19505" name="Freeform 264"/>
              <p:cNvSpPr>
                <a:spLocks/>
              </p:cNvSpPr>
              <p:nvPr/>
            </p:nvSpPr>
            <p:spPr bwMode="auto">
              <a:xfrm>
                <a:off x="5" y="5"/>
                <a:ext cx="752" cy="960"/>
              </a:xfrm>
              <a:custGeom>
                <a:avLst/>
                <a:gdLst>
                  <a:gd name="T0" fmla="*/ 518 w 752"/>
                  <a:gd name="T1" fmla="*/ 0 h 960"/>
                  <a:gd name="T2" fmla="*/ 0 w 752"/>
                  <a:gd name="T3" fmla="*/ 0 h 960"/>
                  <a:gd name="T4" fmla="*/ 0 w 752"/>
                  <a:gd name="T5" fmla="*/ 960 h 960"/>
                  <a:gd name="T6" fmla="*/ 752 w 752"/>
                  <a:gd name="T7" fmla="*/ 960 h 960"/>
                  <a:gd name="T8" fmla="*/ 752 w 752"/>
                  <a:gd name="T9" fmla="*/ 927 h 960"/>
                  <a:gd name="T10" fmla="*/ 32 w 752"/>
                  <a:gd name="T11" fmla="*/ 927 h 960"/>
                  <a:gd name="T12" fmla="*/ 32 w 752"/>
                  <a:gd name="T13" fmla="*/ 32 h 960"/>
                  <a:gd name="T14" fmla="*/ 550 w 752"/>
                  <a:gd name="T15" fmla="*/ 32 h 960"/>
                  <a:gd name="T16" fmla="*/ 518 w 752"/>
                  <a:gd name="T17" fmla="*/ 0 h 9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52"/>
                  <a:gd name="T28" fmla="*/ 0 h 960"/>
                  <a:gd name="T29" fmla="*/ 752 w 752"/>
                  <a:gd name="T30" fmla="*/ 960 h 9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52" h="960">
                    <a:moveTo>
                      <a:pt x="518" y="0"/>
                    </a:moveTo>
                    <a:lnTo>
                      <a:pt x="0" y="0"/>
                    </a:lnTo>
                    <a:lnTo>
                      <a:pt x="0" y="960"/>
                    </a:lnTo>
                    <a:lnTo>
                      <a:pt x="752" y="960"/>
                    </a:lnTo>
                    <a:lnTo>
                      <a:pt x="752" y="927"/>
                    </a:lnTo>
                    <a:lnTo>
                      <a:pt x="32" y="927"/>
                    </a:lnTo>
                    <a:lnTo>
                      <a:pt x="32" y="32"/>
                    </a:lnTo>
                    <a:lnTo>
                      <a:pt x="550" y="32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6" name="Freeform 265"/>
              <p:cNvSpPr>
                <a:spLocks/>
              </p:cNvSpPr>
              <p:nvPr/>
            </p:nvSpPr>
            <p:spPr bwMode="auto">
              <a:xfrm>
                <a:off x="5" y="5"/>
                <a:ext cx="752" cy="960"/>
              </a:xfrm>
              <a:custGeom>
                <a:avLst/>
                <a:gdLst>
                  <a:gd name="T0" fmla="*/ 550 w 752"/>
                  <a:gd name="T1" fmla="*/ 32 h 960"/>
                  <a:gd name="T2" fmla="*/ 496 w 752"/>
                  <a:gd name="T3" fmla="*/ 32 h 960"/>
                  <a:gd name="T4" fmla="*/ 496 w 752"/>
                  <a:gd name="T5" fmla="*/ 256 h 960"/>
                  <a:gd name="T6" fmla="*/ 720 w 752"/>
                  <a:gd name="T7" fmla="*/ 256 h 960"/>
                  <a:gd name="T8" fmla="*/ 720 w 752"/>
                  <a:gd name="T9" fmla="*/ 927 h 960"/>
                  <a:gd name="T10" fmla="*/ 752 w 752"/>
                  <a:gd name="T11" fmla="*/ 927 h 960"/>
                  <a:gd name="T12" fmla="*/ 752 w 752"/>
                  <a:gd name="T13" fmla="*/ 233 h 960"/>
                  <a:gd name="T14" fmla="*/ 742 w 752"/>
                  <a:gd name="T15" fmla="*/ 223 h 960"/>
                  <a:gd name="T16" fmla="*/ 527 w 752"/>
                  <a:gd name="T17" fmla="*/ 223 h 960"/>
                  <a:gd name="T18" fmla="*/ 527 w 752"/>
                  <a:gd name="T19" fmla="*/ 54 h 960"/>
                  <a:gd name="T20" fmla="*/ 573 w 752"/>
                  <a:gd name="T21" fmla="*/ 54 h 960"/>
                  <a:gd name="T22" fmla="*/ 550 w 752"/>
                  <a:gd name="T23" fmla="*/ 32 h 9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52"/>
                  <a:gd name="T37" fmla="*/ 0 h 960"/>
                  <a:gd name="T38" fmla="*/ 752 w 752"/>
                  <a:gd name="T39" fmla="*/ 960 h 9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52" h="960">
                    <a:moveTo>
                      <a:pt x="550" y="32"/>
                    </a:moveTo>
                    <a:lnTo>
                      <a:pt x="496" y="32"/>
                    </a:lnTo>
                    <a:lnTo>
                      <a:pt x="496" y="256"/>
                    </a:lnTo>
                    <a:lnTo>
                      <a:pt x="720" y="256"/>
                    </a:lnTo>
                    <a:lnTo>
                      <a:pt x="720" y="927"/>
                    </a:lnTo>
                    <a:lnTo>
                      <a:pt x="752" y="927"/>
                    </a:lnTo>
                    <a:lnTo>
                      <a:pt x="752" y="233"/>
                    </a:lnTo>
                    <a:lnTo>
                      <a:pt x="742" y="223"/>
                    </a:lnTo>
                    <a:lnTo>
                      <a:pt x="527" y="223"/>
                    </a:lnTo>
                    <a:lnTo>
                      <a:pt x="527" y="54"/>
                    </a:lnTo>
                    <a:lnTo>
                      <a:pt x="573" y="54"/>
                    </a:lnTo>
                    <a:lnTo>
                      <a:pt x="550" y="3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7" name="Freeform 266"/>
              <p:cNvSpPr>
                <a:spLocks/>
              </p:cNvSpPr>
              <p:nvPr/>
            </p:nvSpPr>
            <p:spPr bwMode="auto">
              <a:xfrm>
                <a:off x="5" y="5"/>
                <a:ext cx="752" cy="960"/>
              </a:xfrm>
              <a:custGeom>
                <a:avLst/>
                <a:gdLst>
                  <a:gd name="T0" fmla="*/ 573 w 752"/>
                  <a:gd name="T1" fmla="*/ 54 h 960"/>
                  <a:gd name="T2" fmla="*/ 527 w 752"/>
                  <a:gd name="T3" fmla="*/ 54 h 960"/>
                  <a:gd name="T4" fmla="*/ 697 w 752"/>
                  <a:gd name="T5" fmla="*/ 223 h 960"/>
                  <a:gd name="T6" fmla="*/ 742 w 752"/>
                  <a:gd name="T7" fmla="*/ 223 h 960"/>
                  <a:gd name="T8" fmla="*/ 573 w 752"/>
                  <a:gd name="T9" fmla="*/ 54 h 9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2"/>
                  <a:gd name="T16" fmla="*/ 0 h 960"/>
                  <a:gd name="T17" fmla="*/ 752 w 752"/>
                  <a:gd name="T18" fmla="*/ 960 h 9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2" h="960">
                    <a:moveTo>
                      <a:pt x="573" y="54"/>
                    </a:moveTo>
                    <a:lnTo>
                      <a:pt x="527" y="54"/>
                    </a:lnTo>
                    <a:lnTo>
                      <a:pt x="697" y="223"/>
                    </a:lnTo>
                    <a:lnTo>
                      <a:pt x="742" y="223"/>
                    </a:lnTo>
                    <a:lnTo>
                      <a:pt x="573" y="5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93" name="Freeform 267"/>
            <p:cNvSpPr>
              <a:spLocks/>
            </p:cNvSpPr>
            <p:nvPr/>
          </p:nvSpPr>
          <p:spPr bwMode="auto">
            <a:xfrm>
              <a:off x="308" y="341"/>
              <a:ext cx="289" cy="31"/>
            </a:xfrm>
            <a:custGeom>
              <a:avLst/>
              <a:gdLst>
                <a:gd name="T0" fmla="*/ 280 w 289"/>
                <a:gd name="T1" fmla="*/ 0 h 31"/>
                <a:gd name="T2" fmla="*/ 7 w 289"/>
                <a:gd name="T3" fmla="*/ 0 h 31"/>
                <a:gd name="T4" fmla="*/ 0 w 289"/>
                <a:gd name="T5" fmla="*/ 7 h 31"/>
                <a:gd name="T6" fmla="*/ 0 w 289"/>
                <a:gd name="T7" fmla="*/ 24 h 31"/>
                <a:gd name="T8" fmla="*/ 7 w 289"/>
                <a:gd name="T9" fmla="*/ 31 h 31"/>
                <a:gd name="T10" fmla="*/ 280 w 289"/>
                <a:gd name="T11" fmla="*/ 31 h 31"/>
                <a:gd name="T12" fmla="*/ 288 w 289"/>
                <a:gd name="T13" fmla="*/ 24 h 31"/>
                <a:gd name="T14" fmla="*/ 288 w 289"/>
                <a:gd name="T15" fmla="*/ 7 h 31"/>
                <a:gd name="T16" fmla="*/ 280 w 289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9"/>
                <a:gd name="T28" fmla="*/ 0 h 31"/>
                <a:gd name="T29" fmla="*/ 289 w 289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9" h="31">
                  <a:moveTo>
                    <a:pt x="280" y="0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0" y="24"/>
                  </a:lnTo>
                  <a:lnTo>
                    <a:pt x="7" y="31"/>
                  </a:lnTo>
                  <a:lnTo>
                    <a:pt x="280" y="31"/>
                  </a:lnTo>
                  <a:lnTo>
                    <a:pt x="288" y="24"/>
                  </a:lnTo>
                  <a:lnTo>
                    <a:pt x="288" y="7"/>
                  </a:lnTo>
                  <a:lnTo>
                    <a:pt x="280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6" name="Group 268"/>
            <p:cNvGrpSpPr>
              <a:grpSpLocks/>
            </p:cNvGrpSpPr>
            <p:nvPr/>
          </p:nvGrpSpPr>
          <p:grpSpPr bwMode="auto">
            <a:xfrm>
              <a:off x="147" y="291"/>
              <a:ext cx="147" cy="97"/>
              <a:chOff x="147" y="291"/>
              <a:chExt cx="147" cy="97"/>
            </a:xfrm>
          </p:grpSpPr>
          <p:sp>
            <p:nvSpPr>
              <p:cNvPr id="19503" name="Freeform 269"/>
              <p:cNvSpPr>
                <a:spLocks/>
              </p:cNvSpPr>
              <p:nvPr/>
            </p:nvSpPr>
            <p:spPr bwMode="auto">
              <a:xfrm>
                <a:off x="147" y="291"/>
                <a:ext cx="147" cy="97"/>
              </a:xfrm>
              <a:custGeom>
                <a:avLst/>
                <a:gdLst>
                  <a:gd name="T0" fmla="*/ 22 w 147"/>
                  <a:gd name="T1" fmla="*/ 32 h 97"/>
                  <a:gd name="T2" fmla="*/ 12 w 147"/>
                  <a:gd name="T3" fmla="*/ 32 h 97"/>
                  <a:gd name="T4" fmla="*/ 0 w 147"/>
                  <a:gd name="T5" fmla="*/ 44 h 97"/>
                  <a:gd name="T6" fmla="*/ 0 w 147"/>
                  <a:gd name="T7" fmla="*/ 55 h 97"/>
                  <a:gd name="T8" fmla="*/ 41 w 147"/>
                  <a:gd name="T9" fmla="*/ 96 h 97"/>
                  <a:gd name="T10" fmla="*/ 45 w 147"/>
                  <a:gd name="T11" fmla="*/ 97 h 97"/>
                  <a:gd name="T12" fmla="*/ 53 w 147"/>
                  <a:gd name="T13" fmla="*/ 97 h 97"/>
                  <a:gd name="T14" fmla="*/ 56 w 147"/>
                  <a:gd name="T15" fmla="*/ 96 h 97"/>
                  <a:gd name="T16" fmla="*/ 59 w 147"/>
                  <a:gd name="T17" fmla="*/ 94 h 97"/>
                  <a:gd name="T18" fmla="*/ 101 w 147"/>
                  <a:gd name="T19" fmla="*/ 60 h 97"/>
                  <a:gd name="T20" fmla="*/ 50 w 147"/>
                  <a:gd name="T21" fmla="*/ 60 h 97"/>
                  <a:gd name="T22" fmla="*/ 22 w 147"/>
                  <a:gd name="T23" fmla="*/ 32 h 9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7"/>
                  <a:gd name="T37" fmla="*/ 0 h 97"/>
                  <a:gd name="T38" fmla="*/ 147 w 147"/>
                  <a:gd name="T39" fmla="*/ 97 h 9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7" h="97">
                    <a:moveTo>
                      <a:pt x="22" y="32"/>
                    </a:moveTo>
                    <a:lnTo>
                      <a:pt x="12" y="32"/>
                    </a:lnTo>
                    <a:lnTo>
                      <a:pt x="0" y="44"/>
                    </a:lnTo>
                    <a:lnTo>
                      <a:pt x="0" y="55"/>
                    </a:lnTo>
                    <a:lnTo>
                      <a:pt x="41" y="96"/>
                    </a:lnTo>
                    <a:lnTo>
                      <a:pt x="45" y="97"/>
                    </a:lnTo>
                    <a:lnTo>
                      <a:pt x="53" y="97"/>
                    </a:lnTo>
                    <a:lnTo>
                      <a:pt x="56" y="96"/>
                    </a:lnTo>
                    <a:lnTo>
                      <a:pt x="59" y="94"/>
                    </a:lnTo>
                    <a:lnTo>
                      <a:pt x="101" y="60"/>
                    </a:lnTo>
                    <a:lnTo>
                      <a:pt x="50" y="60"/>
                    </a:lnTo>
                    <a:lnTo>
                      <a:pt x="22" y="3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4" name="Freeform 270"/>
              <p:cNvSpPr>
                <a:spLocks/>
              </p:cNvSpPr>
              <p:nvPr/>
            </p:nvSpPr>
            <p:spPr bwMode="auto">
              <a:xfrm>
                <a:off x="147" y="291"/>
                <a:ext cx="147" cy="97"/>
              </a:xfrm>
              <a:custGeom>
                <a:avLst/>
                <a:gdLst>
                  <a:gd name="T0" fmla="*/ 126 w 147"/>
                  <a:gd name="T1" fmla="*/ 0 h 97"/>
                  <a:gd name="T2" fmla="*/ 50 w 147"/>
                  <a:gd name="T3" fmla="*/ 60 h 97"/>
                  <a:gd name="T4" fmla="*/ 101 w 147"/>
                  <a:gd name="T5" fmla="*/ 60 h 97"/>
                  <a:gd name="T6" fmla="*/ 146 w 147"/>
                  <a:gd name="T7" fmla="*/ 24 h 97"/>
                  <a:gd name="T8" fmla="*/ 147 w 147"/>
                  <a:gd name="T9" fmla="*/ 14 h 97"/>
                  <a:gd name="T10" fmla="*/ 142 w 147"/>
                  <a:gd name="T11" fmla="*/ 7 h 97"/>
                  <a:gd name="T12" fmla="*/ 136 w 147"/>
                  <a:gd name="T13" fmla="*/ 1 h 97"/>
                  <a:gd name="T14" fmla="*/ 126 w 147"/>
                  <a:gd name="T15" fmla="*/ 0 h 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7"/>
                  <a:gd name="T25" fmla="*/ 0 h 97"/>
                  <a:gd name="T26" fmla="*/ 147 w 147"/>
                  <a:gd name="T27" fmla="*/ 97 h 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7" h="97">
                    <a:moveTo>
                      <a:pt x="126" y="0"/>
                    </a:moveTo>
                    <a:lnTo>
                      <a:pt x="50" y="60"/>
                    </a:lnTo>
                    <a:lnTo>
                      <a:pt x="101" y="60"/>
                    </a:lnTo>
                    <a:lnTo>
                      <a:pt x="146" y="24"/>
                    </a:lnTo>
                    <a:lnTo>
                      <a:pt x="147" y="14"/>
                    </a:lnTo>
                    <a:lnTo>
                      <a:pt x="142" y="7"/>
                    </a:lnTo>
                    <a:lnTo>
                      <a:pt x="136" y="1"/>
                    </a:lnTo>
                    <a:lnTo>
                      <a:pt x="126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95" name="Freeform 271"/>
            <p:cNvSpPr>
              <a:spLocks/>
            </p:cNvSpPr>
            <p:nvPr/>
          </p:nvSpPr>
          <p:spPr bwMode="auto">
            <a:xfrm>
              <a:off x="308" y="517"/>
              <a:ext cx="289" cy="31"/>
            </a:xfrm>
            <a:custGeom>
              <a:avLst/>
              <a:gdLst>
                <a:gd name="T0" fmla="*/ 280 w 289"/>
                <a:gd name="T1" fmla="*/ 0 h 31"/>
                <a:gd name="T2" fmla="*/ 7 w 289"/>
                <a:gd name="T3" fmla="*/ 0 h 31"/>
                <a:gd name="T4" fmla="*/ 0 w 289"/>
                <a:gd name="T5" fmla="*/ 7 h 31"/>
                <a:gd name="T6" fmla="*/ 0 w 289"/>
                <a:gd name="T7" fmla="*/ 24 h 31"/>
                <a:gd name="T8" fmla="*/ 7 w 289"/>
                <a:gd name="T9" fmla="*/ 31 h 31"/>
                <a:gd name="T10" fmla="*/ 280 w 289"/>
                <a:gd name="T11" fmla="*/ 31 h 31"/>
                <a:gd name="T12" fmla="*/ 288 w 289"/>
                <a:gd name="T13" fmla="*/ 24 h 31"/>
                <a:gd name="T14" fmla="*/ 288 w 289"/>
                <a:gd name="T15" fmla="*/ 7 h 31"/>
                <a:gd name="T16" fmla="*/ 280 w 289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9"/>
                <a:gd name="T28" fmla="*/ 0 h 31"/>
                <a:gd name="T29" fmla="*/ 289 w 289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9" h="31">
                  <a:moveTo>
                    <a:pt x="280" y="0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0" y="24"/>
                  </a:lnTo>
                  <a:lnTo>
                    <a:pt x="7" y="31"/>
                  </a:lnTo>
                  <a:lnTo>
                    <a:pt x="280" y="31"/>
                  </a:lnTo>
                  <a:lnTo>
                    <a:pt x="288" y="24"/>
                  </a:lnTo>
                  <a:lnTo>
                    <a:pt x="288" y="7"/>
                  </a:lnTo>
                  <a:lnTo>
                    <a:pt x="280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" name="Group 272"/>
            <p:cNvGrpSpPr>
              <a:grpSpLocks/>
            </p:cNvGrpSpPr>
            <p:nvPr/>
          </p:nvGrpSpPr>
          <p:grpSpPr bwMode="auto">
            <a:xfrm>
              <a:off x="147" y="466"/>
              <a:ext cx="147" cy="98"/>
              <a:chOff x="147" y="466"/>
              <a:chExt cx="147" cy="98"/>
            </a:xfrm>
          </p:grpSpPr>
          <p:sp>
            <p:nvSpPr>
              <p:cNvPr id="19501" name="Freeform 273"/>
              <p:cNvSpPr>
                <a:spLocks/>
              </p:cNvSpPr>
              <p:nvPr/>
            </p:nvSpPr>
            <p:spPr bwMode="auto">
              <a:xfrm>
                <a:off x="147" y="466"/>
                <a:ext cx="147" cy="98"/>
              </a:xfrm>
              <a:custGeom>
                <a:avLst/>
                <a:gdLst>
                  <a:gd name="T0" fmla="*/ 22 w 147"/>
                  <a:gd name="T1" fmla="*/ 32 h 98"/>
                  <a:gd name="T2" fmla="*/ 12 w 147"/>
                  <a:gd name="T3" fmla="*/ 32 h 98"/>
                  <a:gd name="T4" fmla="*/ 0 w 147"/>
                  <a:gd name="T5" fmla="*/ 44 h 98"/>
                  <a:gd name="T6" fmla="*/ 0 w 147"/>
                  <a:gd name="T7" fmla="*/ 55 h 98"/>
                  <a:gd name="T8" fmla="*/ 41 w 147"/>
                  <a:gd name="T9" fmla="*/ 96 h 98"/>
                  <a:gd name="T10" fmla="*/ 45 w 147"/>
                  <a:gd name="T11" fmla="*/ 98 h 98"/>
                  <a:gd name="T12" fmla="*/ 53 w 147"/>
                  <a:gd name="T13" fmla="*/ 98 h 98"/>
                  <a:gd name="T14" fmla="*/ 56 w 147"/>
                  <a:gd name="T15" fmla="*/ 96 h 98"/>
                  <a:gd name="T16" fmla="*/ 101 w 147"/>
                  <a:gd name="T17" fmla="*/ 60 h 98"/>
                  <a:gd name="T18" fmla="*/ 50 w 147"/>
                  <a:gd name="T19" fmla="*/ 60 h 98"/>
                  <a:gd name="T20" fmla="*/ 22 w 147"/>
                  <a:gd name="T21" fmla="*/ 32 h 9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7"/>
                  <a:gd name="T34" fmla="*/ 0 h 98"/>
                  <a:gd name="T35" fmla="*/ 147 w 147"/>
                  <a:gd name="T36" fmla="*/ 98 h 9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7" h="98">
                    <a:moveTo>
                      <a:pt x="22" y="32"/>
                    </a:moveTo>
                    <a:lnTo>
                      <a:pt x="12" y="32"/>
                    </a:lnTo>
                    <a:lnTo>
                      <a:pt x="0" y="44"/>
                    </a:lnTo>
                    <a:lnTo>
                      <a:pt x="0" y="55"/>
                    </a:lnTo>
                    <a:lnTo>
                      <a:pt x="41" y="96"/>
                    </a:lnTo>
                    <a:lnTo>
                      <a:pt x="45" y="98"/>
                    </a:lnTo>
                    <a:lnTo>
                      <a:pt x="53" y="98"/>
                    </a:lnTo>
                    <a:lnTo>
                      <a:pt x="56" y="96"/>
                    </a:lnTo>
                    <a:lnTo>
                      <a:pt x="101" y="60"/>
                    </a:lnTo>
                    <a:lnTo>
                      <a:pt x="50" y="60"/>
                    </a:lnTo>
                    <a:lnTo>
                      <a:pt x="22" y="3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2" name="Freeform 274"/>
              <p:cNvSpPr>
                <a:spLocks/>
              </p:cNvSpPr>
              <p:nvPr/>
            </p:nvSpPr>
            <p:spPr bwMode="auto">
              <a:xfrm>
                <a:off x="147" y="466"/>
                <a:ext cx="147" cy="98"/>
              </a:xfrm>
              <a:custGeom>
                <a:avLst/>
                <a:gdLst>
                  <a:gd name="T0" fmla="*/ 126 w 147"/>
                  <a:gd name="T1" fmla="*/ 0 h 98"/>
                  <a:gd name="T2" fmla="*/ 50 w 147"/>
                  <a:gd name="T3" fmla="*/ 60 h 98"/>
                  <a:gd name="T4" fmla="*/ 101 w 147"/>
                  <a:gd name="T5" fmla="*/ 60 h 98"/>
                  <a:gd name="T6" fmla="*/ 146 w 147"/>
                  <a:gd name="T7" fmla="*/ 24 h 98"/>
                  <a:gd name="T8" fmla="*/ 147 w 147"/>
                  <a:gd name="T9" fmla="*/ 14 h 98"/>
                  <a:gd name="T10" fmla="*/ 142 w 147"/>
                  <a:gd name="T11" fmla="*/ 8 h 98"/>
                  <a:gd name="T12" fmla="*/ 136 w 147"/>
                  <a:gd name="T13" fmla="*/ 1 h 98"/>
                  <a:gd name="T14" fmla="*/ 126 w 147"/>
                  <a:gd name="T15" fmla="*/ 0 h 9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7"/>
                  <a:gd name="T25" fmla="*/ 0 h 98"/>
                  <a:gd name="T26" fmla="*/ 147 w 147"/>
                  <a:gd name="T27" fmla="*/ 98 h 9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7" h="98">
                    <a:moveTo>
                      <a:pt x="126" y="0"/>
                    </a:moveTo>
                    <a:lnTo>
                      <a:pt x="50" y="60"/>
                    </a:lnTo>
                    <a:lnTo>
                      <a:pt x="101" y="60"/>
                    </a:lnTo>
                    <a:lnTo>
                      <a:pt x="146" y="24"/>
                    </a:lnTo>
                    <a:lnTo>
                      <a:pt x="147" y="14"/>
                    </a:lnTo>
                    <a:lnTo>
                      <a:pt x="142" y="8"/>
                    </a:lnTo>
                    <a:lnTo>
                      <a:pt x="136" y="1"/>
                    </a:lnTo>
                    <a:lnTo>
                      <a:pt x="126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9497" name="Freeform 275"/>
            <p:cNvSpPr>
              <a:spLocks/>
            </p:cNvSpPr>
            <p:nvPr/>
          </p:nvSpPr>
          <p:spPr bwMode="auto">
            <a:xfrm>
              <a:off x="308" y="692"/>
              <a:ext cx="289" cy="32"/>
            </a:xfrm>
            <a:custGeom>
              <a:avLst/>
              <a:gdLst>
                <a:gd name="T0" fmla="*/ 280 w 289"/>
                <a:gd name="T1" fmla="*/ 0 h 32"/>
                <a:gd name="T2" fmla="*/ 7 w 289"/>
                <a:gd name="T3" fmla="*/ 0 h 32"/>
                <a:gd name="T4" fmla="*/ 0 w 289"/>
                <a:gd name="T5" fmla="*/ 7 h 32"/>
                <a:gd name="T6" fmla="*/ 0 w 289"/>
                <a:gd name="T7" fmla="*/ 24 h 32"/>
                <a:gd name="T8" fmla="*/ 7 w 289"/>
                <a:gd name="T9" fmla="*/ 32 h 32"/>
                <a:gd name="T10" fmla="*/ 280 w 289"/>
                <a:gd name="T11" fmla="*/ 32 h 32"/>
                <a:gd name="T12" fmla="*/ 288 w 289"/>
                <a:gd name="T13" fmla="*/ 24 h 32"/>
                <a:gd name="T14" fmla="*/ 288 w 289"/>
                <a:gd name="T15" fmla="*/ 7 h 32"/>
                <a:gd name="T16" fmla="*/ 280 w 289"/>
                <a:gd name="T17" fmla="*/ 0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9"/>
                <a:gd name="T28" fmla="*/ 0 h 32"/>
                <a:gd name="T29" fmla="*/ 289 w 289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9" h="32">
                  <a:moveTo>
                    <a:pt x="280" y="0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0" y="24"/>
                  </a:lnTo>
                  <a:lnTo>
                    <a:pt x="7" y="32"/>
                  </a:lnTo>
                  <a:lnTo>
                    <a:pt x="280" y="32"/>
                  </a:lnTo>
                  <a:lnTo>
                    <a:pt x="288" y="24"/>
                  </a:lnTo>
                  <a:lnTo>
                    <a:pt x="288" y="7"/>
                  </a:lnTo>
                  <a:lnTo>
                    <a:pt x="280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8" name="Group 276"/>
            <p:cNvGrpSpPr>
              <a:grpSpLocks/>
            </p:cNvGrpSpPr>
            <p:nvPr/>
          </p:nvGrpSpPr>
          <p:grpSpPr bwMode="auto">
            <a:xfrm>
              <a:off x="147" y="642"/>
              <a:ext cx="147" cy="99"/>
              <a:chOff x="147" y="642"/>
              <a:chExt cx="147" cy="99"/>
            </a:xfrm>
          </p:grpSpPr>
          <p:sp>
            <p:nvSpPr>
              <p:cNvPr id="19499" name="Freeform 277"/>
              <p:cNvSpPr>
                <a:spLocks/>
              </p:cNvSpPr>
              <p:nvPr/>
            </p:nvSpPr>
            <p:spPr bwMode="auto">
              <a:xfrm>
                <a:off x="147" y="642"/>
                <a:ext cx="147" cy="99"/>
              </a:xfrm>
              <a:custGeom>
                <a:avLst/>
                <a:gdLst>
                  <a:gd name="T0" fmla="*/ 22 w 147"/>
                  <a:gd name="T1" fmla="*/ 32 h 99"/>
                  <a:gd name="T2" fmla="*/ 12 w 147"/>
                  <a:gd name="T3" fmla="*/ 32 h 99"/>
                  <a:gd name="T4" fmla="*/ 0 w 147"/>
                  <a:gd name="T5" fmla="*/ 45 h 99"/>
                  <a:gd name="T6" fmla="*/ 0 w 147"/>
                  <a:gd name="T7" fmla="*/ 55 h 99"/>
                  <a:gd name="T8" fmla="*/ 41 w 147"/>
                  <a:gd name="T9" fmla="*/ 96 h 99"/>
                  <a:gd name="T10" fmla="*/ 45 w 147"/>
                  <a:gd name="T11" fmla="*/ 98 h 99"/>
                  <a:gd name="T12" fmla="*/ 53 w 147"/>
                  <a:gd name="T13" fmla="*/ 98 h 99"/>
                  <a:gd name="T14" fmla="*/ 56 w 147"/>
                  <a:gd name="T15" fmla="*/ 96 h 99"/>
                  <a:gd name="T16" fmla="*/ 101 w 147"/>
                  <a:gd name="T17" fmla="*/ 60 h 99"/>
                  <a:gd name="T18" fmla="*/ 50 w 147"/>
                  <a:gd name="T19" fmla="*/ 60 h 99"/>
                  <a:gd name="T20" fmla="*/ 22 w 147"/>
                  <a:gd name="T21" fmla="*/ 32 h 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7"/>
                  <a:gd name="T34" fmla="*/ 0 h 99"/>
                  <a:gd name="T35" fmla="*/ 147 w 147"/>
                  <a:gd name="T36" fmla="*/ 99 h 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7" h="99">
                    <a:moveTo>
                      <a:pt x="22" y="32"/>
                    </a:moveTo>
                    <a:lnTo>
                      <a:pt x="12" y="32"/>
                    </a:lnTo>
                    <a:lnTo>
                      <a:pt x="0" y="45"/>
                    </a:lnTo>
                    <a:lnTo>
                      <a:pt x="0" y="55"/>
                    </a:lnTo>
                    <a:lnTo>
                      <a:pt x="41" y="96"/>
                    </a:lnTo>
                    <a:lnTo>
                      <a:pt x="45" y="98"/>
                    </a:lnTo>
                    <a:lnTo>
                      <a:pt x="53" y="98"/>
                    </a:lnTo>
                    <a:lnTo>
                      <a:pt x="56" y="96"/>
                    </a:lnTo>
                    <a:lnTo>
                      <a:pt x="101" y="60"/>
                    </a:lnTo>
                    <a:lnTo>
                      <a:pt x="50" y="60"/>
                    </a:lnTo>
                    <a:lnTo>
                      <a:pt x="22" y="3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0" name="Freeform 278"/>
              <p:cNvSpPr>
                <a:spLocks/>
              </p:cNvSpPr>
              <p:nvPr/>
            </p:nvSpPr>
            <p:spPr bwMode="auto">
              <a:xfrm>
                <a:off x="147" y="642"/>
                <a:ext cx="147" cy="99"/>
              </a:xfrm>
              <a:custGeom>
                <a:avLst/>
                <a:gdLst>
                  <a:gd name="T0" fmla="*/ 126 w 147"/>
                  <a:gd name="T1" fmla="*/ 0 h 99"/>
                  <a:gd name="T2" fmla="*/ 119 w 147"/>
                  <a:gd name="T3" fmla="*/ 5 h 99"/>
                  <a:gd name="T4" fmla="*/ 50 w 147"/>
                  <a:gd name="T5" fmla="*/ 60 h 99"/>
                  <a:gd name="T6" fmla="*/ 101 w 147"/>
                  <a:gd name="T7" fmla="*/ 60 h 99"/>
                  <a:gd name="T8" fmla="*/ 146 w 147"/>
                  <a:gd name="T9" fmla="*/ 25 h 99"/>
                  <a:gd name="T10" fmla="*/ 147 w 147"/>
                  <a:gd name="T11" fmla="*/ 14 h 99"/>
                  <a:gd name="T12" fmla="*/ 142 w 147"/>
                  <a:gd name="T13" fmla="*/ 8 h 99"/>
                  <a:gd name="T14" fmla="*/ 136 w 147"/>
                  <a:gd name="T15" fmla="*/ 1 h 99"/>
                  <a:gd name="T16" fmla="*/ 126 w 147"/>
                  <a:gd name="T17" fmla="*/ 0 h 9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7"/>
                  <a:gd name="T28" fmla="*/ 0 h 99"/>
                  <a:gd name="T29" fmla="*/ 147 w 147"/>
                  <a:gd name="T30" fmla="*/ 99 h 9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7" h="99">
                    <a:moveTo>
                      <a:pt x="126" y="0"/>
                    </a:moveTo>
                    <a:lnTo>
                      <a:pt x="119" y="5"/>
                    </a:lnTo>
                    <a:lnTo>
                      <a:pt x="50" y="60"/>
                    </a:lnTo>
                    <a:lnTo>
                      <a:pt x="101" y="60"/>
                    </a:lnTo>
                    <a:lnTo>
                      <a:pt x="146" y="25"/>
                    </a:lnTo>
                    <a:lnTo>
                      <a:pt x="147" y="14"/>
                    </a:lnTo>
                    <a:lnTo>
                      <a:pt x="142" y="8"/>
                    </a:lnTo>
                    <a:lnTo>
                      <a:pt x="136" y="1"/>
                    </a:lnTo>
                    <a:lnTo>
                      <a:pt x="126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9" name="Группа 94"/>
          <p:cNvGrpSpPr>
            <a:grpSpLocks/>
          </p:cNvGrpSpPr>
          <p:nvPr/>
        </p:nvGrpSpPr>
        <p:grpSpPr bwMode="auto">
          <a:xfrm>
            <a:off x="5123132" y="1871236"/>
            <a:ext cx="609600" cy="609600"/>
            <a:chOff x="10" y="10"/>
            <a:chExt cx="1299" cy="1468"/>
          </a:xfrm>
        </p:grpSpPr>
        <p:sp>
          <p:nvSpPr>
            <p:cNvPr id="19476" name="Freeform 187"/>
            <p:cNvSpPr>
              <a:spLocks/>
            </p:cNvSpPr>
            <p:nvPr/>
          </p:nvSpPr>
          <p:spPr bwMode="auto">
            <a:xfrm>
              <a:off x="512" y="129"/>
              <a:ext cx="76" cy="79"/>
            </a:xfrm>
            <a:custGeom>
              <a:avLst/>
              <a:gdLst>
                <a:gd name="T0" fmla="*/ 39 w 76"/>
                <a:gd name="T1" fmla="*/ 0 h 79"/>
                <a:gd name="T2" fmla="*/ 35 w 76"/>
                <a:gd name="T3" fmla="*/ 0 h 79"/>
                <a:gd name="T4" fmla="*/ 17 w 76"/>
                <a:gd name="T5" fmla="*/ 7 h 79"/>
                <a:gd name="T6" fmla="*/ 4 w 76"/>
                <a:gd name="T7" fmla="*/ 23 h 79"/>
                <a:gd name="T8" fmla="*/ 0 w 76"/>
                <a:gd name="T9" fmla="*/ 48 h 79"/>
                <a:gd name="T10" fmla="*/ 8 w 76"/>
                <a:gd name="T11" fmla="*/ 65 h 79"/>
                <a:gd name="T12" fmla="*/ 26 w 76"/>
                <a:gd name="T13" fmla="*/ 76 h 79"/>
                <a:gd name="T14" fmla="*/ 52 w 76"/>
                <a:gd name="T15" fmla="*/ 79 h 79"/>
                <a:gd name="T16" fmla="*/ 66 w 76"/>
                <a:gd name="T17" fmla="*/ 68 h 79"/>
                <a:gd name="T18" fmla="*/ 74 w 76"/>
                <a:gd name="T19" fmla="*/ 50 h 79"/>
                <a:gd name="T20" fmla="*/ 75 w 76"/>
                <a:gd name="T21" fmla="*/ 21 h 79"/>
                <a:gd name="T22" fmla="*/ 61 w 76"/>
                <a:gd name="T23" fmla="*/ 6 h 79"/>
                <a:gd name="T24" fmla="*/ 39 w 76"/>
                <a:gd name="T25" fmla="*/ 0 h 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6"/>
                <a:gd name="T40" fmla="*/ 0 h 79"/>
                <a:gd name="T41" fmla="*/ 76 w 76"/>
                <a:gd name="T42" fmla="*/ 79 h 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6" h="79">
                  <a:moveTo>
                    <a:pt x="39" y="0"/>
                  </a:moveTo>
                  <a:lnTo>
                    <a:pt x="35" y="0"/>
                  </a:lnTo>
                  <a:lnTo>
                    <a:pt x="17" y="7"/>
                  </a:lnTo>
                  <a:lnTo>
                    <a:pt x="4" y="23"/>
                  </a:lnTo>
                  <a:lnTo>
                    <a:pt x="0" y="48"/>
                  </a:lnTo>
                  <a:lnTo>
                    <a:pt x="8" y="65"/>
                  </a:lnTo>
                  <a:lnTo>
                    <a:pt x="26" y="76"/>
                  </a:lnTo>
                  <a:lnTo>
                    <a:pt x="52" y="79"/>
                  </a:lnTo>
                  <a:lnTo>
                    <a:pt x="66" y="68"/>
                  </a:lnTo>
                  <a:lnTo>
                    <a:pt x="74" y="50"/>
                  </a:lnTo>
                  <a:lnTo>
                    <a:pt x="75" y="21"/>
                  </a:lnTo>
                  <a:lnTo>
                    <a:pt x="61" y="6"/>
                  </a:lnTo>
                  <a:lnTo>
                    <a:pt x="39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7" name="Freeform 188"/>
            <p:cNvSpPr>
              <a:spLocks/>
            </p:cNvSpPr>
            <p:nvPr/>
          </p:nvSpPr>
          <p:spPr bwMode="auto">
            <a:xfrm>
              <a:off x="226" y="576"/>
              <a:ext cx="650" cy="20"/>
            </a:xfrm>
            <a:custGeom>
              <a:avLst/>
              <a:gdLst>
                <a:gd name="T0" fmla="*/ 0 w 650"/>
                <a:gd name="T1" fmla="*/ 0 h 20"/>
                <a:gd name="T2" fmla="*/ 650 w 650"/>
                <a:gd name="T3" fmla="*/ 0 h 20"/>
                <a:gd name="T4" fmla="*/ 0 60000 65536"/>
                <a:gd name="T5" fmla="*/ 0 60000 65536"/>
                <a:gd name="T6" fmla="*/ 0 w 650"/>
                <a:gd name="T7" fmla="*/ 0 h 20"/>
                <a:gd name="T8" fmla="*/ 650 w 650"/>
                <a:gd name="T9" fmla="*/ 20 h 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50" h="20">
                  <a:moveTo>
                    <a:pt x="0" y="0"/>
                  </a:moveTo>
                  <a:lnTo>
                    <a:pt x="650" y="0"/>
                  </a:lnTo>
                </a:path>
              </a:pathLst>
            </a:custGeom>
            <a:noFill/>
            <a:ln w="35661">
              <a:solidFill>
                <a:srgbClr val="4CAF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8" name="Freeform 189"/>
            <p:cNvSpPr>
              <a:spLocks/>
            </p:cNvSpPr>
            <p:nvPr/>
          </p:nvSpPr>
          <p:spPr bwMode="auto">
            <a:xfrm>
              <a:off x="226" y="1064"/>
              <a:ext cx="325" cy="20"/>
            </a:xfrm>
            <a:custGeom>
              <a:avLst/>
              <a:gdLst>
                <a:gd name="T0" fmla="*/ 0 w 325"/>
                <a:gd name="T1" fmla="*/ 0 h 20"/>
                <a:gd name="T2" fmla="*/ 325 w 325"/>
                <a:gd name="T3" fmla="*/ 0 h 20"/>
                <a:gd name="T4" fmla="*/ 0 60000 65536"/>
                <a:gd name="T5" fmla="*/ 0 60000 65536"/>
                <a:gd name="T6" fmla="*/ 0 w 325"/>
                <a:gd name="T7" fmla="*/ 0 h 20"/>
                <a:gd name="T8" fmla="*/ 325 w 325"/>
                <a:gd name="T9" fmla="*/ 20 h 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25" h="20">
                  <a:moveTo>
                    <a:pt x="0" y="0"/>
                  </a:moveTo>
                  <a:lnTo>
                    <a:pt x="325" y="0"/>
                  </a:lnTo>
                </a:path>
              </a:pathLst>
            </a:custGeom>
            <a:noFill/>
            <a:ln w="35661">
              <a:solidFill>
                <a:srgbClr val="4CAF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79" name="Freeform 190"/>
            <p:cNvSpPr>
              <a:spLocks/>
            </p:cNvSpPr>
            <p:nvPr/>
          </p:nvSpPr>
          <p:spPr bwMode="auto">
            <a:xfrm>
              <a:off x="983" y="982"/>
              <a:ext cx="216" cy="217"/>
            </a:xfrm>
            <a:custGeom>
              <a:avLst/>
              <a:gdLst>
                <a:gd name="T0" fmla="*/ 162 w 216"/>
                <a:gd name="T1" fmla="*/ 0 h 217"/>
                <a:gd name="T2" fmla="*/ 160 w 216"/>
                <a:gd name="T3" fmla="*/ 22 h 217"/>
                <a:gd name="T4" fmla="*/ 156 w 216"/>
                <a:gd name="T5" fmla="*/ 44 h 217"/>
                <a:gd name="T6" fmla="*/ 148 w 216"/>
                <a:gd name="T7" fmla="*/ 65 h 217"/>
                <a:gd name="T8" fmla="*/ 138 w 216"/>
                <a:gd name="T9" fmla="*/ 85 h 217"/>
                <a:gd name="T10" fmla="*/ 125 w 216"/>
                <a:gd name="T11" fmla="*/ 102 h 217"/>
                <a:gd name="T12" fmla="*/ 110 w 216"/>
                <a:gd name="T13" fmla="*/ 118 h 217"/>
                <a:gd name="T14" fmla="*/ 94 w 216"/>
                <a:gd name="T15" fmla="*/ 132 h 217"/>
                <a:gd name="T16" fmla="*/ 75 w 216"/>
                <a:gd name="T17" fmla="*/ 143 h 217"/>
                <a:gd name="T18" fmla="*/ 55 w 216"/>
                <a:gd name="T19" fmla="*/ 152 h 217"/>
                <a:gd name="T20" fmla="*/ 33 w 216"/>
                <a:gd name="T21" fmla="*/ 158 h 217"/>
                <a:gd name="T22" fmla="*/ 11 w 216"/>
                <a:gd name="T23" fmla="*/ 162 h 217"/>
                <a:gd name="T24" fmla="*/ 0 w 216"/>
                <a:gd name="T25" fmla="*/ 216 h 217"/>
                <a:gd name="T26" fmla="*/ 23 w 216"/>
                <a:gd name="T27" fmla="*/ 215 h 217"/>
                <a:gd name="T28" fmla="*/ 45 w 216"/>
                <a:gd name="T29" fmla="*/ 211 h 217"/>
                <a:gd name="T30" fmla="*/ 67 w 216"/>
                <a:gd name="T31" fmla="*/ 206 h 217"/>
                <a:gd name="T32" fmla="*/ 87 w 216"/>
                <a:gd name="T33" fmla="*/ 198 h 217"/>
                <a:gd name="T34" fmla="*/ 107 w 216"/>
                <a:gd name="T35" fmla="*/ 188 h 217"/>
                <a:gd name="T36" fmla="*/ 125 w 216"/>
                <a:gd name="T37" fmla="*/ 176 h 217"/>
                <a:gd name="T38" fmla="*/ 142 w 216"/>
                <a:gd name="T39" fmla="*/ 162 h 217"/>
                <a:gd name="T40" fmla="*/ 158 w 216"/>
                <a:gd name="T41" fmla="*/ 147 h 217"/>
                <a:gd name="T42" fmla="*/ 172 w 216"/>
                <a:gd name="T43" fmla="*/ 131 h 217"/>
                <a:gd name="T44" fmla="*/ 184 w 216"/>
                <a:gd name="T45" fmla="*/ 113 h 217"/>
                <a:gd name="T46" fmla="*/ 195 w 216"/>
                <a:gd name="T47" fmla="*/ 94 h 217"/>
                <a:gd name="T48" fmla="*/ 203 w 216"/>
                <a:gd name="T49" fmla="*/ 73 h 217"/>
                <a:gd name="T50" fmla="*/ 210 w 216"/>
                <a:gd name="T51" fmla="*/ 52 h 217"/>
                <a:gd name="T52" fmla="*/ 214 w 216"/>
                <a:gd name="T53" fmla="*/ 30 h 217"/>
                <a:gd name="T54" fmla="*/ 216 w 216"/>
                <a:gd name="T55" fmla="*/ 7 h 217"/>
                <a:gd name="T56" fmla="*/ 162 w 216"/>
                <a:gd name="T57" fmla="*/ 0 h 2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6"/>
                <a:gd name="T88" fmla="*/ 0 h 217"/>
                <a:gd name="T89" fmla="*/ 216 w 216"/>
                <a:gd name="T90" fmla="*/ 217 h 2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6" h="217">
                  <a:moveTo>
                    <a:pt x="162" y="0"/>
                  </a:moveTo>
                  <a:lnTo>
                    <a:pt x="160" y="22"/>
                  </a:lnTo>
                  <a:lnTo>
                    <a:pt x="156" y="44"/>
                  </a:lnTo>
                  <a:lnTo>
                    <a:pt x="148" y="65"/>
                  </a:lnTo>
                  <a:lnTo>
                    <a:pt x="138" y="85"/>
                  </a:lnTo>
                  <a:lnTo>
                    <a:pt x="125" y="102"/>
                  </a:lnTo>
                  <a:lnTo>
                    <a:pt x="110" y="118"/>
                  </a:lnTo>
                  <a:lnTo>
                    <a:pt x="94" y="132"/>
                  </a:lnTo>
                  <a:lnTo>
                    <a:pt x="75" y="143"/>
                  </a:lnTo>
                  <a:lnTo>
                    <a:pt x="55" y="152"/>
                  </a:lnTo>
                  <a:lnTo>
                    <a:pt x="33" y="158"/>
                  </a:lnTo>
                  <a:lnTo>
                    <a:pt x="11" y="162"/>
                  </a:lnTo>
                  <a:lnTo>
                    <a:pt x="0" y="216"/>
                  </a:lnTo>
                  <a:lnTo>
                    <a:pt x="23" y="215"/>
                  </a:lnTo>
                  <a:lnTo>
                    <a:pt x="45" y="211"/>
                  </a:lnTo>
                  <a:lnTo>
                    <a:pt x="67" y="206"/>
                  </a:lnTo>
                  <a:lnTo>
                    <a:pt x="87" y="198"/>
                  </a:lnTo>
                  <a:lnTo>
                    <a:pt x="107" y="188"/>
                  </a:lnTo>
                  <a:lnTo>
                    <a:pt x="125" y="176"/>
                  </a:lnTo>
                  <a:lnTo>
                    <a:pt x="142" y="162"/>
                  </a:lnTo>
                  <a:lnTo>
                    <a:pt x="158" y="147"/>
                  </a:lnTo>
                  <a:lnTo>
                    <a:pt x="172" y="131"/>
                  </a:lnTo>
                  <a:lnTo>
                    <a:pt x="184" y="113"/>
                  </a:lnTo>
                  <a:lnTo>
                    <a:pt x="195" y="94"/>
                  </a:lnTo>
                  <a:lnTo>
                    <a:pt x="203" y="73"/>
                  </a:lnTo>
                  <a:lnTo>
                    <a:pt x="210" y="52"/>
                  </a:lnTo>
                  <a:lnTo>
                    <a:pt x="214" y="30"/>
                  </a:lnTo>
                  <a:lnTo>
                    <a:pt x="216" y="7"/>
                  </a:lnTo>
                  <a:lnTo>
                    <a:pt x="162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0" name="Freeform 191"/>
            <p:cNvSpPr>
              <a:spLocks/>
            </p:cNvSpPr>
            <p:nvPr/>
          </p:nvSpPr>
          <p:spPr bwMode="auto">
            <a:xfrm>
              <a:off x="226" y="874"/>
              <a:ext cx="395" cy="54"/>
            </a:xfrm>
            <a:custGeom>
              <a:avLst/>
              <a:gdLst>
                <a:gd name="T0" fmla="*/ 395 w 395"/>
                <a:gd name="T1" fmla="*/ 0 h 54"/>
                <a:gd name="T2" fmla="*/ 0 w 395"/>
                <a:gd name="T3" fmla="*/ 0 h 54"/>
                <a:gd name="T4" fmla="*/ 0 w 395"/>
                <a:gd name="T5" fmla="*/ 54 h 54"/>
                <a:gd name="T6" fmla="*/ 383 w 395"/>
                <a:gd name="T7" fmla="*/ 54 h 54"/>
                <a:gd name="T8" fmla="*/ 386 w 395"/>
                <a:gd name="T9" fmla="*/ 34 h 54"/>
                <a:gd name="T10" fmla="*/ 391 w 395"/>
                <a:gd name="T11" fmla="*/ 14 h 54"/>
                <a:gd name="T12" fmla="*/ 395 w 395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5"/>
                <a:gd name="T22" fmla="*/ 0 h 54"/>
                <a:gd name="T23" fmla="*/ 395 w 395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5" h="54">
                  <a:moveTo>
                    <a:pt x="395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83" y="54"/>
                  </a:lnTo>
                  <a:lnTo>
                    <a:pt x="386" y="34"/>
                  </a:lnTo>
                  <a:lnTo>
                    <a:pt x="391" y="14"/>
                  </a:lnTo>
                  <a:lnTo>
                    <a:pt x="395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9481" name="Freeform 192"/>
            <p:cNvSpPr>
              <a:spLocks/>
            </p:cNvSpPr>
            <p:nvPr/>
          </p:nvSpPr>
          <p:spPr bwMode="auto">
            <a:xfrm>
              <a:off x="226" y="712"/>
              <a:ext cx="494" cy="54"/>
            </a:xfrm>
            <a:custGeom>
              <a:avLst/>
              <a:gdLst>
                <a:gd name="T0" fmla="*/ 493 w 494"/>
                <a:gd name="T1" fmla="*/ 0 h 54"/>
                <a:gd name="T2" fmla="*/ 0 w 494"/>
                <a:gd name="T3" fmla="*/ 0 h 54"/>
                <a:gd name="T4" fmla="*/ 0 w 494"/>
                <a:gd name="T5" fmla="*/ 54 h 54"/>
                <a:gd name="T6" fmla="*/ 447 w 494"/>
                <a:gd name="T7" fmla="*/ 54 h 54"/>
                <a:gd name="T8" fmla="*/ 459 w 494"/>
                <a:gd name="T9" fmla="*/ 38 h 54"/>
                <a:gd name="T10" fmla="*/ 472 w 494"/>
                <a:gd name="T11" fmla="*/ 22 h 54"/>
                <a:gd name="T12" fmla="*/ 485 w 494"/>
                <a:gd name="T13" fmla="*/ 7 h 54"/>
                <a:gd name="T14" fmla="*/ 493 w 494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4"/>
                <a:gd name="T25" fmla="*/ 0 h 54"/>
                <a:gd name="T26" fmla="*/ 494 w 494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4" h="54">
                  <a:moveTo>
                    <a:pt x="493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447" y="54"/>
                  </a:lnTo>
                  <a:lnTo>
                    <a:pt x="459" y="38"/>
                  </a:lnTo>
                  <a:lnTo>
                    <a:pt x="472" y="22"/>
                  </a:lnTo>
                  <a:lnTo>
                    <a:pt x="485" y="7"/>
                  </a:lnTo>
                  <a:lnTo>
                    <a:pt x="493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" name="Group 193"/>
            <p:cNvGrpSpPr>
              <a:grpSpLocks/>
            </p:cNvGrpSpPr>
            <p:nvPr/>
          </p:nvGrpSpPr>
          <p:grpSpPr bwMode="auto">
            <a:xfrm>
              <a:off x="10" y="10"/>
              <a:ext cx="1299" cy="1468"/>
              <a:chOff x="10" y="10"/>
              <a:chExt cx="1299" cy="1468"/>
            </a:xfrm>
          </p:grpSpPr>
          <p:sp>
            <p:nvSpPr>
              <p:cNvPr id="19483" name="Freeform 194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534 w 1299"/>
                  <a:gd name="T1" fmla="*/ 0 h 1468"/>
                  <a:gd name="T2" fmla="*/ 488 w 1299"/>
                  <a:gd name="T3" fmla="*/ 9 h 1468"/>
                  <a:gd name="T4" fmla="*/ 450 w 1299"/>
                  <a:gd name="T5" fmla="*/ 29 h 1468"/>
                  <a:gd name="T6" fmla="*/ 419 w 1299"/>
                  <a:gd name="T7" fmla="*/ 56 h 1468"/>
                  <a:gd name="T8" fmla="*/ 396 w 1299"/>
                  <a:gd name="T9" fmla="*/ 87 h 1468"/>
                  <a:gd name="T10" fmla="*/ 379 w 1299"/>
                  <a:gd name="T11" fmla="*/ 127 h 1468"/>
                  <a:gd name="T12" fmla="*/ 353 w 1299"/>
                  <a:gd name="T13" fmla="*/ 159 h 1468"/>
                  <a:gd name="T14" fmla="*/ 316 w 1299"/>
                  <a:gd name="T15" fmla="*/ 173 h 1468"/>
                  <a:gd name="T16" fmla="*/ 281 w 1299"/>
                  <a:gd name="T17" fmla="*/ 193 h 1468"/>
                  <a:gd name="T18" fmla="*/ 108 w 1299"/>
                  <a:gd name="T19" fmla="*/ 215 h 1468"/>
                  <a:gd name="T20" fmla="*/ 64 w 1299"/>
                  <a:gd name="T21" fmla="*/ 223 h 1468"/>
                  <a:gd name="T22" fmla="*/ 29 w 1299"/>
                  <a:gd name="T23" fmla="*/ 250 h 1468"/>
                  <a:gd name="T24" fmla="*/ 6 w 1299"/>
                  <a:gd name="T25" fmla="*/ 285 h 1468"/>
                  <a:gd name="T26" fmla="*/ 0 w 1299"/>
                  <a:gd name="T27" fmla="*/ 1297 h 1468"/>
                  <a:gd name="T28" fmla="*/ 9 w 1299"/>
                  <a:gd name="T29" fmla="*/ 1342 h 1468"/>
                  <a:gd name="T30" fmla="*/ 34 w 1299"/>
                  <a:gd name="T31" fmla="*/ 1377 h 1468"/>
                  <a:gd name="T32" fmla="*/ 71 w 1299"/>
                  <a:gd name="T33" fmla="*/ 1400 h 1468"/>
                  <a:gd name="T34" fmla="*/ 489 w 1299"/>
                  <a:gd name="T35" fmla="*/ 1407 h 1468"/>
                  <a:gd name="T36" fmla="*/ 492 w 1299"/>
                  <a:gd name="T37" fmla="*/ 1412 h 1468"/>
                  <a:gd name="T38" fmla="*/ 550 w 1299"/>
                  <a:gd name="T39" fmla="*/ 1464 h 1468"/>
                  <a:gd name="T40" fmla="*/ 590 w 1299"/>
                  <a:gd name="T41" fmla="*/ 1466 h 1468"/>
                  <a:gd name="T42" fmla="*/ 649 w 1299"/>
                  <a:gd name="T43" fmla="*/ 1413 h 1468"/>
                  <a:gd name="T44" fmla="*/ 532 w 1299"/>
                  <a:gd name="T45" fmla="*/ 1376 h 1468"/>
                  <a:gd name="T46" fmla="*/ 124 w 1299"/>
                  <a:gd name="T47" fmla="*/ 1354 h 1468"/>
                  <a:gd name="T48" fmla="*/ 75 w 1299"/>
                  <a:gd name="T49" fmla="*/ 1340 h 1468"/>
                  <a:gd name="T50" fmla="*/ 54 w 1299"/>
                  <a:gd name="T51" fmla="*/ 1307 h 1468"/>
                  <a:gd name="T52" fmla="*/ 58 w 1299"/>
                  <a:gd name="T53" fmla="*/ 302 h 1468"/>
                  <a:gd name="T54" fmla="*/ 89 w 1299"/>
                  <a:gd name="T55" fmla="*/ 272 h 1468"/>
                  <a:gd name="T56" fmla="*/ 285 w 1299"/>
                  <a:gd name="T57" fmla="*/ 270 h 1468"/>
                  <a:gd name="T58" fmla="*/ 303 w 1299"/>
                  <a:gd name="T59" fmla="*/ 245 h 1468"/>
                  <a:gd name="T60" fmla="*/ 339 w 1299"/>
                  <a:gd name="T61" fmla="*/ 223 h 1468"/>
                  <a:gd name="T62" fmla="*/ 381 w 1299"/>
                  <a:gd name="T63" fmla="*/ 203 h 1468"/>
                  <a:gd name="T64" fmla="*/ 412 w 1299"/>
                  <a:gd name="T65" fmla="*/ 177 h 1468"/>
                  <a:gd name="T66" fmla="*/ 432 w 1299"/>
                  <a:gd name="T67" fmla="*/ 143 h 1468"/>
                  <a:gd name="T68" fmla="*/ 453 w 1299"/>
                  <a:gd name="T69" fmla="*/ 102 h 1468"/>
                  <a:gd name="T70" fmla="*/ 483 w 1299"/>
                  <a:gd name="T71" fmla="*/ 72 h 1468"/>
                  <a:gd name="T72" fmla="*/ 519 w 1299"/>
                  <a:gd name="T73" fmla="*/ 56 h 1468"/>
                  <a:gd name="T74" fmla="*/ 663 w 1299"/>
                  <a:gd name="T75" fmla="*/ 53 h 1468"/>
                  <a:gd name="T76" fmla="*/ 638 w 1299"/>
                  <a:gd name="T77" fmla="*/ 32 h 1468"/>
                  <a:gd name="T78" fmla="*/ 601 w 1299"/>
                  <a:gd name="T79" fmla="*/ 9 h 1468"/>
                  <a:gd name="T80" fmla="*/ 559 w 1299"/>
                  <a:gd name="T81" fmla="*/ 0 h 146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99"/>
                  <a:gd name="T124" fmla="*/ 0 h 1468"/>
                  <a:gd name="T125" fmla="*/ 1299 w 1299"/>
                  <a:gd name="T126" fmla="*/ 1468 h 146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99" h="1468">
                    <a:moveTo>
                      <a:pt x="559" y="0"/>
                    </a:moveTo>
                    <a:lnTo>
                      <a:pt x="534" y="0"/>
                    </a:lnTo>
                    <a:lnTo>
                      <a:pt x="510" y="3"/>
                    </a:lnTo>
                    <a:lnTo>
                      <a:pt x="488" y="9"/>
                    </a:lnTo>
                    <a:lnTo>
                      <a:pt x="468" y="17"/>
                    </a:lnTo>
                    <a:lnTo>
                      <a:pt x="450" y="29"/>
                    </a:lnTo>
                    <a:lnTo>
                      <a:pt x="433" y="42"/>
                    </a:lnTo>
                    <a:lnTo>
                      <a:pt x="419" y="56"/>
                    </a:lnTo>
                    <a:lnTo>
                      <a:pt x="406" y="69"/>
                    </a:lnTo>
                    <a:lnTo>
                      <a:pt x="396" y="87"/>
                    </a:lnTo>
                    <a:lnTo>
                      <a:pt x="388" y="106"/>
                    </a:lnTo>
                    <a:lnTo>
                      <a:pt x="379" y="127"/>
                    </a:lnTo>
                    <a:lnTo>
                      <a:pt x="367" y="146"/>
                    </a:lnTo>
                    <a:lnTo>
                      <a:pt x="353" y="159"/>
                    </a:lnTo>
                    <a:lnTo>
                      <a:pt x="336" y="166"/>
                    </a:lnTo>
                    <a:lnTo>
                      <a:pt x="316" y="173"/>
                    </a:lnTo>
                    <a:lnTo>
                      <a:pt x="298" y="183"/>
                    </a:lnTo>
                    <a:lnTo>
                      <a:pt x="281" y="193"/>
                    </a:lnTo>
                    <a:lnTo>
                      <a:pt x="266" y="207"/>
                    </a:lnTo>
                    <a:lnTo>
                      <a:pt x="108" y="215"/>
                    </a:lnTo>
                    <a:lnTo>
                      <a:pt x="85" y="217"/>
                    </a:lnTo>
                    <a:lnTo>
                      <a:pt x="64" y="223"/>
                    </a:lnTo>
                    <a:lnTo>
                      <a:pt x="45" y="235"/>
                    </a:lnTo>
                    <a:lnTo>
                      <a:pt x="29" y="250"/>
                    </a:lnTo>
                    <a:lnTo>
                      <a:pt x="15" y="268"/>
                    </a:lnTo>
                    <a:lnTo>
                      <a:pt x="6" y="285"/>
                    </a:lnTo>
                    <a:lnTo>
                      <a:pt x="1" y="308"/>
                    </a:lnTo>
                    <a:lnTo>
                      <a:pt x="0" y="1297"/>
                    </a:lnTo>
                    <a:lnTo>
                      <a:pt x="2" y="1322"/>
                    </a:lnTo>
                    <a:lnTo>
                      <a:pt x="9" y="1342"/>
                    </a:lnTo>
                    <a:lnTo>
                      <a:pt x="20" y="1362"/>
                    </a:lnTo>
                    <a:lnTo>
                      <a:pt x="34" y="1377"/>
                    </a:lnTo>
                    <a:lnTo>
                      <a:pt x="51" y="1392"/>
                    </a:lnTo>
                    <a:lnTo>
                      <a:pt x="71" y="1400"/>
                    </a:lnTo>
                    <a:lnTo>
                      <a:pt x="93" y="1406"/>
                    </a:lnTo>
                    <a:lnTo>
                      <a:pt x="489" y="1407"/>
                    </a:lnTo>
                    <a:lnTo>
                      <a:pt x="491" y="1410"/>
                    </a:lnTo>
                    <a:lnTo>
                      <a:pt x="492" y="1412"/>
                    </a:lnTo>
                    <a:lnTo>
                      <a:pt x="532" y="1454"/>
                    </a:lnTo>
                    <a:lnTo>
                      <a:pt x="550" y="1464"/>
                    </a:lnTo>
                    <a:lnTo>
                      <a:pt x="569" y="1467"/>
                    </a:lnTo>
                    <a:lnTo>
                      <a:pt x="590" y="1466"/>
                    </a:lnTo>
                    <a:lnTo>
                      <a:pt x="607" y="1456"/>
                    </a:lnTo>
                    <a:lnTo>
                      <a:pt x="649" y="1413"/>
                    </a:lnTo>
                    <a:lnTo>
                      <a:pt x="571" y="1413"/>
                    </a:lnTo>
                    <a:lnTo>
                      <a:pt x="532" y="1376"/>
                    </a:lnTo>
                    <a:lnTo>
                      <a:pt x="554" y="1354"/>
                    </a:lnTo>
                    <a:lnTo>
                      <a:pt x="124" y="1354"/>
                    </a:lnTo>
                    <a:lnTo>
                      <a:pt x="96" y="1350"/>
                    </a:lnTo>
                    <a:lnTo>
                      <a:pt x="75" y="1340"/>
                    </a:lnTo>
                    <a:lnTo>
                      <a:pt x="61" y="1326"/>
                    </a:lnTo>
                    <a:lnTo>
                      <a:pt x="54" y="1307"/>
                    </a:lnTo>
                    <a:lnTo>
                      <a:pt x="54" y="323"/>
                    </a:lnTo>
                    <a:lnTo>
                      <a:pt x="58" y="302"/>
                    </a:lnTo>
                    <a:lnTo>
                      <a:pt x="71" y="283"/>
                    </a:lnTo>
                    <a:lnTo>
                      <a:pt x="89" y="272"/>
                    </a:lnTo>
                    <a:lnTo>
                      <a:pt x="225" y="270"/>
                    </a:lnTo>
                    <a:lnTo>
                      <a:pt x="285" y="270"/>
                    </a:lnTo>
                    <a:lnTo>
                      <a:pt x="290" y="262"/>
                    </a:lnTo>
                    <a:lnTo>
                      <a:pt x="303" y="245"/>
                    </a:lnTo>
                    <a:lnTo>
                      <a:pt x="320" y="233"/>
                    </a:lnTo>
                    <a:lnTo>
                      <a:pt x="339" y="223"/>
                    </a:lnTo>
                    <a:lnTo>
                      <a:pt x="361" y="213"/>
                    </a:lnTo>
                    <a:lnTo>
                      <a:pt x="381" y="203"/>
                    </a:lnTo>
                    <a:lnTo>
                      <a:pt x="398" y="192"/>
                    </a:lnTo>
                    <a:lnTo>
                      <a:pt x="412" y="177"/>
                    </a:lnTo>
                    <a:lnTo>
                      <a:pt x="423" y="162"/>
                    </a:lnTo>
                    <a:lnTo>
                      <a:pt x="432" y="143"/>
                    </a:lnTo>
                    <a:lnTo>
                      <a:pt x="441" y="122"/>
                    </a:lnTo>
                    <a:lnTo>
                      <a:pt x="453" y="102"/>
                    </a:lnTo>
                    <a:lnTo>
                      <a:pt x="467" y="83"/>
                    </a:lnTo>
                    <a:lnTo>
                      <a:pt x="483" y="72"/>
                    </a:lnTo>
                    <a:lnTo>
                      <a:pt x="500" y="62"/>
                    </a:lnTo>
                    <a:lnTo>
                      <a:pt x="519" y="56"/>
                    </a:lnTo>
                    <a:lnTo>
                      <a:pt x="539" y="53"/>
                    </a:lnTo>
                    <a:lnTo>
                      <a:pt x="663" y="53"/>
                    </a:lnTo>
                    <a:lnTo>
                      <a:pt x="654" y="43"/>
                    </a:lnTo>
                    <a:lnTo>
                      <a:pt x="638" y="32"/>
                    </a:lnTo>
                    <a:lnTo>
                      <a:pt x="621" y="19"/>
                    </a:lnTo>
                    <a:lnTo>
                      <a:pt x="601" y="9"/>
                    </a:lnTo>
                    <a:lnTo>
                      <a:pt x="581" y="3"/>
                    </a:lnTo>
                    <a:lnTo>
                      <a:pt x="55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4" name="Freeform 195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802 w 1299"/>
                  <a:gd name="T1" fmla="*/ 1182 h 1468"/>
                  <a:gd name="T2" fmla="*/ 726 w 1299"/>
                  <a:gd name="T3" fmla="*/ 1182 h 1468"/>
                  <a:gd name="T4" fmla="*/ 739 w 1299"/>
                  <a:gd name="T5" fmla="*/ 1198 h 1468"/>
                  <a:gd name="T6" fmla="*/ 753 w 1299"/>
                  <a:gd name="T7" fmla="*/ 1212 h 1468"/>
                  <a:gd name="T8" fmla="*/ 571 w 1299"/>
                  <a:gd name="T9" fmla="*/ 1413 h 1468"/>
                  <a:gd name="T10" fmla="*/ 649 w 1299"/>
                  <a:gd name="T11" fmla="*/ 1413 h 1468"/>
                  <a:gd name="T12" fmla="*/ 655 w 1299"/>
                  <a:gd name="T13" fmla="*/ 1407 h 1468"/>
                  <a:gd name="T14" fmla="*/ 975 w 1299"/>
                  <a:gd name="T15" fmla="*/ 1407 h 1468"/>
                  <a:gd name="T16" fmla="*/ 997 w 1299"/>
                  <a:gd name="T17" fmla="*/ 1403 h 1468"/>
                  <a:gd name="T18" fmla="*/ 1018 w 1299"/>
                  <a:gd name="T19" fmla="*/ 1397 h 1468"/>
                  <a:gd name="T20" fmla="*/ 1037 w 1299"/>
                  <a:gd name="T21" fmla="*/ 1387 h 1468"/>
                  <a:gd name="T22" fmla="*/ 1054 w 1299"/>
                  <a:gd name="T23" fmla="*/ 1372 h 1468"/>
                  <a:gd name="T24" fmla="*/ 1067 w 1299"/>
                  <a:gd name="T25" fmla="*/ 1356 h 1468"/>
                  <a:gd name="T26" fmla="*/ 1068 w 1299"/>
                  <a:gd name="T27" fmla="*/ 1354 h 1468"/>
                  <a:gd name="T28" fmla="*/ 709 w 1299"/>
                  <a:gd name="T29" fmla="*/ 1354 h 1468"/>
                  <a:gd name="T30" fmla="*/ 809 w 1299"/>
                  <a:gd name="T31" fmla="*/ 1252 h 1468"/>
                  <a:gd name="T32" fmla="*/ 1140 w 1299"/>
                  <a:gd name="T33" fmla="*/ 1252 h 1468"/>
                  <a:gd name="T34" fmla="*/ 1155 w 1299"/>
                  <a:gd name="T35" fmla="*/ 1244 h 1468"/>
                  <a:gd name="T36" fmla="*/ 951 w 1299"/>
                  <a:gd name="T37" fmla="*/ 1244 h 1468"/>
                  <a:gd name="T38" fmla="*/ 907 w 1299"/>
                  <a:gd name="T39" fmla="*/ 1236 h 1468"/>
                  <a:gd name="T40" fmla="*/ 885 w 1299"/>
                  <a:gd name="T41" fmla="*/ 1230 h 1468"/>
                  <a:gd name="T42" fmla="*/ 865 w 1299"/>
                  <a:gd name="T43" fmla="*/ 1222 h 1468"/>
                  <a:gd name="T44" fmla="*/ 845 w 1299"/>
                  <a:gd name="T45" fmla="*/ 1212 h 1468"/>
                  <a:gd name="T46" fmla="*/ 826 w 1299"/>
                  <a:gd name="T47" fmla="*/ 1200 h 1468"/>
                  <a:gd name="T48" fmla="*/ 809 w 1299"/>
                  <a:gd name="T49" fmla="*/ 1188 h 1468"/>
                  <a:gd name="T50" fmla="*/ 802 w 1299"/>
                  <a:gd name="T51" fmla="*/ 1182 h 146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99"/>
                  <a:gd name="T79" fmla="*/ 0 h 1468"/>
                  <a:gd name="T80" fmla="*/ 1299 w 1299"/>
                  <a:gd name="T81" fmla="*/ 1468 h 146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99" h="1468">
                    <a:moveTo>
                      <a:pt x="802" y="1182"/>
                    </a:moveTo>
                    <a:lnTo>
                      <a:pt x="726" y="1182"/>
                    </a:lnTo>
                    <a:lnTo>
                      <a:pt x="739" y="1198"/>
                    </a:lnTo>
                    <a:lnTo>
                      <a:pt x="753" y="1212"/>
                    </a:lnTo>
                    <a:lnTo>
                      <a:pt x="571" y="1413"/>
                    </a:lnTo>
                    <a:lnTo>
                      <a:pt x="649" y="1413"/>
                    </a:lnTo>
                    <a:lnTo>
                      <a:pt x="655" y="1407"/>
                    </a:lnTo>
                    <a:lnTo>
                      <a:pt x="975" y="1407"/>
                    </a:lnTo>
                    <a:lnTo>
                      <a:pt x="997" y="1403"/>
                    </a:lnTo>
                    <a:lnTo>
                      <a:pt x="1018" y="1397"/>
                    </a:lnTo>
                    <a:lnTo>
                      <a:pt x="1037" y="1387"/>
                    </a:lnTo>
                    <a:lnTo>
                      <a:pt x="1054" y="1372"/>
                    </a:lnTo>
                    <a:lnTo>
                      <a:pt x="1067" y="1356"/>
                    </a:lnTo>
                    <a:lnTo>
                      <a:pt x="1068" y="1354"/>
                    </a:lnTo>
                    <a:lnTo>
                      <a:pt x="709" y="1354"/>
                    </a:lnTo>
                    <a:lnTo>
                      <a:pt x="809" y="1252"/>
                    </a:lnTo>
                    <a:lnTo>
                      <a:pt x="1140" y="1252"/>
                    </a:lnTo>
                    <a:lnTo>
                      <a:pt x="1155" y="1244"/>
                    </a:lnTo>
                    <a:lnTo>
                      <a:pt x="951" y="1244"/>
                    </a:lnTo>
                    <a:lnTo>
                      <a:pt x="907" y="1236"/>
                    </a:lnTo>
                    <a:lnTo>
                      <a:pt x="885" y="1230"/>
                    </a:lnTo>
                    <a:lnTo>
                      <a:pt x="865" y="1222"/>
                    </a:lnTo>
                    <a:lnTo>
                      <a:pt x="845" y="1212"/>
                    </a:lnTo>
                    <a:lnTo>
                      <a:pt x="826" y="1200"/>
                    </a:lnTo>
                    <a:lnTo>
                      <a:pt x="809" y="1188"/>
                    </a:lnTo>
                    <a:lnTo>
                      <a:pt x="802" y="118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5" name="Freeform 196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948 w 1299"/>
                  <a:gd name="T1" fmla="*/ 650 h 1468"/>
                  <a:gd name="T2" fmla="*/ 872 w 1299"/>
                  <a:gd name="T3" fmla="*/ 666 h 1468"/>
                  <a:gd name="T4" fmla="*/ 825 w 1299"/>
                  <a:gd name="T5" fmla="*/ 686 h 1468"/>
                  <a:gd name="T6" fmla="*/ 783 w 1299"/>
                  <a:gd name="T7" fmla="*/ 712 h 1468"/>
                  <a:gd name="T8" fmla="*/ 745 w 1299"/>
                  <a:gd name="T9" fmla="*/ 743 h 1468"/>
                  <a:gd name="T10" fmla="*/ 712 w 1299"/>
                  <a:gd name="T11" fmla="*/ 782 h 1468"/>
                  <a:gd name="T12" fmla="*/ 686 w 1299"/>
                  <a:gd name="T13" fmla="*/ 823 h 1468"/>
                  <a:gd name="T14" fmla="*/ 666 w 1299"/>
                  <a:gd name="T15" fmla="*/ 871 h 1468"/>
                  <a:gd name="T16" fmla="*/ 654 w 1299"/>
                  <a:gd name="T17" fmla="*/ 921 h 1468"/>
                  <a:gd name="T18" fmla="*/ 650 w 1299"/>
                  <a:gd name="T19" fmla="*/ 966 h 1468"/>
                  <a:gd name="T20" fmla="*/ 650 w 1299"/>
                  <a:gd name="T21" fmla="*/ 993 h 1468"/>
                  <a:gd name="T22" fmla="*/ 655 w 1299"/>
                  <a:gd name="T23" fmla="*/ 1036 h 1468"/>
                  <a:gd name="T24" fmla="*/ 666 w 1299"/>
                  <a:gd name="T25" fmla="*/ 1074 h 1468"/>
                  <a:gd name="T26" fmla="*/ 680 w 1299"/>
                  <a:gd name="T27" fmla="*/ 1112 h 1468"/>
                  <a:gd name="T28" fmla="*/ 494 w 1299"/>
                  <a:gd name="T29" fmla="*/ 1337 h 1468"/>
                  <a:gd name="T30" fmla="*/ 487 w 1299"/>
                  <a:gd name="T31" fmla="*/ 1347 h 1468"/>
                  <a:gd name="T32" fmla="*/ 554 w 1299"/>
                  <a:gd name="T33" fmla="*/ 1354 h 1468"/>
                  <a:gd name="T34" fmla="*/ 802 w 1299"/>
                  <a:gd name="T35" fmla="*/ 1182 h 1468"/>
                  <a:gd name="T36" fmla="*/ 777 w 1299"/>
                  <a:gd name="T37" fmla="*/ 1158 h 1468"/>
                  <a:gd name="T38" fmla="*/ 750 w 1299"/>
                  <a:gd name="T39" fmla="*/ 1124 h 1468"/>
                  <a:gd name="T40" fmla="*/ 728 w 1299"/>
                  <a:gd name="T41" fmla="*/ 1086 h 1468"/>
                  <a:gd name="T42" fmla="*/ 713 w 1299"/>
                  <a:gd name="T43" fmla="*/ 1044 h 1468"/>
                  <a:gd name="T44" fmla="*/ 705 w 1299"/>
                  <a:gd name="T45" fmla="*/ 1000 h 1468"/>
                  <a:gd name="T46" fmla="*/ 705 w 1299"/>
                  <a:gd name="T47" fmla="*/ 953 h 1468"/>
                  <a:gd name="T48" fmla="*/ 712 w 1299"/>
                  <a:gd name="T49" fmla="*/ 908 h 1468"/>
                  <a:gd name="T50" fmla="*/ 727 w 1299"/>
                  <a:gd name="T51" fmla="*/ 866 h 1468"/>
                  <a:gd name="T52" fmla="*/ 747 w 1299"/>
                  <a:gd name="T53" fmla="*/ 828 h 1468"/>
                  <a:gd name="T54" fmla="*/ 774 w 1299"/>
                  <a:gd name="T55" fmla="*/ 792 h 1468"/>
                  <a:gd name="T56" fmla="*/ 805 w 1299"/>
                  <a:gd name="T57" fmla="*/ 763 h 1468"/>
                  <a:gd name="T58" fmla="*/ 841 w 1299"/>
                  <a:gd name="T59" fmla="*/ 738 h 1468"/>
                  <a:gd name="T60" fmla="*/ 880 w 1299"/>
                  <a:gd name="T61" fmla="*/ 720 h 1468"/>
                  <a:gd name="T62" fmla="*/ 945 w 1299"/>
                  <a:gd name="T63" fmla="*/ 703 h 1468"/>
                  <a:gd name="T64" fmla="*/ 1146 w 1299"/>
                  <a:gd name="T65" fmla="*/ 698 h 1468"/>
                  <a:gd name="T66" fmla="*/ 1101 w 1299"/>
                  <a:gd name="T67" fmla="*/ 673 h 1468"/>
                  <a:gd name="T68" fmla="*/ 1053 w 1299"/>
                  <a:gd name="T69" fmla="*/ 658 h 1468"/>
                  <a:gd name="T70" fmla="*/ 975 w 1299"/>
                  <a:gd name="T71" fmla="*/ 648 h 146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299"/>
                  <a:gd name="T109" fmla="*/ 0 h 1468"/>
                  <a:gd name="T110" fmla="*/ 1299 w 1299"/>
                  <a:gd name="T111" fmla="*/ 1468 h 146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299" h="1468">
                    <a:moveTo>
                      <a:pt x="975" y="648"/>
                    </a:moveTo>
                    <a:lnTo>
                      <a:pt x="948" y="650"/>
                    </a:lnTo>
                    <a:lnTo>
                      <a:pt x="896" y="658"/>
                    </a:lnTo>
                    <a:lnTo>
                      <a:pt x="872" y="666"/>
                    </a:lnTo>
                    <a:lnTo>
                      <a:pt x="848" y="673"/>
                    </a:lnTo>
                    <a:lnTo>
                      <a:pt x="825" y="686"/>
                    </a:lnTo>
                    <a:lnTo>
                      <a:pt x="803" y="698"/>
                    </a:lnTo>
                    <a:lnTo>
                      <a:pt x="783" y="712"/>
                    </a:lnTo>
                    <a:lnTo>
                      <a:pt x="763" y="728"/>
                    </a:lnTo>
                    <a:lnTo>
                      <a:pt x="745" y="743"/>
                    </a:lnTo>
                    <a:lnTo>
                      <a:pt x="728" y="762"/>
                    </a:lnTo>
                    <a:lnTo>
                      <a:pt x="712" y="782"/>
                    </a:lnTo>
                    <a:lnTo>
                      <a:pt x="698" y="802"/>
                    </a:lnTo>
                    <a:lnTo>
                      <a:pt x="686" y="823"/>
                    </a:lnTo>
                    <a:lnTo>
                      <a:pt x="675" y="848"/>
                    </a:lnTo>
                    <a:lnTo>
                      <a:pt x="666" y="871"/>
                    </a:lnTo>
                    <a:lnTo>
                      <a:pt x="659" y="896"/>
                    </a:lnTo>
                    <a:lnTo>
                      <a:pt x="654" y="921"/>
                    </a:lnTo>
                    <a:lnTo>
                      <a:pt x="651" y="948"/>
                    </a:lnTo>
                    <a:lnTo>
                      <a:pt x="650" y="966"/>
                    </a:lnTo>
                    <a:lnTo>
                      <a:pt x="650" y="978"/>
                    </a:lnTo>
                    <a:lnTo>
                      <a:pt x="650" y="993"/>
                    </a:lnTo>
                    <a:lnTo>
                      <a:pt x="652" y="1016"/>
                    </a:lnTo>
                    <a:lnTo>
                      <a:pt x="655" y="1036"/>
                    </a:lnTo>
                    <a:lnTo>
                      <a:pt x="660" y="1056"/>
                    </a:lnTo>
                    <a:lnTo>
                      <a:pt x="666" y="1074"/>
                    </a:lnTo>
                    <a:lnTo>
                      <a:pt x="672" y="1094"/>
                    </a:lnTo>
                    <a:lnTo>
                      <a:pt x="680" y="1112"/>
                    </a:lnTo>
                    <a:lnTo>
                      <a:pt x="689" y="1130"/>
                    </a:lnTo>
                    <a:lnTo>
                      <a:pt x="494" y="1337"/>
                    </a:lnTo>
                    <a:lnTo>
                      <a:pt x="490" y="1342"/>
                    </a:lnTo>
                    <a:lnTo>
                      <a:pt x="487" y="1347"/>
                    </a:lnTo>
                    <a:lnTo>
                      <a:pt x="484" y="1354"/>
                    </a:lnTo>
                    <a:lnTo>
                      <a:pt x="554" y="1354"/>
                    </a:lnTo>
                    <a:lnTo>
                      <a:pt x="726" y="1182"/>
                    </a:lnTo>
                    <a:lnTo>
                      <a:pt x="802" y="1182"/>
                    </a:lnTo>
                    <a:lnTo>
                      <a:pt x="792" y="1174"/>
                    </a:lnTo>
                    <a:lnTo>
                      <a:pt x="777" y="1158"/>
                    </a:lnTo>
                    <a:lnTo>
                      <a:pt x="762" y="1142"/>
                    </a:lnTo>
                    <a:lnTo>
                      <a:pt x="750" y="1124"/>
                    </a:lnTo>
                    <a:lnTo>
                      <a:pt x="738" y="1106"/>
                    </a:lnTo>
                    <a:lnTo>
                      <a:pt x="728" y="1086"/>
                    </a:lnTo>
                    <a:lnTo>
                      <a:pt x="720" y="1066"/>
                    </a:lnTo>
                    <a:lnTo>
                      <a:pt x="713" y="1044"/>
                    </a:lnTo>
                    <a:lnTo>
                      <a:pt x="708" y="1021"/>
                    </a:lnTo>
                    <a:lnTo>
                      <a:pt x="705" y="1000"/>
                    </a:lnTo>
                    <a:lnTo>
                      <a:pt x="704" y="978"/>
                    </a:lnTo>
                    <a:lnTo>
                      <a:pt x="705" y="953"/>
                    </a:lnTo>
                    <a:lnTo>
                      <a:pt x="707" y="930"/>
                    </a:lnTo>
                    <a:lnTo>
                      <a:pt x="712" y="908"/>
                    </a:lnTo>
                    <a:lnTo>
                      <a:pt x="719" y="888"/>
                    </a:lnTo>
                    <a:lnTo>
                      <a:pt x="727" y="866"/>
                    </a:lnTo>
                    <a:lnTo>
                      <a:pt x="736" y="846"/>
                    </a:lnTo>
                    <a:lnTo>
                      <a:pt x="747" y="828"/>
                    </a:lnTo>
                    <a:lnTo>
                      <a:pt x="760" y="810"/>
                    </a:lnTo>
                    <a:lnTo>
                      <a:pt x="774" y="792"/>
                    </a:lnTo>
                    <a:lnTo>
                      <a:pt x="789" y="778"/>
                    </a:lnTo>
                    <a:lnTo>
                      <a:pt x="805" y="763"/>
                    </a:lnTo>
                    <a:lnTo>
                      <a:pt x="822" y="750"/>
                    </a:lnTo>
                    <a:lnTo>
                      <a:pt x="841" y="738"/>
                    </a:lnTo>
                    <a:lnTo>
                      <a:pt x="860" y="728"/>
                    </a:lnTo>
                    <a:lnTo>
                      <a:pt x="880" y="720"/>
                    </a:lnTo>
                    <a:lnTo>
                      <a:pt x="923" y="708"/>
                    </a:lnTo>
                    <a:lnTo>
                      <a:pt x="945" y="703"/>
                    </a:lnTo>
                    <a:lnTo>
                      <a:pt x="1155" y="703"/>
                    </a:lnTo>
                    <a:lnTo>
                      <a:pt x="1146" y="698"/>
                    </a:lnTo>
                    <a:lnTo>
                      <a:pt x="1124" y="686"/>
                    </a:lnTo>
                    <a:lnTo>
                      <a:pt x="1101" y="673"/>
                    </a:lnTo>
                    <a:lnTo>
                      <a:pt x="1077" y="666"/>
                    </a:lnTo>
                    <a:lnTo>
                      <a:pt x="1053" y="658"/>
                    </a:lnTo>
                    <a:lnTo>
                      <a:pt x="1001" y="650"/>
                    </a:lnTo>
                    <a:lnTo>
                      <a:pt x="975" y="64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6" name="Freeform 197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1082 w 1299"/>
                  <a:gd name="T1" fmla="*/ 1294 h 1468"/>
                  <a:gd name="T2" fmla="*/ 1023 w 1299"/>
                  <a:gd name="T3" fmla="*/ 1294 h 1468"/>
                  <a:gd name="T4" fmla="*/ 1029 w 1299"/>
                  <a:gd name="T5" fmla="*/ 1297 h 1468"/>
                  <a:gd name="T6" fmla="*/ 1024 w 1299"/>
                  <a:gd name="T7" fmla="*/ 1320 h 1468"/>
                  <a:gd name="T8" fmla="*/ 1011 w 1299"/>
                  <a:gd name="T9" fmla="*/ 1337 h 1468"/>
                  <a:gd name="T10" fmla="*/ 993 w 1299"/>
                  <a:gd name="T11" fmla="*/ 1350 h 1468"/>
                  <a:gd name="T12" fmla="*/ 709 w 1299"/>
                  <a:gd name="T13" fmla="*/ 1354 h 1468"/>
                  <a:gd name="T14" fmla="*/ 1068 w 1299"/>
                  <a:gd name="T15" fmla="*/ 1354 h 1468"/>
                  <a:gd name="T16" fmla="*/ 1076 w 1299"/>
                  <a:gd name="T17" fmla="*/ 1336 h 1468"/>
                  <a:gd name="T18" fmla="*/ 1082 w 1299"/>
                  <a:gd name="T19" fmla="*/ 1314 h 1468"/>
                  <a:gd name="T20" fmla="*/ 1082 w 1299"/>
                  <a:gd name="T21" fmla="*/ 1294 h 14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99"/>
                  <a:gd name="T34" fmla="*/ 0 h 1468"/>
                  <a:gd name="T35" fmla="*/ 1299 w 1299"/>
                  <a:gd name="T36" fmla="*/ 1468 h 146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99" h="1468">
                    <a:moveTo>
                      <a:pt x="1082" y="1294"/>
                    </a:moveTo>
                    <a:lnTo>
                      <a:pt x="1023" y="1294"/>
                    </a:lnTo>
                    <a:lnTo>
                      <a:pt x="1029" y="1297"/>
                    </a:lnTo>
                    <a:lnTo>
                      <a:pt x="1024" y="1320"/>
                    </a:lnTo>
                    <a:lnTo>
                      <a:pt x="1011" y="1337"/>
                    </a:lnTo>
                    <a:lnTo>
                      <a:pt x="993" y="1350"/>
                    </a:lnTo>
                    <a:lnTo>
                      <a:pt x="709" y="1354"/>
                    </a:lnTo>
                    <a:lnTo>
                      <a:pt x="1068" y="1354"/>
                    </a:lnTo>
                    <a:lnTo>
                      <a:pt x="1076" y="1336"/>
                    </a:lnTo>
                    <a:lnTo>
                      <a:pt x="1082" y="1314"/>
                    </a:lnTo>
                    <a:lnTo>
                      <a:pt x="1082" y="129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7" name="Freeform 198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1140 w 1299"/>
                  <a:gd name="T1" fmla="*/ 1252 h 1468"/>
                  <a:gd name="T2" fmla="*/ 809 w 1299"/>
                  <a:gd name="T3" fmla="*/ 1252 h 1468"/>
                  <a:gd name="T4" fmla="*/ 826 w 1299"/>
                  <a:gd name="T5" fmla="*/ 1262 h 1468"/>
                  <a:gd name="T6" fmla="*/ 844 w 1299"/>
                  <a:gd name="T7" fmla="*/ 1272 h 1468"/>
                  <a:gd name="T8" fmla="*/ 862 w 1299"/>
                  <a:gd name="T9" fmla="*/ 1278 h 1468"/>
                  <a:gd name="T10" fmla="*/ 881 w 1299"/>
                  <a:gd name="T11" fmla="*/ 1286 h 1468"/>
                  <a:gd name="T12" fmla="*/ 941 w 1299"/>
                  <a:gd name="T13" fmla="*/ 1297 h 1468"/>
                  <a:gd name="T14" fmla="*/ 986 w 1299"/>
                  <a:gd name="T15" fmla="*/ 1297 h 1468"/>
                  <a:gd name="T16" fmla="*/ 1006 w 1299"/>
                  <a:gd name="T17" fmla="*/ 1296 h 1468"/>
                  <a:gd name="T18" fmla="*/ 1023 w 1299"/>
                  <a:gd name="T19" fmla="*/ 1294 h 1468"/>
                  <a:gd name="T20" fmla="*/ 1082 w 1299"/>
                  <a:gd name="T21" fmla="*/ 1294 h 1468"/>
                  <a:gd name="T22" fmla="*/ 1083 w 1299"/>
                  <a:gd name="T23" fmla="*/ 1280 h 1468"/>
                  <a:gd name="T24" fmla="*/ 1103 w 1299"/>
                  <a:gd name="T25" fmla="*/ 1272 h 1468"/>
                  <a:gd name="T26" fmla="*/ 1122 w 1299"/>
                  <a:gd name="T27" fmla="*/ 1264 h 1468"/>
                  <a:gd name="T28" fmla="*/ 1140 w 1299"/>
                  <a:gd name="T29" fmla="*/ 1252 h 146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99"/>
                  <a:gd name="T46" fmla="*/ 0 h 1468"/>
                  <a:gd name="T47" fmla="*/ 1299 w 1299"/>
                  <a:gd name="T48" fmla="*/ 1468 h 146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99" h="1468">
                    <a:moveTo>
                      <a:pt x="1140" y="1252"/>
                    </a:moveTo>
                    <a:lnTo>
                      <a:pt x="809" y="1252"/>
                    </a:lnTo>
                    <a:lnTo>
                      <a:pt x="826" y="1262"/>
                    </a:lnTo>
                    <a:lnTo>
                      <a:pt x="844" y="1272"/>
                    </a:lnTo>
                    <a:lnTo>
                      <a:pt x="862" y="1278"/>
                    </a:lnTo>
                    <a:lnTo>
                      <a:pt x="881" y="1286"/>
                    </a:lnTo>
                    <a:lnTo>
                      <a:pt x="941" y="1297"/>
                    </a:lnTo>
                    <a:lnTo>
                      <a:pt x="986" y="1297"/>
                    </a:lnTo>
                    <a:lnTo>
                      <a:pt x="1006" y="1296"/>
                    </a:lnTo>
                    <a:lnTo>
                      <a:pt x="1023" y="1294"/>
                    </a:lnTo>
                    <a:lnTo>
                      <a:pt x="1082" y="1294"/>
                    </a:lnTo>
                    <a:lnTo>
                      <a:pt x="1083" y="1280"/>
                    </a:lnTo>
                    <a:lnTo>
                      <a:pt x="1103" y="1272"/>
                    </a:lnTo>
                    <a:lnTo>
                      <a:pt x="1122" y="1264"/>
                    </a:lnTo>
                    <a:lnTo>
                      <a:pt x="1140" y="125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8" name="Freeform 199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992 w 1299"/>
                  <a:gd name="T1" fmla="*/ 703 h 1468"/>
                  <a:gd name="T2" fmla="*/ 1059 w 1299"/>
                  <a:gd name="T3" fmla="*/ 718 h 1468"/>
                  <a:gd name="T4" fmla="*/ 1100 w 1299"/>
                  <a:gd name="T5" fmla="*/ 736 h 1468"/>
                  <a:gd name="T6" fmla="*/ 1137 w 1299"/>
                  <a:gd name="T7" fmla="*/ 758 h 1468"/>
                  <a:gd name="T8" fmla="*/ 1170 w 1299"/>
                  <a:gd name="T9" fmla="*/ 788 h 1468"/>
                  <a:gd name="T10" fmla="*/ 1197 w 1299"/>
                  <a:gd name="T11" fmla="*/ 820 h 1468"/>
                  <a:gd name="T12" fmla="*/ 1219 w 1299"/>
                  <a:gd name="T13" fmla="*/ 858 h 1468"/>
                  <a:gd name="T14" fmla="*/ 1235 w 1299"/>
                  <a:gd name="T15" fmla="*/ 898 h 1468"/>
                  <a:gd name="T16" fmla="*/ 1244 w 1299"/>
                  <a:gd name="T17" fmla="*/ 941 h 1468"/>
                  <a:gd name="T18" fmla="*/ 1244 w 1299"/>
                  <a:gd name="T19" fmla="*/ 990 h 1468"/>
                  <a:gd name="T20" fmla="*/ 1237 w 1299"/>
                  <a:gd name="T21" fmla="*/ 1036 h 1468"/>
                  <a:gd name="T22" fmla="*/ 1223 w 1299"/>
                  <a:gd name="T23" fmla="*/ 1078 h 1468"/>
                  <a:gd name="T24" fmla="*/ 1203 w 1299"/>
                  <a:gd name="T25" fmla="*/ 1118 h 1468"/>
                  <a:gd name="T26" fmla="*/ 1177 w 1299"/>
                  <a:gd name="T27" fmla="*/ 1152 h 1468"/>
                  <a:gd name="T28" fmla="*/ 1146 w 1299"/>
                  <a:gd name="T29" fmla="*/ 1182 h 1468"/>
                  <a:gd name="T30" fmla="*/ 1111 w 1299"/>
                  <a:gd name="T31" fmla="*/ 1208 h 1468"/>
                  <a:gd name="T32" fmla="*/ 1072 w 1299"/>
                  <a:gd name="T33" fmla="*/ 1226 h 1468"/>
                  <a:gd name="T34" fmla="*/ 1008 w 1299"/>
                  <a:gd name="T35" fmla="*/ 1242 h 1468"/>
                  <a:gd name="T36" fmla="*/ 1155 w 1299"/>
                  <a:gd name="T37" fmla="*/ 1244 h 1468"/>
                  <a:gd name="T38" fmla="*/ 1175 w 1299"/>
                  <a:gd name="T39" fmla="*/ 1230 h 1468"/>
                  <a:gd name="T40" fmla="*/ 1206 w 1299"/>
                  <a:gd name="T41" fmla="*/ 1202 h 1468"/>
                  <a:gd name="T42" fmla="*/ 1234 w 1299"/>
                  <a:gd name="T43" fmla="*/ 1170 h 1468"/>
                  <a:gd name="T44" fmla="*/ 1257 w 1299"/>
                  <a:gd name="T45" fmla="*/ 1134 h 1468"/>
                  <a:gd name="T46" fmla="*/ 1276 w 1299"/>
                  <a:gd name="T47" fmla="*/ 1096 h 1468"/>
                  <a:gd name="T48" fmla="*/ 1289 w 1299"/>
                  <a:gd name="T49" fmla="*/ 1056 h 1468"/>
                  <a:gd name="T50" fmla="*/ 1297 w 1299"/>
                  <a:gd name="T51" fmla="*/ 1011 h 1468"/>
                  <a:gd name="T52" fmla="*/ 1298 w 1299"/>
                  <a:gd name="T53" fmla="*/ 961 h 1468"/>
                  <a:gd name="T54" fmla="*/ 1290 w 1299"/>
                  <a:gd name="T55" fmla="*/ 906 h 1468"/>
                  <a:gd name="T56" fmla="*/ 1274 w 1299"/>
                  <a:gd name="T57" fmla="*/ 853 h 1468"/>
                  <a:gd name="T58" fmla="*/ 1251 w 1299"/>
                  <a:gd name="T59" fmla="*/ 808 h 1468"/>
                  <a:gd name="T60" fmla="*/ 1221 w 1299"/>
                  <a:gd name="T61" fmla="*/ 766 h 1468"/>
                  <a:gd name="T62" fmla="*/ 1186 w 1299"/>
                  <a:gd name="T63" fmla="*/ 728 h 1468"/>
                  <a:gd name="T64" fmla="*/ 1155 w 1299"/>
                  <a:gd name="T65" fmla="*/ 703 h 14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9"/>
                  <a:gd name="T100" fmla="*/ 0 h 1468"/>
                  <a:gd name="T101" fmla="*/ 1299 w 1299"/>
                  <a:gd name="T102" fmla="*/ 1468 h 146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9" h="1468">
                    <a:moveTo>
                      <a:pt x="1155" y="703"/>
                    </a:moveTo>
                    <a:lnTo>
                      <a:pt x="992" y="703"/>
                    </a:lnTo>
                    <a:lnTo>
                      <a:pt x="1015" y="706"/>
                    </a:lnTo>
                    <a:lnTo>
                      <a:pt x="1059" y="718"/>
                    </a:lnTo>
                    <a:lnTo>
                      <a:pt x="1080" y="726"/>
                    </a:lnTo>
                    <a:lnTo>
                      <a:pt x="1100" y="736"/>
                    </a:lnTo>
                    <a:lnTo>
                      <a:pt x="1119" y="746"/>
                    </a:lnTo>
                    <a:lnTo>
                      <a:pt x="1137" y="758"/>
                    </a:lnTo>
                    <a:lnTo>
                      <a:pt x="1154" y="772"/>
                    </a:lnTo>
                    <a:lnTo>
                      <a:pt x="1170" y="788"/>
                    </a:lnTo>
                    <a:lnTo>
                      <a:pt x="1184" y="803"/>
                    </a:lnTo>
                    <a:lnTo>
                      <a:pt x="1197" y="820"/>
                    </a:lnTo>
                    <a:lnTo>
                      <a:pt x="1209" y="838"/>
                    </a:lnTo>
                    <a:lnTo>
                      <a:pt x="1219" y="858"/>
                    </a:lnTo>
                    <a:lnTo>
                      <a:pt x="1228" y="878"/>
                    </a:lnTo>
                    <a:lnTo>
                      <a:pt x="1235" y="898"/>
                    </a:lnTo>
                    <a:lnTo>
                      <a:pt x="1240" y="920"/>
                    </a:lnTo>
                    <a:lnTo>
                      <a:pt x="1244" y="941"/>
                    </a:lnTo>
                    <a:lnTo>
                      <a:pt x="1245" y="966"/>
                    </a:lnTo>
                    <a:lnTo>
                      <a:pt x="1244" y="990"/>
                    </a:lnTo>
                    <a:lnTo>
                      <a:pt x="1241" y="1011"/>
                    </a:lnTo>
                    <a:lnTo>
                      <a:pt x="1237" y="1036"/>
                    </a:lnTo>
                    <a:lnTo>
                      <a:pt x="1231" y="1058"/>
                    </a:lnTo>
                    <a:lnTo>
                      <a:pt x="1223" y="1078"/>
                    </a:lnTo>
                    <a:lnTo>
                      <a:pt x="1213" y="1098"/>
                    </a:lnTo>
                    <a:lnTo>
                      <a:pt x="1203" y="1118"/>
                    </a:lnTo>
                    <a:lnTo>
                      <a:pt x="1190" y="1136"/>
                    </a:lnTo>
                    <a:lnTo>
                      <a:pt x="1177" y="1152"/>
                    </a:lnTo>
                    <a:lnTo>
                      <a:pt x="1162" y="1168"/>
                    </a:lnTo>
                    <a:lnTo>
                      <a:pt x="1146" y="1182"/>
                    </a:lnTo>
                    <a:lnTo>
                      <a:pt x="1129" y="1196"/>
                    </a:lnTo>
                    <a:lnTo>
                      <a:pt x="1111" y="1208"/>
                    </a:lnTo>
                    <a:lnTo>
                      <a:pt x="1092" y="1218"/>
                    </a:lnTo>
                    <a:lnTo>
                      <a:pt x="1072" y="1226"/>
                    </a:lnTo>
                    <a:lnTo>
                      <a:pt x="1051" y="1234"/>
                    </a:lnTo>
                    <a:lnTo>
                      <a:pt x="1008" y="1242"/>
                    </a:lnTo>
                    <a:lnTo>
                      <a:pt x="985" y="1244"/>
                    </a:lnTo>
                    <a:lnTo>
                      <a:pt x="1155" y="1244"/>
                    </a:lnTo>
                    <a:lnTo>
                      <a:pt x="1158" y="1242"/>
                    </a:lnTo>
                    <a:lnTo>
                      <a:pt x="1175" y="1230"/>
                    </a:lnTo>
                    <a:lnTo>
                      <a:pt x="1191" y="1216"/>
                    </a:lnTo>
                    <a:lnTo>
                      <a:pt x="1206" y="1202"/>
                    </a:lnTo>
                    <a:lnTo>
                      <a:pt x="1221" y="1186"/>
                    </a:lnTo>
                    <a:lnTo>
                      <a:pt x="1234" y="1170"/>
                    </a:lnTo>
                    <a:lnTo>
                      <a:pt x="1246" y="1152"/>
                    </a:lnTo>
                    <a:lnTo>
                      <a:pt x="1257" y="1134"/>
                    </a:lnTo>
                    <a:lnTo>
                      <a:pt x="1267" y="1116"/>
                    </a:lnTo>
                    <a:lnTo>
                      <a:pt x="1276" y="1096"/>
                    </a:lnTo>
                    <a:lnTo>
                      <a:pt x="1283" y="1076"/>
                    </a:lnTo>
                    <a:lnTo>
                      <a:pt x="1289" y="1056"/>
                    </a:lnTo>
                    <a:lnTo>
                      <a:pt x="1294" y="1034"/>
                    </a:lnTo>
                    <a:lnTo>
                      <a:pt x="1297" y="1011"/>
                    </a:lnTo>
                    <a:lnTo>
                      <a:pt x="1299" y="990"/>
                    </a:lnTo>
                    <a:lnTo>
                      <a:pt x="1298" y="961"/>
                    </a:lnTo>
                    <a:lnTo>
                      <a:pt x="1295" y="933"/>
                    </a:lnTo>
                    <a:lnTo>
                      <a:pt x="1290" y="906"/>
                    </a:lnTo>
                    <a:lnTo>
                      <a:pt x="1283" y="880"/>
                    </a:lnTo>
                    <a:lnTo>
                      <a:pt x="1274" y="853"/>
                    </a:lnTo>
                    <a:lnTo>
                      <a:pt x="1263" y="830"/>
                    </a:lnTo>
                    <a:lnTo>
                      <a:pt x="1251" y="808"/>
                    </a:lnTo>
                    <a:lnTo>
                      <a:pt x="1237" y="786"/>
                    </a:lnTo>
                    <a:lnTo>
                      <a:pt x="1221" y="766"/>
                    </a:lnTo>
                    <a:lnTo>
                      <a:pt x="1204" y="746"/>
                    </a:lnTo>
                    <a:lnTo>
                      <a:pt x="1186" y="728"/>
                    </a:lnTo>
                    <a:lnTo>
                      <a:pt x="1166" y="712"/>
                    </a:lnTo>
                    <a:lnTo>
                      <a:pt x="1155" y="703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9" name="Freeform 200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1068 w 1299"/>
                  <a:gd name="T1" fmla="*/ 270 h 1468"/>
                  <a:gd name="T2" fmla="*/ 975 w 1299"/>
                  <a:gd name="T3" fmla="*/ 270 h 1468"/>
                  <a:gd name="T4" fmla="*/ 996 w 1299"/>
                  <a:gd name="T5" fmla="*/ 273 h 1468"/>
                  <a:gd name="T6" fmla="*/ 1014 w 1299"/>
                  <a:gd name="T7" fmla="*/ 285 h 1468"/>
                  <a:gd name="T8" fmla="*/ 1025 w 1299"/>
                  <a:gd name="T9" fmla="*/ 305 h 1468"/>
                  <a:gd name="T10" fmla="*/ 1029 w 1299"/>
                  <a:gd name="T11" fmla="*/ 598 h 1468"/>
                  <a:gd name="T12" fmla="*/ 1068 w 1299"/>
                  <a:gd name="T13" fmla="*/ 606 h 1468"/>
                  <a:gd name="T14" fmla="*/ 1071 w 1299"/>
                  <a:gd name="T15" fmla="*/ 588 h 1468"/>
                  <a:gd name="T16" fmla="*/ 1073 w 1299"/>
                  <a:gd name="T17" fmla="*/ 570 h 1468"/>
                  <a:gd name="T18" fmla="*/ 1076 w 1299"/>
                  <a:gd name="T19" fmla="*/ 550 h 1468"/>
                  <a:gd name="T20" fmla="*/ 1077 w 1299"/>
                  <a:gd name="T21" fmla="*/ 530 h 1468"/>
                  <a:gd name="T22" fmla="*/ 1079 w 1299"/>
                  <a:gd name="T23" fmla="*/ 512 h 1468"/>
                  <a:gd name="T24" fmla="*/ 1080 w 1299"/>
                  <a:gd name="T25" fmla="*/ 492 h 1468"/>
                  <a:gd name="T26" fmla="*/ 1081 w 1299"/>
                  <a:gd name="T27" fmla="*/ 472 h 1468"/>
                  <a:gd name="T28" fmla="*/ 1082 w 1299"/>
                  <a:gd name="T29" fmla="*/ 452 h 1468"/>
                  <a:gd name="T30" fmla="*/ 1082 w 1299"/>
                  <a:gd name="T31" fmla="*/ 432 h 1468"/>
                  <a:gd name="T32" fmla="*/ 1082 w 1299"/>
                  <a:gd name="T33" fmla="*/ 412 h 1468"/>
                  <a:gd name="T34" fmla="*/ 1083 w 1299"/>
                  <a:gd name="T35" fmla="*/ 390 h 1468"/>
                  <a:gd name="T36" fmla="*/ 1083 w 1299"/>
                  <a:gd name="T37" fmla="*/ 328 h 1468"/>
                  <a:gd name="T38" fmla="*/ 1080 w 1299"/>
                  <a:gd name="T39" fmla="*/ 303 h 1468"/>
                  <a:gd name="T40" fmla="*/ 1074 w 1299"/>
                  <a:gd name="T41" fmla="*/ 282 h 1468"/>
                  <a:gd name="T42" fmla="*/ 1068 w 1299"/>
                  <a:gd name="T43" fmla="*/ 270 h 146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99"/>
                  <a:gd name="T67" fmla="*/ 0 h 1468"/>
                  <a:gd name="T68" fmla="*/ 1299 w 1299"/>
                  <a:gd name="T69" fmla="*/ 1468 h 146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99" h="1468">
                    <a:moveTo>
                      <a:pt x="1068" y="270"/>
                    </a:moveTo>
                    <a:lnTo>
                      <a:pt x="975" y="270"/>
                    </a:lnTo>
                    <a:lnTo>
                      <a:pt x="996" y="273"/>
                    </a:lnTo>
                    <a:lnTo>
                      <a:pt x="1014" y="285"/>
                    </a:lnTo>
                    <a:lnTo>
                      <a:pt x="1025" y="305"/>
                    </a:lnTo>
                    <a:lnTo>
                      <a:pt x="1029" y="598"/>
                    </a:lnTo>
                    <a:lnTo>
                      <a:pt x="1068" y="606"/>
                    </a:lnTo>
                    <a:lnTo>
                      <a:pt x="1071" y="588"/>
                    </a:lnTo>
                    <a:lnTo>
                      <a:pt x="1073" y="570"/>
                    </a:lnTo>
                    <a:lnTo>
                      <a:pt x="1076" y="550"/>
                    </a:lnTo>
                    <a:lnTo>
                      <a:pt x="1077" y="530"/>
                    </a:lnTo>
                    <a:lnTo>
                      <a:pt x="1079" y="512"/>
                    </a:lnTo>
                    <a:lnTo>
                      <a:pt x="1080" y="492"/>
                    </a:lnTo>
                    <a:lnTo>
                      <a:pt x="1081" y="472"/>
                    </a:lnTo>
                    <a:lnTo>
                      <a:pt x="1082" y="452"/>
                    </a:lnTo>
                    <a:lnTo>
                      <a:pt x="1082" y="432"/>
                    </a:lnTo>
                    <a:lnTo>
                      <a:pt x="1082" y="412"/>
                    </a:lnTo>
                    <a:lnTo>
                      <a:pt x="1083" y="390"/>
                    </a:lnTo>
                    <a:lnTo>
                      <a:pt x="1083" y="328"/>
                    </a:lnTo>
                    <a:lnTo>
                      <a:pt x="1080" y="303"/>
                    </a:lnTo>
                    <a:lnTo>
                      <a:pt x="1074" y="282"/>
                    </a:lnTo>
                    <a:lnTo>
                      <a:pt x="1068" y="27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90" name="Freeform 201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285 w 1299"/>
                  <a:gd name="T1" fmla="*/ 270 h 1468"/>
                  <a:gd name="T2" fmla="*/ 225 w 1299"/>
                  <a:gd name="T3" fmla="*/ 270 h 1468"/>
                  <a:gd name="T4" fmla="*/ 220 w 1299"/>
                  <a:gd name="T5" fmla="*/ 288 h 1468"/>
                  <a:gd name="T6" fmla="*/ 217 w 1299"/>
                  <a:gd name="T7" fmla="*/ 308 h 1468"/>
                  <a:gd name="T8" fmla="*/ 216 w 1299"/>
                  <a:gd name="T9" fmla="*/ 432 h 1468"/>
                  <a:gd name="T10" fmla="*/ 866 w 1299"/>
                  <a:gd name="T11" fmla="*/ 432 h 1468"/>
                  <a:gd name="T12" fmla="*/ 866 w 1299"/>
                  <a:gd name="T13" fmla="*/ 378 h 1468"/>
                  <a:gd name="T14" fmla="*/ 270 w 1299"/>
                  <a:gd name="T15" fmla="*/ 378 h 1468"/>
                  <a:gd name="T16" fmla="*/ 270 w 1299"/>
                  <a:gd name="T17" fmla="*/ 322 h 1468"/>
                  <a:gd name="T18" fmla="*/ 273 w 1299"/>
                  <a:gd name="T19" fmla="*/ 302 h 1468"/>
                  <a:gd name="T20" fmla="*/ 279 w 1299"/>
                  <a:gd name="T21" fmla="*/ 282 h 1468"/>
                  <a:gd name="T22" fmla="*/ 285 w 1299"/>
                  <a:gd name="T23" fmla="*/ 270 h 14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99"/>
                  <a:gd name="T37" fmla="*/ 0 h 1468"/>
                  <a:gd name="T38" fmla="*/ 1299 w 1299"/>
                  <a:gd name="T39" fmla="*/ 1468 h 14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99" h="1468">
                    <a:moveTo>
                      <a:pt x="285" y="270"/>
                    </a:moveTo>
                    <a:lnTo>
                      <a:pt x="225" y="270"/>
                    </a:lnTo>
                    <a:lnTo>
                      <a:pt x="220" y="288"/>
                    </a:lnTo>
                    <a:lnTo>
                      <a:pt x="217" y="308"/>
                    </a:lnTo>
                    <a:lnTo>
                      <a:pt x="216" y="432"/>
                    </a:lnTo>
                    <a:lnTo>
                      <a:pt x="866" y="432"/>
                    </a:lnTo>
                    <a:lnTo>
                      <a:pt x="866" y="378"/>
                    </a:lnTo>
                    <a:lnTo>
                      <a:pt x="270" y="378"/>
                    </a:lnTo>
                    <a:lnTo>
                      <a:pt x="270" y="322"/>
                    </a:lnTo>
                    <a:lnTo>
                      <a:pt x="273" y="302"/>
                    </a:lnTo>
                    <a:lnTo>
                      <a:pt x="279" y="282"/>
                    </a:lnTo>
                    <a:lnTo>
                      <a:pt x="285" y="27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91" name="Freeform 202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663 w 1299"/>
                  <a:gd name="T1" fmla="*/ 53 h 1468"/>
                  <a:gd name="T2" fmla="*/ 539 w 1299"/>
                  <a:gd name="T3" fmla="*/ 53 h 1468"/>
                  <a:gd name="T4" fmla="*/ 561 w 1299"/>
                  <a:gd name="T5" fmla="*/ 56 h 1468"/>
                  <a:gd name="T6" fmla="*/ 582 w 1299"/>
                  <a:gd name="T7" fmla="*/ 62 h 1468"/>
                  <a:gd name="T8" fmla="*/ 601 w 1299"/>
                  <a:gd name="T9" fmla="*/ 72 h 1468"/>
                  <a:gd name="T10" fmla="*/ 617 w 1299"/>
                  <a:gd name="T11" fmla="*/ 83 h 1468"/>
                  <a:gd name="T12" fmla="*/ 631 w 1299"/>
                  <a:gd name="T13" fmla="*/ 99 h 1468"/>
                  <a:gd name="T14" fmla="*/ 641 w 1299"/>
                  <a:gd name="T15" fmla="*/ 117 h 1468"/>
                  <a:gd name="T16" fmla="*/ 649 w 1299"/>
                  <a:gd name="T17" fmla="*/ 142 h 1468"/>
                  <a:gd name="T18" fmla="*/ 660 w 1299"/>
                  <a:gd name="T19" fmla="*/ 162 h 1468"/>
                  <a:gd name="T20" fmla="*/ 672 w 1299"/>
                  <a:gd name="T21" fmla="*/ 177 h 1468"/>
                  <a:gd name="T22" fmla="*/ 686 w 1299"/>
                  <a:gd name="T23" fmla="*/ 193 h 1468"/>
                  <a:gd name="T24" fmla="*/ 701 w 1299"/>
                  <a:gd name="T25" fmla="*/ 205 h 1468"/>
                  <a:gd name="T26" fmla="*/ 718 w 1299"/>
                  <a:gd name="T27" fmla="*/ 213 h 1468"/>
                  <a:gd name="T28" fmla="*/ 742 w 1299"/>
                  <a:gd name="T29" fmla="*/ 223 h 1468"/>
                  <a:gd name="T30" fmla="*/ 763 w 1299"/>
                  <a:gd name="T31" fmla="*/ 233 h 1468"/>
                  <a:gd name="T32" fmla="*/ 780 w 1299"/>
                  <a:gd name="T33" fmla="*/ 247 h 1468"/>
                  <a:gd name="T34" fmla="*/ 793 w 1299"/>
                  <a:gd name="T35" fmla="*/ 263 h 1468"/>
                  <a:gd name="T36" fmla="*/ 803 w 1299"/>
                  <a:gd name="T37" fmla="*/ 282 h 1468"/>
                  <a:gd name="T38" fmla="*/ 809 w 1299"/>
                  <a:gd name="T39" fmla="*/ 300 h 1468"/>
                  <a:gd name="T40" fmla="*/ 812 w 1299"/>
                  <a:gd name="T41" fmla="*/ 320 h 1468"/>
                  <a:gd name="T42" fmla="*/ 812 w 1299"/>
                  <a:gd name="T43" fmla="*/ 378 h 1468"/>
                  <a:gd name="T44" fmla="*/ 866 w 1299"/>
                  <a:gd name="T45" fmla="*/ 378 h 1468"/>
                  <a:gd name="T46" fmla="*/ 866 w 1299"/>
                  <a:gd name="T47" fmla="*/ 322 h 1468"/>
                  <a:gd name="T48" fmla="*/ 865 w 1299"/>
                  <a:gd name="T49" fmla="*/ 303 h 1468"/>
                  <a:gd name="T50" fmla="*/ 861 w 1299"/>
                  <a:gd name="T51" fmla="*/ 283 h 1468"/>
                  <a:gd name="T52" fmla="*/ 975 w 1299"/>
                  <a:gd name="T53" fmla="*/ 270 h 1468"/>
                  <a:gd name="T54" fmla="*/ 1068 w 1299"/>
                  <a:gd name="T55" fmla="*/ 270 h 1468"/>
                  <a:gd name="T56" fmla="*/ 1063 w 1299"/>
                  <a:gd name="T57" fmla="*/ 262 h 1468"/>
                  <a:gd name="T58" fmla="*/ 1049 w 1299"/>
                  <a:gd name="T59" fmla="*/ 245 h 1468"/>
                  <a:gd name="T60" fmla="*/ 1033 w 1299"/>
                  <a:gd name="T61" fmla="*/ 232 h 1468"/>
                  <a:gd name="T62" fmla="*/ 1013 w 1299"/>
                  <a:gd name="T63" fmla="*/ 222 h 1468"/>
                  <a:gd name="T64" fmla="*/ 992 w 1299"/>
                  <a:gd name="T65" fmla="*/ 215 h 1468"/>
                  <a:gd name="T66" fmla="*/ 824 w 1299"/>
                  <a:gd name="T67" fmla="*/ 215 h 1468"/>
                  <a:gd name="T68" fmla="*/ 810 w 1299"/>
                  <a:gd name="T69" fmla="*/ 202 h 1468"/>
                  <a:gd name="T70" fmla="*/ 794 w 1299"/>
                  <a:gd name="T71" fmla="*/ 190 h 1468"/>
                  <a:gd name="T72" fmla="*/ 777 w 1299"/>
                  <a:gd name="T73" fmla="*/ 177 h 1468"/>
                  <a:gd name="T74" fmla="*/ 758 w 1299"/>
                  <a:gd name="T75" fmla="*/ 169 h 1468"/>
                  <a:gd name="T76" fmla="*/ 735 w 1299"/>
                  <a:gd name="T77" fmla="*/ 162 h 1468"/>
                  <a:gd name="T78" fmla="*/ 718 w 1299"/>
                  <a:gd name="T79" fmla="*/ 149 h 1468"/>
                  <a:gd name="T80" fmla="*/ 705 w 1299"/>
                  <a:gd name="T81" fmla="*/ 133 h 1468"/>
                  <a:gd name="T82" fmla="*/ 698 w 1299"/>
                  <a:gd name="T83" fmla="*/ 117 h 1468"/>
                  <a:gd name="T84" fmla="*/ 690 w 1299"/>
                  <a:gd name="T85" fmla="*/ 97 h 1468"/>
                  <a:gd name="T86" fmla="*/ 681 w 1299"/>
                  <a:gd name="T87" fmla="*/ 77 h 1468"/>
                  <a:gd name="T88" fmla="*/ 668 w 1299"/>
                  <a:gd name="T89" fmla="*/ 59 h 1468"/>
                  <a:gd name="T90" fmla="*/ 663 w 1299"/>
                  <a:gd name="T91" fmla="*/ 53 h 14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299"/>
                  <a:gd name="T139" fmla="*/ 0 h 1468"/>
                  <a:gd name="T140" fmla="*/ 1299 w 1299"/>
                  <a:gd name="T141" fmla="*/ 1468 h 146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299" h="1468">
                    <a:moveTo>
                      <a:pt x="663" y="53"/>
                    </a:moveTo>
                    <a:lnTo>
                      <a:pt x="539" y="53"/>
                    </a:lnTo>
                    <a:lnTo>
                      <a:pt x="561" y="56"/>
                    </a:lnTo>
                    <a:lnTo>
                      <a:pt x="582" y="62"/>
                    </a:lnTo>
                    <a:lnTo>
                      <a:pt x="601" y="72"/>
                    </a:lnTo>
                    <a:lnTo>
                      <a:pt x="617" y="83"/>
                    </a:lnTo>
                    <a:lnTo>
                      <a:pt x="631" y="99"/>
                    </a:lnTo>
                    <a:lnTo>
                      <a:pt x="641" y="117"/>
                    </a:lnTo>
                    <a:lnTo>
                      <a:pt x="649" y="142"/>
                    </a:lnTo>
                    <a:lnTo>
                      <a:pt x="660" y="162"/>
                    </a:lnTo>
                    <a:lnTo>
                      <a:pt x="672" y="177"/>
                    </a:lnTo>
                    <a:lnTo>
                      <a:pt x="686" y="193"/>
                    </a:lnTo>
                    <a:lnTo>
                      <a:pt x="701" y="205"/>
                    </a:lnTo>
                    <a:lnTo>
                      <a:pt x="718" y="213"/>
                    </a:lnTo>
                    <a:lnTo>
                      <a:pt x="742" y="223"/>
                    </a:lnTo>
                    <a:lnTo>
                      <a:pt x="763" y="233"/>
                    </a:lnTo>
                    <a:lnTo>
                      <a:pt x="780" y="247"/>
                    </a:lnTo>
                    <a:lnTo>
                      <a:pt x="793" y="263"/>
                    </a:lnTo>
                    <a:lnTo>
                      <a:pt x="803" y="282"/>
                    </a:lnTo>
                    <a:lnTo>
                      <a:pt x="809" y="300"/>
                    </a:lnTo>
                    <a:lnTo>
                      <a:pt x="812" y="320"/>
                    </a:lnTo>
                    <a:lnTo>
                      <a:pt x="812" y="378"/>
                    </a:lnTo>
                    <a:lnTo>
                      <a:pt x="866" y="378"/>
                    </a:lnTo>
                    <a:lnTo>
                      <a:pt x="866" y="322"/>
                    </a:lnTo>
                    <a:lnTo>
                      <a:pt x="865" y="303"/>
                    </a:lnTo>
                    <a:lnTo>
                      <a:pt x="861" y="283"/>
                    </a:lnTo>
                    <a:lnTo>
                      <a:pt x="975" y="270"/>
                    </a:lnTo>
                    <a:lnTo>
                      <a:pt x="1068" y="270"/>
                    </a:lnTo>
                    <a:lnTo>
                      <a:pt x="1063" y="262"/>
                    </a:lnTo>
                    <a:lnTo>
                      <a:pt x="1049" y="245"/>
                    </a:lnTo>
                    <a:lnTo>
                      <a:pt x="1033" y="232"/>
                    </a:lnTo>
                    <a:lnTo>
                      <a:pt x="1013" y="222"/>
                    </a:lnTo>
                    <a:lnTo>
                      <a:pt x="992" y="215"/>
                    </a:lnTo>
                    <a:lnTo>
                      <a:pt x="824" y="215"/>
                    </a:lnTo>
                    <a:lnTo>
                      <a:pt x="810" y="202"/>
                    </a:lnTo>
                    <a:lnTo>
                      <a:pt x="794" y="190"/>
                    </a:lnTo>
                    <a:lnTo>
                      <a:pt x="777" y="177"/>
                    </a:lnTo>
                    <a:lnTo>
                      <a:pt x="758" y="169"/>
                    </a:lnTo>
                    <a:lnTo>
                      <a:pt x="735" y="162"/>
                    </a:lnTo>
                    <a:lnTo>
                      <a:pt x="718" y="149"/>
                    </a:lnTo>
                    <a:lnTo>
                      <a:pt x="705" y="133"/>
                    </a:lnTo>
                    <a:lnTo>
                      <a:pt x="698" y="117"/>
                    </a:lnTo>
                    <a:lnTo>
                      <a:pt x="690" y="97"/>
                    </a:lnTo>
                    <a:lnTo>
                      <a:pt x="681" y="77"/>
                    </a:lnTo>
                    <a:lnTo>
                      <a:pt x="668" y="59"/>
                    </a:lnTo>
                    <a:lnTo>
                      <a:pt x="663" y="53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20448073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8291264" cy="64087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Челябинской области от 19.02.2014 г. № 25-П </a:t>
            </a: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 Административном регламенте исполнения государственной функции «Осуществление регионального государственного контроля за применением цен на лекарственные препараты, включенные в перечень ЖНВЛП, организациями оптовой торговли, аптечными организациями, индивидуальными предпринимателями, имеющими лицензию на фармацевтическую деятельность»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20888"/>
            <a:ext cx="8219256" cy="370527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	</a:t>
            </a:r>
          </a:p>
          <a:p>
            <a:pPr marL="0" indent="0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651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Челябинской области от 26.02.2010 г.       № 51-П «О предельных размерах оптовых надбавок и предельных размерах розничных надбавок к фактическим отпускным ценам производителей на лекарственные препараты, включенные в перечень ЖНВЛП»</a:t>
            </a:r>
            <a:endParaRPr lang="ru-RU" sz="2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340462415"/>
              </p:ext>
            </p:extLst>
          </p:nvPr>
        </p:nvGraphicFramePr>
        <p:xfrm>
          <a:off x="1696941" y="1600200"/>
          <a:ext cx="5750117" cy="452596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4537984"/>
                <a:gridCol w="1212133"/>
              </a:tblGrid>
              <a:tr h="116454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Предельные размеры оптовых надбавок на лекарственные препараты, установленные Постановлением Правительства Челябинской области  от 26.02.2010 г. №51-П, %</a:t>
                      </a:r>
                    </a:p>
                  </a:txBody>
                  <a:tcPr marL="7513" marR="7513" marT="75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5502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Стоимостью до 50 рублей включительно</a:t>
                      </a:r>
                    </a:p>
                  </a:txBody>
                  <a:tcPr marL="7513" marR="7513" marT="75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3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Стоимостью свыше 50 рублей  до 500 рублей включительно</a:t>
                      </a:r>
                    </a:p>
                  </a:txBody>
                  <a:tcPr marL="7513" marR="7513" marT="75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7989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Стоимостью свыше 500 рублей</a:t>
                      </a:r>
                    </a:p>
                  </a:txBody>
                  <a:tcPr marL="7513" marR="7513" marT="75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8941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7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Предельные размеры розничных надбавок на лекарственные препараты, установленные Постановлением Правительства Челябинской области  от 26.02.2010 г. №51-П, %</a:t>
                      </a:r>
                    </a:p>
                  </a:txBody>
                  <a:tcPr marL="7513" marR="7513" marT="751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3068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Стоимостью до 50 рублей включительно</a:t>
                      </a:r>
                    </a:p>
                  </a:txBody>
                  <a:tcPr marL="7513" marR="7513" marT="75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6444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Стоимостью свыше 50 рублей  до 500 рублей включительно</a:t>
                      </a:r>
                    </a:p>
                  </a:txBody>
                  <a:tcPr marL="7513" marR="7513" marT="75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37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5502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Стоимостью свыше 500 рублей</a:t>
                      </a:r>
                    </a:p>
                  </a:txBody>
                  <a:tcPr marL="7513" marR="7513" marT="751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</a:t>
                      </a:r>
                    </a:p>
                  </a:txBody>
                  <a:tcPr marL="7513" marR="7513" marT="751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55731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>
            <p:extLst>
              <p:ext uri="{D42A27DB-BD31-4B8C-83A1-F6EECF244321}">
                <p14:modId xmlns="" xmlns:p14="http://schemas.microsoft.com/office/powerpoint/2010/main" val="3291343614"/>
              </p:ext>
            </p:extLst>
          </p:nvPr>
        </p:nvGraphicFramePr>
        <p:xfrm>
          <a:off x="437902" y="1752600"/>
          <a:ext cx="80772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602" name="Заголовок 1"/>
          <p:cNvSpPr txBox="1">
            <a:spLocks/>
          </p:cNvSpPr>
          <p:nvPr/>
        </p:nvSpPr>
        <p:spPr bwMode="auto">
          <a:xfrm>
            <a:off x="1058863" y="131763"/>
            <a:ext cx="7086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 sz="2400">
              <a:solidFill>
                <a:srgbClr val="0000CC"/>
              </a:solidFill>
              <a:latin typeface="Calibri" pitchFamily="34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31875" y="152400"/>
            <a:ext cx="7053263" cy="804863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B05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Исполнение государственной функции  при осуществлении регионального государственного контроля</a:t>
            </a:r>
          </a:p>
        </p:txBody>
      </p:sp>
      <p:pic>
        <p:nvPicPr>
          <p:cNvPr id="2560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08450" y="1782763"/>
            <a:ext cx="722313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1625600" y="4283075"/>
            <a:ext cx="646113" cy="635000"/>
            <a:chOff x="10" y="10"/>
            <a:chExt cx="1018" cy="1000"/>
          </a:xfrm>
        </p:grpSpPr>
        <p:sp>
          <p:nvSpPr>
            <p:cNvPr id="25643" name="Freeform 177"/>
            <p:cNvSpPr>
              <a:spLocks/>
            </p:cNvSpPr>
            <p:nvPr/>
          </p:nvSpPr>
          <p:spPr bwMode="auto">
            <a:xfrm>
              <a:off x="676" y="210"/>
              <a:ext cx="151" cy="152"/>
            </a:xfrm>
            <a:custGeom>
              <a:avLst/>
              <a:gdLst>
                <a:gd name="T0" fmla="*/ 11 w 151"/>
                <a:gd name="T1" fmla="*/ 0 h 152"/>
                <a:gd name="T2" fmla="*/ 0 w 151"/>
                <a:gd name="T3" fmla="*/ 11 h 152"/>
                <a:gd name="T4" fmla="*/ 0 w 151"/>
                <a:gd name="T5" fmla="*/ 38 h 152"/>
                <a:gd name="T6" fmla="*/ 11 w 151"/>
                <a:gd name="T7" fmla="*/ 50 h 152"/>
                <a:gd name="T8" fmla="*/ 25 w 151"/>
                <a:gd name="T9" fmla="*/ 50 h 152"/>
                <a:gd name="T10" fmla="*/ 47 w 151"/>
                <a:gd name="T11" fmla="*/ 53 h 152"/>
                <a:gd name="T12" fmla="*/ 67 w 151"/>
                <a:gd name="T13" fmla="*/ 63 h 152"/>
                <a:gd name="T14" fmla="*/ 83 w 151"/>
                <a:gd name="T15" fmla="*/ 77 h 152"/>
                <a:gd name="T16" fmla="*/ 94 w 151"/>
                <a:gd name="T17" fmla="*/ 96 h 152"/>
                <a:gd name="T18" fmla="*/ 100 w 151"/>
                <a:gd name="T19" fmla="*/ 117 h 152"/>
                <a:gd name="T20" fmla="*/ 101 w 151"/>
                <a:gd name="T21" fmla="*/ 133 h 152"/>
                <a:gd name="T22" fmla="*/ 104 w 151"/>
                <a:gd name="T23" fmla="*/ 139 h 152"/>
                <a:gd name="T24" fmla="*/ 113 w 151"/>
                <a:gd name="T25" fmla="*/ 148 h 152"/>
                <a:gd name="T26" fmla="*/ 119 w 151"/>
                <a:gd name="T27" fmla="*/ 151 h 152"/>
                <a:gd name="T28" fmla="*/ 140 w 151"/>
                <a:gd name="T29" fmla="*/ 151 h 152"/>
                <a:gd name="T30" fmla="*/ 151 w 151"/>
                <a:gd name="T31" fmla="*/ 140 h 152"/>
                <a:gd name="T32" fmla="*/ 151 w 151"/>
                <a:gd name="T33" fmla="*/ 126 h 152"/>
                <a:gd name="T34" fmla="*/ 149 w 151"/>
                <a:gd name="T35" fmla="*/ 103 h 152"/>
                <a:gd name="T36" fmla="*/ 143 w 151"/>
                <a:gd name="T37" fmla="*/ 82 h 152"/>
                <a:gd name="T38" fmla="*/ 133 w 151"/>
                <a:gd name="T39" fmla="*/ 62 h 152"/>
                <a:gd name="T40" fmla="*/ 120 w 151"/>
                <a:gd name="T41" fmla="*/ 45 h 152"/>
                <a:gd name="T42" fmla="*/ 105 w 151"/>
                <a:gd name="T43" fmla="*/ 29 h 152"/>
                <a:gd name="T44" fmla="*/ 87 w 151"/>
                <a:gd name="T45" fmla="*/ 17 h 152"/>
                <a:gd name="T46" fmla="*/ 67 w 151"/>
                <a:gd name="T47" fmla="*/ 8 h 152"/>
                <a:gd name="T48" fmla="*/ 46 w 151"/>
                <a:gd name="T49" fmla="*/ 2 h 152"/>
                <a:gd name="T50" fmla="*/ 24 w 151"/>
                <a:gd name="T51" fmla="*/ 0 h 152"/>
                <a:gd name="T52" fmla="*/ 11 w 151"/>
                <a:gd name="T53" fmla="*/ 0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1"/>
                <a:gd name="T82" fmla="*/ 0 h 152"/>
                <a:gd name="T83" fmla="*/ 151 w 151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1" h="152">
                  <a:moveTo>
                    <a:pt x="11" y="0"/>
                  </a:moveTo>
                  <a:lnTo>
                    <a:pt x="0" y="11"/>
                  </a:lnTo>
                  <a:lnTo>
                    <a:pt x="0" y="38"/>
                  </a:lnTo>
                  <a:lnTo>
                    <a:pt x="11" y="50"/>
                  </a:lnTo>
                  <a:lnTo>
                    <a:pt x="25" y="50"/>
                  </a:lnTo>
                  <a:lnTo>
                    <a:pt x="47" y="53"/>
                  </a:lnTo>
                  <a:lnTo>
                    <a:pt x="67" y="63"/>
                  </a:lnTo>
                  <a:lnTo>
                    <a:pt x="83" y="77"/>
                  </a:lnTo>
                  <a:lnTo>
                    <a:pt x="94" y="96"/>
                  </a:lnTo>
                  <a:lnTo>
                    <a:pt x="100" y="117"/>
                  </a:lnTo>
                  <a:lnTo>
                    <a:pt x="101" y="133"/>
                  </a:lnTo>
                  <a:lnTo>
                    <a:pt x="104" y="139"/>
                  </a:lnTo>
                  <a:lnTo>
                    <a:pt x="113" y="148"/>
                  </a:lnTo>
                  <a:lnTo>
                    <a:pt x="119" y="151"/>
                  </a:lnTo>
                  <a:lnTo>
                    <a:pt x="140" y="151"/>
                  </a:lnTo>
                  <a:lnTo>
                    <a:pt x="151" y="140"/>
                  </a:lnTo>
                  <a:lnTo>
                    <a:pt x="151" y="126"/>
                  </a:lnTo>
                  <a:lnTo>
                    <a:pt x="149" y="103"/>
                  </a:lnTo>
                  <a:lnTo>
                    <a:pt x="143" y="82"/>
                  </a:lnTo>
                  <a:lnTo>
                    <a:pt x="133" y="62"/>
                  </a:lnTo>
                  <a:lnTo>
                    <a:pt x="120" y="45"/>
                  </a:lnTo>
                  <a:lnTo>
                    <a:pt x="105" y="29"/>
                  </a:lnTo>
                  <a:lnTo>
                    <a:pt x="87" y="17"/>
                  </a:lnTo>
                  <a:lnTo>
                    <a:pt x="67" y="8"/>
                  </a:lnTo>
                  <a:lnTo>
                    <a:pt x="46" y="2"/>
                  </a:lnTo>
                  <a:lnTo>
                    <a:pt x="24" y="0"/>
                  </a:lnTo>
                  <a:lnTo>
                    <a:pt x="11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4" name="Freeform 178"/>
            <p:cNvSpPr>
              <a:spLocks/>
            </p:cNvSpPr>
            <p:nvPr/>
          </p:nvSpPr>
          <p:spPr bwMode="auto">
            <a:xfrm>
              <a:off x="675" y="110"/>
              <a:ext cx="253" cy="253"/>
            </a:xfrm>
            <a:custGeom>
              <a:avLst/>
              <a:gdLst>
                <a:gd name="T0" fmla="*/ 31 w 253"/>
                <a:gd name="T1" fmla="*/ 0 h 253"/>
                <a:gd name="T2" fmla="*/ 8 w 253"/>
                <a:gd name="T3" fmla="*/ 6 h 253"/>
                <a:gd name="T4" fmla="*/ 0 w 253"/>
                <a:gd name="T5" fmla="*/ 23 h 253"/>
                <a:gd name="T6" fmla="*/ 0 w 253"/>
                <a:gd name="T7" fmla="*/ 31 h 253"/>
                <a:gd name="T8" fmla="*/ 2 w 253"/>
                <a:gd name="T9" fmla="*/ 37 h 253"/>
                <a:gd name="T10" fmla="*/ 12 w 253"/>
                <a:gd name="T11" fmla="*/ 47 h 253"/>
                <a:gd name="T12" fmla="*/ 18 w 253"/>
                <a:gd name="T13" fmla="*/ 49 h 253"/>
                <a:gd name="T14" fmla="*/ 25 w 253"/>
                <a:gd name="T15" fmla="*/ 50 h 253"/>
                <a:gd name="T16" fmla="*/ 45 w 253"/>
                <a:gd name="T17" fmla="*/ 51 h 253"/>
                <a:gd name="T18" fmla="*/ 66 w 253"/>
                <a:gd name="T19" fmla="*/ 55 h 253"/>
                <a:gd name="T20" fmla="*/ 85 w 253"/>
                <a:gd name="T21" fmla="*/ 61 h 253"/>
                <a:gd name="T22" fmla="*/ 104 w 253"/>
                <a:gd name="T23" fmla="*/ 69 h 253"/>
                <a:gd name="T24" fmla="*/ 121 w 253"/>
                <a:gd name="T25" fmla="*/ 79 h 253"/>
                <a:gd name="T26" fmla="*/ 138 w 253"/>
                <a:gd name="T27" fmla="*/ 91 h 253"/>
                <a:gd name="T28" fmla="*/ 154 w 253"/>
                <a:gd name="T29" fmla="*/ 109 h 253"/>
                <a:gd name="T30" fmla="*/ 168 w 253"/>
                <a:gd name="T31" fmla="*/ 127 h 253"/>
                <a:gd name="T32" fmla="*/ 180 w 253"/>
                <a:gd name="T33" fmla="*/ 145 h 253"/>
                <a:gd name="T34" fmla="*/ 189 w 253"/>
                <a:gd name="T35" fmla="*/ 163 h 253"/>
                <a:gd name="T36" fmla="*/ 195 w 253"/>
                <a:gd name="T37" fmla="*/ 181 h 253"/>
                <a:gd name="T38" fmla="*/ 199 w 253"/>
                <a:gd name="T39" fmla="*/ 199 h 253"/>
                <a:gd name="T40" fmla="*/ 202 w 253"/>
                <a:gd name="T41" fmla="*/ 217 h 253"/>
                <a:gd name="T42" fmla="*/ 208 w 253"/>
                <a:gd name="T43" fmla="*/ 242 h 253"/>
                <a:gd name="T44" fmla="*/ 224 w 253"/>
                <a:gd name="T45" fmla="*/ 252 h 253"/>
                <a:gd name="T46" fmla="*/ 227 w 253"/>
                <a:gd name="T47" fmla="*/ 252 h 253"/>
                <a:gd name="T48" fmla="*/ 241 w 253"/>
                <a:gd name="T49" fmla="*/ 252 h 253"/>
                <a:gd name="T50" fmla="*/ 252 w 253"/>
                <a:gd name="T51" fmla="*/ 241 h 253"/>
                <a:gd name="T52" fmla="*/ 252 w 253"/>
                <a:gd name="T53" fmla="*/ 227 h 253"/>
                <a:gd name="T54" fmla="*/ 251 w 253"/>
                <a:gd name="T55" fmla="*/ 206 h 253"/>
                <a:gd name="T56" fmla="*/ 248 w 253"/>
                <a:gd name="T57" fmla="*/ 186 h 253"/>
                <a:gd name="T58" fmla="*/ 243 w 253"/>
                <a:gd name="T59" fmla="*/ 166 h 253"/>
                <a:gd name="T60" fmla="*/ 237 w 253"/>
                <a:gd name="T61" fmla="*/ 147 h 253"/>
                <a:gd name="T62" fmla="*/ 229 w 253"/>
                <a:gd name="T63" fmla="*/ 128 h 253"/>
                <a:gd name="T64" fmla="*/ 219 w 253"/>
                <a:gd name="T65" fmla="*/ 110 h 253"/>
                <a:gd name="T66" fmla="*/ 208 w 253"/>
                <a:gd name="T67" fmla="*/ 93 h 253"/>
                <a:gd name="T68" fmla="*/ 195 w 253"/>
                <a:gd name="T69" fmla="*/ 77 h 253"/>
                <a:gd name="T70" fmla="*/ 177 w 253"/>
                <a:gd name="T71" fmla="*/ 61 h 253"/>
                <a:gd name="T72" fmla="*/ 160 w 253"/>
                <a:gd name="T73" fmla="*/ 47 h 253"/>
                <a:gd name="T74" fmla="*/ 142 w 253"/>
                <a:gd name="T75" fmla="*/ 35 h 253"/>
                <a:gd name="T76" fmla="*/ 125 w 253"/>
                <a:gd name="T77" fmla="*/ 24 h 253"/>
                <a:gd name="T78" fmla="*/ 106 w 253"/>
                <a:gd name="T79" fmla="*/ 16 h 253"/>
                <a:gd name="T80" fmla="*/ 88 w 253"/>
                <a:gd name="T81" fmla="*/ 9 h 253"/>
                <a:gd name="T82" fmla="*/ 69 w 253"/>
                <a:gd name="T83" fmla="*/ 4 h 253"/>
                <a:gd name="T84" fmla="*/ 50 w 253"/>
                <a:gd name="T85" fmla="*/ 1 h 253"/>
                <a:gd name="T86" fmla="*/ 31 w 253"/>
                <a:gd name="T87" fmla="*/ 0 h 25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3"/>
                <a:gd name="T133" fmla="*/ 0 h 253"/>
                <a:gd name="T134" fmla="*/ 253 w 253"/>
                <a:gd name="T135" fmla="*/ 253 h 25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3" h="253">
                  <a:moveTo>
                    <a:pt x="31" y="0"/>
                  </a:moveTo>
                  <a:lnTo>
                    <a:pt x="8" y="6"/>
                  </a:lnTo>
                  <a:lnTo>
                    <a:pt x="0" y="23"/>
                  </a:lnTo>
                  <a:lnTo>
                    <a:pt x="0" y="31"/>
                  </a:lnTo>
                  <a:lnTo>
                    <a:pt x="2" y="37"/>
                  </a:lnTo>
                  <a:lnTo>
                    <a:pt x="12" y="47"/>
                  </a:lnTo>
                  <a:lnTo>
                    <a:pt x="18" y="49"/>
                  </a:lnTo>
                  <a:lnTo>
                    <a:pt x="25" y="50"/>
                  </a:lnTo>
                  <a:lnTo>
                    <a:pt x="45" y="51"/>
                  </a:lnTo>
                  <a:lnTo>
                    <a:pt x="66" y="55"/>
                  </a:lnTo>
                  <a:lnTo>
                    <a:pt x="85" y="61"/>
                  </a:lnTo>
                  <a:lnTo>
                    <a:pt x="104" y="69"/>
                  </a:lnTo>
                  <a:lnTo>
                    <a:pt x="121" y="79"/>
                  </a:lnTo>
                  <a:lnTo>
                    <a:pt x="138" y="91"/>
                  </a:lnTo>
                  <a:lnTo>
                    <a:pt x="154" y="109"/>
                  </a:lnTo>
                  <a:lnTo>
                    <a:pt x="168" y="127"/>
                  </a:lnTo>
                  <a:lnTo>
                    <a:pt x="180" y="145"/>
                  </a:lnTo>
                  <a:lnTo>
                    <a:pt x="189" y="163"/>
                  </a:lnTo>
                  <a:lnTo>
                    <a:pt x="195" y="181"/>
                  </a:lnTo>
                  <a:lnTo>
                    <a:pt x="199" y="199"/>
                  </a:lnTo>
                  <a:lnTo>
                    <a:pt x="202" y="217"/>
                  </a:lnTo>
                  <a:lnTo>
                    <a:pt x="208" y="242"/>
                  </a:lnTo>
                  <a:lnTo>
                    <a:pt x="224" y="252"/>
                  </a:lnTo>
                  <a:lnTo>
                    <a:pt x="227" y="252"/>
                  </a:lnTo>
                  <a:lnTo>
                    <a:pt x="241" y="252"/>
                  </a:lnTo>
                  <a:lnTo>
                    <a:pt x="252" y="241"/>
                  </a:lnTo>
                  <a:lnTo>
                    <a:pt x="252" y="227"/>
                  </a:lnTo>
                  <a:lnTo>
                    <a:pt x="251" y="206"/>
                  </a:lnTo>
                  <a:lnTo>
                    <a:pt x="248" y="186"/>
                  </a:lnTo>
                  <a:lnTo>
                    <a:pt x="243" y="166"/>
                  </a:lnTo>
                  <a:lnTo>
                    <a:pt x="237" y="147"/>
                  </a:lnTo>
                  <a:lnTo>
                    <a:pt x="229" y="128"/>
                  </a:lnTo>
                  <a:lnTo>
                    <a:pt x="219" y="110"/>
                  </a:lnTo>
                  <a:lnTo>
                    <a:pt x="208" y="93"/>
                  </a:lnTo>
                  <a:lnTo>
                    <a:pt x="195" y="77"/>
                  </a:lnTo>
                  <a:lnTo>
                    <a:pt x="177" y="61"/>
                  </a:lnTo>
                  <a:lnTo>
                    <a:pt x="160" y="47"/>
                  </a:lnTo>
                  <a:lnTo>
                    <a:pt x="142" y="35"/>
                  </a:lnTo>
                  <a:lnTo>
                    <a:pt x="125" y="24"/>
                  </a:lnTo>
                  <a:lnTo>
                    <a:pt x="106" y="16"/>
                  </a:lnTo>
                  <a:lnTo>
                    <a:pt x="88" y="9"/>
                  </a:lnTo>
                  <a:lnTo>
                    <a:pt x="69" y="4"/>
                  </a:lnTo>
                  <a:lnTo>
                    <a:pt x="50" y="1"/>
                  </a:lnTo>
                  <a:lnTo>
                    <a:pt x="31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45" name="Freeform 179"/>
            <p:cNvSpPr>
              <a:spLocks/>
            </p:cNvSpPr>
            <p:nvPr/>
          </p:nvSpPr>
          <p:spPr bwMode="auto">
            <a:xfrm>
              <a:off x="674" y="10"/>
              <a:ext cx="354" cy="353"/>
            </a:xfrm>
            <a:custGeom>
              <a:avLst/>
              <a:gdLst>
                <a:gd name="T0" fmla="*/ 11 w 354"/>
                <a:gd name="T1" fmla="*/ 0 h 353"/>
                <a:gd name="T2" fmla="*/ 0 w 354"/>
                <a:gd name="T3" fmla="*/ 11 h 353"/>
                <a:gd name="T4" fmla="*/ 0 w 354"/>
                <a:gd name="T5" fmla="*/ 38 h 353"/>
                <a:gd name="T6" fmla="*/ 11 w 354"/>
                <a:gd name="T7" fmla="*/ 50 h 353"/>
                <a:gd name="T8" fmla="*/ 25 w 354"/>
                <a:gd name="T9" fmla="*/ 50 h 353"/>
                <a:gd name="T10" fmla="*/ 46 w 354"/>
                <a:gd name="T11" fmla="*/ 51 h 353"/>
                <a:gd name="T12" fmla="*/ 66 w 354"/>
                <a:gd name="T13" fmla="*/ 53 h 353"/>
                <a:gd name="T14" fmla="*/ 86 w 354"/>
                <a:gd name="T15" fmla="*/ 57 h 353"/>
                <a:gd name="T16" fmla="*/ 106 w 354"/>
                <a:gd name="T17" fmla="*/ 62 h 353"/>
                <a:gd name="T18" fmla="*/ 125 w 354"/>
                <a:gd name="T19" fmla="*/ 69 h 353"/>
                <a:gd name="T20" fmla="*/ 143 w 354"/>
                <a:gd name="T21" fmla="*/ 77 h 353"/>
                <a:gd name="T22" fmla="*/ 162 w 354"/>
                <a:gd name="T23" fmla="*/ 87 h 353"/>
                <a:gd name="T24" fmla="*/ 179 w 354"/>
                <a:gd name="T25" fmla="*/ 98 h 353"/>
                <a:gd name="T26" fmla="*/ 195 w 354"/>
                <a:gd name="T27" fmla="*/ 110 h 353"/>
                <a:gd name="T28" fmla="*/ 211 w 354"/>
                <a:gd name="T29" fmla="*/ 123 h 353"/>
                <a:gd name="T30" fmla="*/ 227 w 354"/>
                <a:gd name="T31" fmla="*/ 140 h 353"/>
                <a:gd name="T32" fmla="*/ 241 w 354"/>
                <a:gd name="T33" fmla="*/ 157 h 353"/>
                <a:gd name="T34" fmla="*/ 254 w 354"/>
                <a:gd name="T35" fmla="*/ 174 h 353"/>
                <a:gd name="T36" fmla="*/ 265 w 354"/>
                <a:gd name="T37" fmla="*/ 192 h 353"/>
                <a:gd name="T38" fmla="*/ 275 w 354"/>
                <a:gd name="T39" fmla="*/ 210 h 353"/>
                <a:gd name="T40" fmla="*/ 283 w 354"/>
                <a:gd name="T41" fmla="*/ 228 h 353"/>
                <a:gd name="T42" fmla="*/ 290 w 354"/>
                <a:gd name="T43" fmla="*/ 247 h 353"/>
                <a:gd name="T44" fmla="*/ 295 w 354"/>
                <a:gd name="T45" fmla="*/ 266 h 353"/>
                <a:gd name="T46" fmla="*/ 299 w 354"/>
                <a:gd name="T47" fmla="*/ 285 h 353"/>
                <a:gd name="T48" fmla="*/ 302 w 354"/>
                <a:gd name="T49" fmla="*/ 304 h 353"/>
                <a:gd name="T50" fmla="*/ 303 w 354"/>
                <a:gd name="T51" fmla="*/ 324 h 353"/>
                <a:gd name="T52" fmla="*/ 303 w 354"/>
                <a:gd name="T53" fmla="*/ 335 h 353"/>
                <a:gd name="T54" fmla="*/ 306 w 354"/>
                <a:gd name="T55" fmla="*/ 341 h 353"/>
                <a:gd name="T56" fmla="*/ 315 w 354"/>
                <a:gd name="T57" fmla="*/ 350 h 353"/>
                <a:gd name="T58" fmla="*/ 322 w 354"/>
                <a:gd name="T59" fmla="*/ 353 h 353"/>
                <a:gd name="T60" fmla="*/ 342 w 354"/>
                <a:gd name="T61" fmla="*/ 353 h 353"/>
                <a:gd name="T62" fmla="*/ 353 w 354"/>
                <a:gd name="T63" fmla="*/ 342 h 353"/>
                <a:gd name="T64" fmla="*/ 353 w 354"/>
                <a:gd name="T65" fmla="*/ 329 h 353"/>
                <a:gd name="T66" fmla="*/ 353 w 354"/>
                <a:gd name="T67" fmla="*/ 308 h 353"/>
                <a:gd name="T68" fmla="*/ 350 w 354"/>
                <a:gd name="T69" fmla="*/ 287 h 353"/>
                <a:gd name="T70" fmla="*/ 347 w 354"/>
                <a:gd name="T71" fmla="*/ 267 h 353"/>
                <a:gd name="T72" fmla="*/ 343 w 354"/>
                <a:gd name="T73" fmla="*/ 247 h 353"/>
                <a:gd name="T74" fmla="*/ 337 w 354"/>
                <a:gd name="T75" fmla="*/ 228 h 353"/>
                <a:gd name="T76" fmla="*/ 330 w 354"/>
                <a:gd name="T77" fmla="*/ 209 h 353"/>
                <a:gd name="T78" fmla="*/ 322 w 354"/>
                <a:gd name="T79" fmla="*/ 190 h 353"/>
                <a:gd name="T80" fmla="*/ 312 w 354"/>
                <a:gd name="T81" fmla="*/ 172 h 353"/>
                <a:gd name="T82" fmla="*/ 302 w 354"/>
                <a:gd name="T83" fmla="*/ 154 h 353"/>
                <a:gd name="T84" fmla="*/ 290 w 354"/>
                <a:gd name="T85" fmla="*/ 137 h 353"/>
                <a:gd name="T86" fmla="*/ 278 w 354"/>
                <a:gd name="T87" fmla="*/ 121 h 353"/>
                <a:gd name="T88" fmla="*/ 264 w 354"/>
                <a:gd name="T89" fmla="*/ 105 h 353"/>
                <a:gd name="T90" fmla="*/ 248 w 354"/>
                <a:gd name="T91" fmla="*/ 90 h 353"/>
                <a:gd name="T92" fmla="*/ 231 w 354"/>
                <a:gd name="T93" fmla="*/ 76 h 353"/>
                <a:gd name="T94" fmla="*/ 214 w 354"/>
                <a:gd name="T95" fmla="*/ 63 h 353"/>
                <a:gd name="T96" fmla="*/ 197 w 354"/>
                <a:gd name="T97" fmla="*/ 51 h 353"/>
                <a:gd name="T98" fmla="*/ 179 w 354"/>
                <a:gd name="T99" fmla="*/ 40 h 353"/>
                <a:gd name="T100" fmla="*/ 161 w 354"/>
                <a:gd name="T101" fmla="*/ 31 h 353"/>
                <a:gd name="T102" fmla="*/ 142 w 354"/>
                <a:gd name="T103" fmla="*/ 23 h 353"/>
                <a:gd name="T104" fmla="*/ 124 w 354"/>
                <a:gd name="T105" fmla="*/ 16 h 353"/>
                <a:gd name="T106" fmla="*/ 105 w 354"/>
                <a:gd name="T107" fmla="*/ 10 h 353"/>
                <a:gd name="T108" fmla="*/ 85 w 354"/>
                <a:gd name="T109" fmla="*/ 6 h 353"/>
                <a:gd name="T110" fmla="*/ 66 w 354"/>
                <a:gd name="T111" fmla="*/ 3 h 353"/>
                <a:gd name="T112" fmla="*/ 46 w 354"/>
                <a:gd name="T113" fmla="*/ 0 h 353"/>
                <a:gd name="T114" fmla="*/ 26 w 354"/>
                <a:gd name="T115" fmla="*/ 0 h 353"/>
                <a:gd name="T116" fmla="*/ 11 w 354"/>
                <a:gd name="T117" fmla="*/ 0 h 353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54"/>
                <a:gd name="T178" fmla="*/ 0 h 353"/>
                <a:gd name="T179" fmla="*/ 354 w 354"/>
                <a:gd name="T180" fmla="*/ 353 h 353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54" h="353">
                  <a:moveTo>
                    <a:pt x="11" y="0"/>
                  </a:moveTo>
                  <a:lnTo>
                    <a:pt x="0" y="11"/>
                  </a:lnTo>
                  <a:lnTo>
                    <a:pt x="0" y="38"/>
                  </a:lnTo>
                  <a:lnTo>
                    <a:pt x="11" y="50"/>
                  </a:lnTo>
                  <a:lnTo>
                    <a:pt x="25" y="50"/>
                  </a:lnTo>
                  <a:lnTo>
                    <a:pt x="46" y="51"/>
                  </a:lnTo>
                  <a:lnTo>
                    <a:pt x="66" y="53"/>
                  </a:lnTo>
                  <a:lnTo>
                    <a:pt x="86" y="57"/>
                  </a:lnTo>
                  <a:lnTo>
                    <a:pt x="106" y="62"/>
                  </a:lnTo>
                  <a:lnTo>
                    <a:pt x="125" y="69"/>
                  </a:lnTo>
                  <a:lnTo>
                    <a:pt x="143" y="77"/>
                  </a:lnTo>
                  <a:lnTo>
                    <a:pt x="162" y="87"/>
                  </a:lnTo>
                  <a:lnTo>
                    <a:pt x="179" y="98"/>
                  </a:lnTo>
                  <a:lnTo>
                    <a:pt x="195" y="110"/>
                  </a:lnTo>
                  <a:lnTo>
                    <a:pt x="211" y="123"/>
                  </a:lnTo>
                  <a:lnTo>
                    <a:pt x="227" y="140"/>
                  </a:lnTo>
                  <a:lnTo>
                    <a:pt x="241" y="157"/>
                  </a:lnTo>
                  <a:lnTo>
                    <a:pt x="254" y="174"/>
                  </a:lnTo>
                  <a:lnTo>
                    <a:pt x="265" y="192"/>
                  </a:lnTo>
                  <a:lnTo>
                    <a:pt x="275" y="210"/>
                  </a:lnTo>
                  <a:lnTo>
                    <a:pt x="283" y="228"/>
                  </a:lnTo>
                  <a:lnTo>
                    <a:pt x="290" y="247"/>
                  </a:lnTo>
                  <a:lnTo>
                    <a:pt x="295" y="266"/>
                  </a:lnTo>
                  <a:lnTo>
                    <a:pt x="299" y="285"/>
                  </a:lnTo>
                  <a:lnTo>
                    <a:pt x="302" y="304"/>
                  </a:lnTo>
                  <a:lnTo>
                    <a:pt x="303" y="324"/>
                  </a:lnTo>
                  <a:lnTo>
                    <a:pt x="303" y="335"/>
                  </a:lnTo>
                  <a:lnTo>
                    <a:pt x="306" y="341"/>
                  </a:lnTo>
                  <a:lnTo>
                    <a:pt x="315" y="350"/>
                  </a:lnTo>
                  <a:lnTo>
                    <a:pt x="322" y="353"/>
                  </a:lnTo>
                  <a:lnTo>
                    <a:pt x="342" y="353"/>
                  </a:lnTo>
                  <a:lnTo>
                    <a:pt x="353" y="342"/>
                  </a:lnTo>
                  <a:lnTo>
                    <a:pt x="353" y="329"/>
                  </a:lnTo>
                  <a:lnTo>
                    <a:pt x="353" y="308"/>
                  </a:lnTo>
                  <a:lnTo>
                    <a:pt x="350" y="287"/>
                  </a:lnTo>
                  <a:lnTo>
                    <a:pt x="347" y="267"/>
                  </a:lnTo>
                  <a:lnTo>
                    <a:pt x="343" y="247"/>
                  </a:lnTo>
                  <a:lnTo>
                    <a:pt x="337" y="228"/>
                  </a:lnTo>
                  <a:lnTo>
                    <a:pt x="330" y="209"/>
                  </a:lnTo>
                  <a:lnTo>
                    <a:pt x="322" y="190"/>
                  </a:lnTo>
                  <a:lnTo>
                    <a:pt x="312" y="172"/>
                  </a:lnTo>
                  <a:lnTo>
                    <a:pt x="302" y="154"/>
                  </a:lnTo>
                  <a:lnTo>
                    <a:pt x="290" y="137"/>
                  </a:lnTo>
                  <a:lnTo>
                    <a:pt x="278" y="121"/>
                  </a:lnTo>
                  <a:lnTo>
                    <a:pt x="264" y="105"/>
                  </a:lnTo>
                  <a:lnTo>
                    <a:pt x="248" y="90"/>
                  </a:lnTo>
                  <a:lnTo>
                    <a:pt x="231" y="76"/>
                  </a:lnTo>
                  <a:lnTo>
                    <a:pt x="214" y="63"/>
                  </a:lnTo>
                  <a:lnTo>
                    <a:pt x="197" y="51"/>
                  </a:lnTo>
                  <a:lnTo>
                    <a:pt x="179" y="40"/>
                  </a:lnTo>
                  <a:lnTo>
                    <a:pt x="161" y="31"/>
                  </a:lnTo>
                  <a:lnTo>
                    <a:pt x="142" y="23"/>
                  </a:lnTo>
                  <a:lnTo>
                    <a:pt x="124" y="16"/>
                  </a:lnTo>
                  <a:lnTo>
                    <a:pt x="105" y="10"/>
                  </a:lnTo>
                  <a:lnTo>
                    <a:pt x="85" y="6"/>
                  </a:lnTo>
                  <a:lnTo>
                    <a:pt x="66" y="3"/>
                  </a:lnTo>
                  <a:lnTo>
                    <a:pt x="46" y="0"/>
                  </a:lnTo>
                  <a:lnTo>
                    <a:pt x="26" y="0"/>
                  </a:lnTo>
                  <a:lnTo>
                    <a:pt x="11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80"/>
            <p:cNvGrpSpPr>
              <a:grpSpLocks/>
            </p:cNvGrpSpPr>
            <p:nvPr/>
          </p:nvGrpSpPr>
          <p:grpSpPr bwMode="auto">
            <a:xfrm>
              <a:off x="10" y="199"/>
              <a:ext cx="811" cy="811"/>
              <a:chOff x="10" y="199"/>
              <a:chExt cx="811" cy="811"/>
            </a:xfrm>
          </p:grpSpPr>
          <p:sp>
            <p:nvSpPr>
              <p:cNvPr id="25650" name="Freeform 181"/>
              <p:cNvSpPr>
                <a:spLocks/>
              </p:cNvSpPr>
              <p:nvPr/>
            </p:nvSpPr>
            <p:spPr bwMode="auto">
              <a:xfrm>
                <a:off x="10" y="199"/>
                <a:ext cx="811" cy="811"/>
              </a:xfrm>
              <a:custGeom>
                <a:avLst/>
                <a:gdLst>
                  <a:gd name="T0" fmla="*/ 513 w 811"/>
                  <a:gd name="T1" fmla="*/ 1 h 811"/>
                  <a:gd name="T2" fmla="*/ 478 w 811"/>
                  <a:gd name="T3" fmla="*/ 14 h 811"/>
                  <a:gd name="T4" fmla="*/ 72 w 811"/>
                  <a:gd name="T5" fmla="*/ 417 h 811"/>
                  <a:gd name="T6" fmla="*/ 49 w 811"/>
                  <a:gd name="T7" fmla="*/ 444 h 811"/>
                  <a:gd name="T8" fmla="*/ 30 w 811"/>
                  <a:gd name="T9" fmla="*/ 476 h 811"/>
                  <a:gd name="T10" fmla="*/ 15 w 811"/>
                  <a:gd name="T11" fmla="*/ 511 h 811"/>
                  <a:gd name="T12" fmla="*/ 5 w 811"/>
                  <a:gd name="T13" fmla="*/ 548 h 811"/>
                  <a:gd name="T14" fmla="*/ 0 w 811"/>
                  <a:gd name="T15" fmla="*/ 586 h 811"/>
                  <a:gd name="T16" fmla="*/ 0 w 811"/>
                  <a:gd name="T17" fmla="*/ 625 h 811"/>
                  <a:gd name="T18" fmla="*/ 7 w 811"/>
                  <a:gd name="T19" fmla="*/ 663 h 811"/>
                  <a:gd name="T20" fmla="*/ 19 w 811"/>
                  <a:gd name="T21" fmla="*/ 698 h 811"/>
                  <a:gd name="T22" fmla="*/ 39 w 811"/>
                  <a:gd name="T23" fmla="*/ 731 h 811"/>
                  <a:gd name="T24" fmla="*/ 66 w 811"/>
                  <a:gd name="T25" fmla="*/ 760 h 811"/>
                  <a:gd name="T26" fmla="*/ 99 w 811"/>
                  <a:gd name="T27" fmla="*/ 782 h 811"/>
                  <a:gd name="T28" fmla="*/ 134 w 811"/>
                  <a:gd name="T29" fmla="*/ 798 h 811"/>
                  <a:gd name="T30" fmla="*/ 172 w 811"/>
                  <a:gd name="T31" fmla="*/ 807 h 811"/>
                  <a:gd name="T32" fmla="*/ 210 w 811"/>
                  <a:gd name="T33" fmla="*/ 810 h 811"/>
                  <a:gd name="T34" fmla="*/ 248 w 811"/>
                  <a:gd name="T35" fmla="*/ 808 h 811"/>
                  <a:gd name="T36" fmla="*/ 285 w 811"/>
                  <a:gd name="T37" fmla="*/ 800 h 811"/>
                  <a:gd name="T38" fmla="*/ 321 w 811"/>
                  <a:gd name="T39" fmla="*/ 788 h 811"/>
                  <a:gd name="T40" fmla="*/ 353 w 811"/>
                  <a:gd name="T41" fmla="*/ 771 h 811"/>
                  <a:gd name="T42" fmla="*/ 202 w 811"/>
                  <a:gd name="T43" fmla="*/ 761 h 811"/>
                  <a:gd name="T44" fmla="*/ 164 w 811"/>
                  <a:gd name="T45" fmla="*/ 757 h 811"/>
                  <a:gd name="T46" fmla="*/ 129 w 811"/>
                  <a:gd name="T47" fmla="*/ 744 h 811"/>
                  <a:gd name="T48" fmla="*/ 98 w 811"/>
                  <a:gd name="T49" fmla="*/ 723 h 811"/>
                  <a:gd name="T50" fmla="*/ 74 w 811"/>
                  <a:gd name="T51" fmla="*/ 692 h 811"/>
                  <a:gd name="T52" fmla="*/ 58 w 811"/>
                  <a:gd name="T53" fmla="*/ 657 h 811"/>
                  <a:gd name="T54" fmla="*/ 51 w 811"/>
                  <a:gd name="T55" fmla="*/ 620 h 811"/>
                  <a:gd name="T56" fmla="*/ 51 w 811"/>
                  <a:gd name="T57" fmla="*/ 581 h 811"/>
                  <a:gd name="T58" fmla="*/ 58 w 811"/>
                  <a:gd name="T59" fmla="*/ 543 h 811"/>
                  <a:gd name="T60" fmla="*/ 71 w 811"/>
                  <a:gd name="T61" fmla="*/ 507 h 811"/>
                  <a:gd name="T62" fmla="*/ 89 w 811"/>
                  <a:gd name="T63" fmla="*/ 475 h 811"/>
                  <a:gd name="T64" fmla="*/ 495 w 811"/>
                  <a:gd name="T65" fmla="*/ 65 h 811"/>
                  <a:gd name="T66" fmla="*/ 529 w 811"/>
                  <a:gd name="T67" fmla="*/ 50 h 811"/>
                  <a:gd name="T68" fmla="*/ 601 w 811"/>
                  <a:gd name="T69" fmla="*/ 31 h 811"/>
                  <a:gd name="T70" fmla="*/ 568 w 811"/>
                  <a:gd name="T71" fmla="*/ 8 h 811"/>
                  <a:gd name="T72" fmla="*/ 532 w 811"/>
                  <a:gd name="T73" fmla="*/ 0 h 81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11"/>
                  <a:gd name="T112" fmla="*/ 0 h 811"/>
                  <a:gd name="T113" fmla="*/ 811 w 811"/>
                  <a:gd name="T114" fmla="*/ 811 h 811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11" h="811">
                    <a:moveTo>
                      <a:pt x="532" y="0"/>
                    </a:moveTo>
                    <a:lnTo>
                      <a:pt x="513" y="1"/>
                    </a:lnTo>
                    <a:lnTo>
                      <a:pt x="495" y="6"/>
                    </a:lnTo>
                    <a:lnTo>
                      <a:pt x="478" y="14"/>
                    </a:lnTo>
                    <a:lnTo>
                      <a:pt x="462" y="27"/>
                    </a:lnTo>
                    <a:lnTo>
                      <a:pt x="72" y="417"/>
                    </a:lnTo>
                    <a:lnTo>
                      <a:pt x="60" y="430"/>
                    </a:lnTo>
                    <a:lnTo>
                      <a:pt x="49" y="444"/>
                    </a:lnTo>
                    <a:lnTo>
                      <a:pt x="39" y="459"/>
                    </a:lnTo>
                    <a:lnTo>
                      <a:pt x="30" y="476"/>
                    </a:lnTo>
                    <a:lnTo>
                      <a:pt x="22" y="493"/>
                    </a:lnTo>
                    <a:lnTo>
                      <a:pt x="15" y="511"/>
                    </a:lnTo>
                    <a:lnTo>
                      <a:pt x="9" y="529"/>
                    </a:lnTo>
                    <a:lnTo>
                      <a:pt x="5" y="548"/>
                    </a:lnTo>
                    <a:lnTo>
                      <a:pt x="2" y="567"/>
                    </a:lnTo>
                    <a:lnTo>
                      <a:pt x="0" y="586"/>
                    </a:lnTo>
                    <a:lnTo>
                      <a:pt x="0" y="606"/>
                    </a:lnTo>
                    <a:lnTo>
                      <a:pt x="0" y="625"/>
                    </a:lnTo>
                    <a:lnTo>
                      <a:pt x="3" y="644"/>
                    </a:lnTo>
                    <a:lnTo>
                      <a:pt x="7" y="663"/>
                    </a:lnTo>
                    <a:lnTo>
                      <a:pt x="12" y="681"/>
                    </a:lnTo>
                    <a:lnTo>
                      <a:pt x="19" y="698"/>
                    </a:lnTo>
                    <a:lnTo>
                      <a:pt x="28" y="715"/>
                    </a:lnTo>
                    <a:lnTo>
                      <a:pt x="39" y="731"/>
                    </a:lnTo>
                    <a:lnTo>
                      <a:pt x="51" y="746"/>
                    </a:lnTo>
                    <a:lnTo>
                      <a:pt x="66" y="760"/>
                    </a:lnTo>
                    <a:lnTo>
                      <a:pt x="82" y="772"/>
                    </a:lnTo>
                    <a:lnTo>
                      <a:pt x="99" y="782"/>
                    </a:lnTo>
                    <a:lnTo>
                      <a:pt x="116" y="791"/>
                    </a:lnTo>
                    <a:lnTo>
                      <a:pt x="134" y="798"/>
                    </a:lnTo>
                    <a:lnTo>
                      <a:pt x="153" y="803"/>
                    </a:lnTo>
                    <a:lnTo>
                      <a:pt x="172" y="807"/>
                    </a:lnTo>
                    <a:lnTo>
                      <a:pt x="191" y="809"/>
                    </a:lnTo>
                    <a:lnTo>
                      <a:pt x="210" y="810"/>
                    </a:lnTo>
                    <a:lnTo>
                      <a:pt x="229" y="810"/>
                    </a:lnTo>
                    <a:lnTo>
                      <a:pt x="248" y="808"/>
                    </a:lnTo>
                    <a:lnTo>
                      <a:pt x="267" y="805"/>
                    </a:lnTo>
                    <a:lnTo>
                      <a:pt x="285" y="800"/>
                    </a:lnTo>
                    <a:lnTo>
                      <a:pt x="303" y="794"/>
                    </a:lnTo>
                    <a:lnTo>
                      <a:pt x="321" y="788"/>
                    </a:lnTo>
                    <a:lnTo>
                      <a:pt x="337" y="780"/>
                    </a:lnTo>
                    <a:lnTo>
                      <a:pt x="353" y="771"/>
                    </a:lnTo>
                    <a:lnTo>
                      <a:pt x="367" y="761"/>
                    </a:lnTo>
                    <a:lnTo>
                      <a:pt x="202" y="761"/>
                    </a:lnTo>
                    <a:lnTo>
                      <a:pt x="183" y="760"/>
                    </a:lnTo>
                    <a:lnTo>
                      <a:pt x="164" y="757"/>
                    </a:lnTo>
                    <a:lnTo>
                      <a:pt x="146" y="751"/>
                    </a:lnTo>
                    <a:lnTo>
                      <a:pt x="129" y="744"/>
                    </a:lnTo>
                    <a:lnTo>
                      <a:pt x="113" y="735"/>
                    </a:lnTo>
                    <a:lnTo>
                      <a:pt x="98" y="723"/>
                    </a:lnTo>
                    <a:lnTo>
                      <a:pt x="85" y="708"/>
                    </a:lnTo>
                    <a:lnTo>
                      <a:pt x="74" y="692"/>
                    </a:lnTo>
                    <a:lnTo>
                      <a:pt x="65" y="675"/>
                    </a:lnTo>
                    <a:lnTo>
                      <a:pt x="58" y="657"/>
                    </a:lnTo>
                    <a:lnTo>
                      <a:pt x="54" y="639"/>
                    </a:lnTo>
                    <a:lnTo>
                      <a:pt x="51" y="620"/>
                    </a:lnTo>
                    <a:lnTo>
                      <a:pt x="50" y="600"/>
                    </a:lnTo>
                    <a:lnTo>
                      <a:pt x="51" y="581"/>
                    </a:lnTo>
                    <a:lnTo>
                      <a:pt x="54" y="562"/>
                    </a:lnTo>
                    <a:lnTo>
                      <a:pt x="58" y="543"/>
                    </a:lnTo>
                    <a:lnTo>
                      <a:pt x="64" y="525"/>
                    </a:lnTo>
                    <a:lnTo>
                      <a:pt x="71" y="507"/>
                    </a:lnTo>
                    <a:lnTo>
                      <a:pt x="79" y="491"/>
                    </a:lnTo>
                    <a:lnTo>
                      <a:pt x="89" y="475"/>
                    </a:lnTo>
                    <a:lnTo>
                      <a:pt x="100" y="461"/>
                    </a:lnTo>
                    <a:lnTo>
                      <a:pt x="495" y="65"/>
                    </a:lnTo>
                    <a:lnTo>
                      <a:pt x="511" y="54"/>
                    </a:lnTo>
                    <a:lnTo>
                      <a:pt x="529" y="50"/>
                    </a:lnTo>
                    <a:lnTo>
                      <a:pt x="620" y="50"/>
                    </a:lnTo>
                    <a:lnTo>
                      <a:pt x="601" y="31"/>
                    </a:lnTo>
                    <a:lnTo>
                      <a:pt x="585" y="18"/>
                    </a:lnTo>
                    <a:lnTo>
                      <a:pt x="568" y="8"/>
                    </a:lnTo>
                    <a:lnTo>
                      <a:pt x="550" y="2"/>
                    </a:lnTo>
                    <a:lnTo>
                      <a:pt x="532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51" name="Freeform 182"/>
              <p:cNvSpPr>
                <a:spLocks/>
              </p:cNvSpPr>
              <p:nvPr/>
            </p:nvSpPr>
            <p:spPr bwMode="auto">
              <a:xfrm>
                <a:off x="10" y="199"/>
                <a:ext cx="811" cy="811"/>
              </a:xfrm>
              <a:custGeom>
                <a:avLst/>
                <a:gdLst>
                  <a:gd name="T0" fmla="*/ 620 w 811"/>
                  <a:gd name="T1" fmla="*/ 50 h 811"/>
                  <a:gd name="T2" fmla="*/ 529 w 811"/>
                  <a:gd name="T3" fmla="*/ 50 h 811"/>
                  <a:gd name="T4" fmla="*/ 547 w 811"/>
                  <a:gd name="T5" fmla="*/ 53 h 811"/>
                  <a:gd name="T6" fmla="*/ 563 w 811"/>
                  <a:gd name="T7" fmla="*/ 64 h 811"/>
                  <a:gd name="T8" fmla="*/ 745 w 811"/>
                  <a:gd name="T9" fmla="*/ 245 h 811"/>
                  <a:gd name="T10" fmla="*/ 757 w 811"/>
                  <a:gd name="T11" fmla="*/ 262 h 811"/>
                  <a:gd name="T12" fmla="*/ 761 w 811"/>
                  <a:gd name="T13" fmla="*/ 279 h 811"/>
                  <a:gd name="T14" fmla="*/ 758 w 811"/>
                  <a:gd name="T15" fmla="*/ 297 h 811"/>
                  <a:gd name="T16" fmla="*/ 748 w 811"/>
                  <a:gd name="T17" fmla="*/ 313 h 811"/>
                  <a:gd name="T18" fmla="*/ 358 w 811"/>
                  <a:gd name="T19" fmla="*/ 703 h 811"/>
                  <a:gd name="T20" fmla="*/ 345 w 811"/>
                  <a:gd name="T21" fmla="*/ 715 h 811"/>
                  <a:gd name="T22" fmla="*/ 330 w 811"/>
                  <a:gd name="T23" fmla="*/ 725 h 811"/>
                  <a:gd name="T24" fmla="*/ 314 w 811"/>
                  <a:gd name="T25" fmla="*/ 735 h 811"/>
                  <a:gd name="T26" fmla="*/ 297 w 811"/>
                  <a:gd name="T27" fmla="*/ 743 h 811"/>
                  <a:gd name="T28" fmla="*/ 279 w 811"/>
                  <a:gd name="T29" fmla="*/ 750 h 811"/>
                  <a:gd name="T30" fmla="*/ 260 w 811"/>
                  <a:gd name="T31" fmla="*/ 755 h 811"/>
                  <a:gd name="T32" fmla="*/ 241 w 811"/>
                  <a:gd name="T33" fmla="*/ 759 h 811"/>
                  <a:gd name="T34" fmla="*/ 222 w 811"/>
                  <a:gd name="T35" fmla="*/ 761 h 811"/>
                  <a:gd name="T36" fmla="*/ 202 w 811"/>
                  <a:gd name="T37" fmla="*/ 761 h 811"/>
                  <a:gd name="T38" fmla="*/ 367 w 811"/>
                  <a:gd name="T39" fmla="*/ 761 h 811"/>
                  <a:gd name="T40" fmla="*/ 368 w 811"/>
                  <a:gd name="T41" fmla="*/ 761 h 811"/>
                  <a:gd name="T42" fmla="*/ 382 w 811"/>
                  <a:gd name="T43" fmla="*/ 750 h 811"/>
                  <a:gd name="T44" fmla="*/ 781 w 811"/>
                  <a:gd name="T45" fmla="*/ 352 h 811"/>
                  <a:gd name="T46" fmla="*/ 794 w 811"/>
                  <a:gd name="T47" fmla="*/ 336 h 811"/>
                  <a:gd name="T48" fmla="*/ 804 w 811"/>
                  <a:gd name="T49" fmla="*/ 319 h 811"/>
                  <a:gd name="T50" fmla="*/ 809 w 811"/>
                  <a:gd name="T51" fmla="*/ 301 h 811"/>
                  <a:gd name="T52" fmla="*/ 811 w 811"/>
                  <a:gd name="T53" fmla="*/ 283 h 811"/>
                  <a:gd name="T54" fmla="*/ 810 w 811"/>
                  <a:gd name="T55" fmla="*/ 265 h 811"/>
                  <a:gd name="T56" fmla="*/ 805 w 811"/>
                  <a:gd name="T57" fmla="*/ 247 h 811"/>
                  <a:gd name="T58" fmla="*/ 796 w 811"/>
                  <a:gd name="T59" fmla="*/ 229 h 811"/>
                  <a:gd name="T60" fmla="*/ 783 w 811"/>
                  <a:gd name="T61" fmla="*/ 213 h 811"/>
                  <a:gd name="T62" fmla="*/ 780 w 811"/>
                  <a:gd name="T63" fmla="*/ 210 h 811"/>
                  <a:gd name="T64" fmla="*/ 620 w 811"/>
                  <a:gd name="T65" fmla="*/ 50 h 81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11"/>
                  <a:gd name="T100" fmla="*/ 0 h 811"/>
                  <a:gd name="T101" fmla="*/ 811 w 811"/>
                  <a:gd name="T102" fmla="*/ 811 h 81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11" h="811">
                    <a:moveTo>
                      <a:pt x="620" y="50"/>
                    </a:moveTo>
                    <a:lnTo>
                      <a:pt x="529" y="50"/>
                    </a:lnTo>
                    <a:lnTo>
                      <a:pt x="547" y="53"/>
                    </a:lnTo>
                    <a:lnTo>
                      <a:pt x="563" y="64"/>
                    </a:lnTo>
                    <a:lnTo>
                      <a:pt x="745" y="245"/>
                    </a:lnTo>
                    <a:lnTo>
                      <a:pt x="757" y="262"/>
                    </a:lnTo>
                    <a:lnTo>
                      <a:pt x="761" y="279"/>
                    </a:lnTo>
                    <a:lnTo>
                      <a:pt x="758" y="297"/>
                    </a:lnTo>
                    <a:lnTo>
                      <a:pt x="748" y="313"/>
                    </a:lnTo>
                    <a:lnTo>
                      <a:pt x="358" y="703"/>
                    </a:lnTo>
                    <a:lnTo>
                      <a:pt x="345" y="715"/>
                    </a:lnTo>
                    <a:lnTo>
                      <a:pt x="330" y="725"/>
                    </a:lnTo>
                    <a:lnTo>
                      <a:pt x="314" y="735"/>
                    </a:lnTo>
                    <a:lnTo>
                      <a:pt x="297" y="743"/>
                    </a:lnTo>
                    <a:lnTo>
                      <a:pt x="279" y="750"/>
                    </a:lnTo>
                    <a:lnTo>
                      <a:pt x="260" y="755"/>
                    </a:lnTo>
                    <a:lnTo>
                      <a:pt x="241" y="759"/>
                    </a:lnTo>
                    <a:lnTo>
                      <a:pt x="222" y="761"/>
                    </a:lnTo>
                    <a:lnTo>
                      <a:pt x="202" y="761"/>
                    </a:lnTo>
                    <a:lnTo>
                      <a:pt x="367" y="761"/>
                    </a:lnTo>
                    <a:lnTo>
                      <a:pt x="368" y="761"/>
                    </a:lnTo>
                    <a:lnTo>
                      <a:pt x="382" y="750"/>
                    </a:lnTo>
                    <a:lnTo>
                      <a:pt x="781" y="352"/>
                    </a:lnTo>
                    <a:lnTo>
                      <a:pt x="794" y="336"/>
                    </a:lnTo>
                    <a:lnTo>
                      <a:pt x="804" y="319"/>
                    </a:lnTo>
                    <a:lnTo>
                      <a:pt x="809" y="301"/>
                    </a:lnTo>
                    <a:lnTo>
                      <a:pt x="811" y="283"/>
                    </a:lnTo>
                    <a:lnTo>
                      <a:pt x="810" y="265"/>
                    </a:lnTo>
                    <a:lnTo>
                      <a:pt x="805" y="247"/>
                    </a:lnTo>
                    <a:lnTo>
                      <a:pt x="796" y="229"/>
                    </a:lnTo>
                    <a:lnTo>
                      <a:pt x="783" y="213"/>
                    </a:lnTo>
                    <a:lnTo>
                      <a:pt x="780" y="210"/>
                    </a:lnTo>
                    <a:lnTo>
                      <a:pt x="620" y="5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83"/>
            <p:cNvGrpSpPr>
              <a:grpSpLocks/>
            </p:cNvGrpSpPr>
            <p:nvPr/>
          </p:nvGrpSpPr>
          <p:grpSpPr bwMode="auto">
            <a:xfrm>
              <a:off x="467" y="403"/>
              <a:ext cx="150" cy="150"/>
              <a:chOff x="467" y="403"/>
              <a:chExt cx="150" cy="150"/>
            </a:xfrm>
          </p:grpSpPr>
          <p:sp>
            <p:nvSpPr>
              <p:cNvPr id="25648" name="Freeform 184"/>
              <p:cNvSpPr>
                <a:spLocks/>
              </p:cNvSpPr>
              <p:nvPr/>
            </p:nvSpPr>
            <p:spPr bwMode="auto">
              <a:xfrm>
                <a:off x="467" y="403"/>
                <a:ext cx="150" cy="150"/>
              </a:xfrm>
              <a:custGeom>
                <a:avLst/>
                <a:gdLst>
                  <a:gd name="T0" fmla="*/ 75 w 150"/>
                  <a:gd name="T1" fmla="*/ 0 h 150"/>
                  <a:gd name="T2" fmla="*/ 56 w 150"/>
                  <a:gd name="T3" fmla="*/ 2 h 150"/>
                  <a:gd name="T4" fmla="*/ 38 w 150"/>
                  <a:gd name="T5" fmla="*/ 8 h 150"/>
                  <a:gd name="T6" fmla="*/ 22 w 150"/>
                  <a:gd name="T7" fmla="*/ 20 h 150"/>
                  <a:gd name="T8" fmla="*/ 10 w 150"/>
                  <a:gd name="T9" fmla="*/ 36 h 150"/>
                  <a:gd name="T10" fmla="*/ 2 w 150"/>
                  <a:gd name="T11" fmla="*/ 54 h 150"/>
                  <a:gd name="T12" fmla="*/ 0 w 150"/>
                  <a:gd name="T13" fmla="*/ 72 h 150"/>
                  <a:gd name="T14" fmla="*/ 1 w 150"/>
                  <a:gd name="T15" fmla="*/ 91 h 150"/>
                  <a:gd name="T16" fmla="*/ 8 w 150"/>
                  <a:gd name="T17" fmla="*/ 109 h 150"/>
                  <a:gd name="T18" fmla="*/ 19 w 150"/>
                  <a:gd name="T19" fmla="*/ 125 h 150"/>
                  <a:gd name="T20" fmla="*/ 36 w 150"/>
                  <a:gd name="T21" fmla="*/ 138 h 150"/>
                  <a:gd name="T22" fmla="*/ 54 w 150"/>
                  <a:gd name="T23" fmla="*/ 146 h 150"/>
                  <a:gd name="T24" fmla="*/ 73 w 150"/>
                  <a:gd name="T25" fmla="*/ 150 h 150"/>
                  <a:gd name="T26" fmla="*/ 91 w 150"/>
                  <a:gd name="T27" fmla="*/ 148 h 150"/>
                  <a:gd name="T28" fmla="*/ 109 w 150"/>
                  <a:gd name="T29" fmla="*/ 142 h 150"/>
                  <a:gd name="T30" fmla="*/ 125 w 150"/>
                  <a:gd name="T31" fmla="*/ 132 h 150"/>
                  <a:gd name="T32" fmla="*/ 138 w 150"/>
                  <a:gd name="T33" fmla="*/ 115 h 150"/>
                  <a:gd name="T34" fmla="*/ 145 w 150"/>
                  <a:gd name="T35" fmla="*/ 100 h 150"/>
                  <a:gd name="T36" fmla="*/ 76 w 150"/>
                  <a:gd name="T37" fmla="*/ 100 h 150"/>
                  <a:gd name="T38" fmla="*/ 59 w 150"/>
                  <a:gd name="T39" fmla="*/ 94 h 150"/>
                  <a:gd name="T40" fmla="*/ 57 w 150"/>
                  <a:gd name="T41" fmla="*/ 92 h 150"/>
                  <a:gd name="T42" fmla="*/ 49 w 150"/>
                  <a:gd name="T43" fmla="*/ 75 h 150"/>
                  <a:gd name="T44" fmla="*/ 56 w 150"/>
                  <a:gd name="T45" fmla="*/ 57 h 150"/>
                  <a:gd name="T46" fmla="*/ 74 w 150"/>
                  <a:gd name="T47" fmla="*/ 50 h 150"/>
                  <a:gd name="T48" fmla="*/ 144 w 150"/>
                  <a:gd name="T49" fmla="*/ 50 h 150"/>
                  <a:gd name="T50" fmla="*/ 142 w 150"/>
                  <a:gd name="T51" fmla="*/ 43 h 150"/>
                  <a:gd name="T52" fmla="*/ 132 w 150"/>
                  <a:gd name="T53" fmla="*/ 27 h 150"/>
                  <a:gd name="T54" fmla="*/ 127 w 150"/>
                  <a:gd name="T55" fmla="*/ 22 h 150"/>
                  <a:gd name="T56" fmla="*/ 111 w 150"/>
                  <a:gd name="T57" fmla="*/ 10 h 150"/>
                  <a:gd name="T58" fmla="*/ 94 w 150"/>
                  <a:gd name="T59" fmla="*/ 2 h 150"/>
                  <a:gd name="T60" fmla="*/ 75 w 150"/>
                  <a:gd name="T61" fmla="*/ 0 h 15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150"/>
                  <a:gd name="T94" fmla="*/ 0 h 150"/>
                  <a:gd name="T95" fmla="*/ 150 w 150"/>
                  <a:gd name="T96" fmla="*/ 150 h 150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150" h="150">
                    <a:moveTo>
                      <a:pt x="75" y="0"/>
                    </a:moveTo>
                    <a:lnTo>
                      <a:pt x="56" y="2"/>
                    </a:lnTo>
                    <a:lnTo>
                      <a:pt x="38" y="8"/>
                    </a:lnTo>
                    <a:lnTo>
                      <a:pt x="22" y="20"/>
                    </a:lnTo>
                    <a:lnTo>
                      <a:pt x="10" y="36"/>
                    </a:lnTo>
                    <a:lnTo>
                      <a:pt x="2" y="54"/>
                    </a:lnTo>
                    <a:lnTo>
                      <a:pt x="0" y="72"/>
                    </a:lnTo>
                    <a:lnTo>
                      <a:pt x="1" y="91"/>
                    </a:lnTo>
                    <a:lnTo>
                      <a:pt x="8" y="109"/>
                    </a:lnTo>
                    <a:lnTo>
                      <a:pt x="19" y="125"/>
                    </a:lnTo>
                    <a:lnTo>
                      <a:pt x="36" y="138"/>
                    </a:lnTo>
                    <a:lnTo>
                      <a:pt x="54" y="146"/>
                    </a:lnTo>
                    <a:lnTo>
                      <a:pt x="73" y="150"/>
                    </a:lnTo>
                    <a:lnTo>
                      <a:pt x="91" y="148"/>
                    </a:lnTo>
                    <a:lnTo>
                      <a:pt x="109" y="142"/>
                    </a:lnTo>
                    <a:lnTo>
                      <a:pt x="125" y="132"/>
                    </a:lnTo>
                    <a:lnTo>
                      <a:pt x="138" y="115"/>
                    </a:lnTo>
                    <a:lnTo>
                      <a:pt x="145" y="100"/>
                    </a:lnTo>
                    <a:lnTo>
                      <a:pt x="76" y="100"/>
                    </a:lnTo>
                    <a:lnTo>
                      <a:pt x="59" y="94"/>
                    </a:lnTo>
                    <a:lnTo>
                      <a:pt x="57" y="92"/>
                    </a:lnTo>
                    <a:lnTo>
                      <a:pt x="49" y="75"/>
                    </a:lnTo>
                    <a:lnTo>
                      <a:pt x="56" y="57"/>
                    </a:lnTo>
                    <a:lnTo>
                      <a:pt x="74" y="50"/>
                    </a:lnTo>
                    <a:lnTo>
                      <a:pt x="144" y="50"/>
                    </a:lnTo>
                    <a:lnTo>
                      <a:pt x="142" y="43"/>
                    </a:lnTo>
                    <a:lnTo>
                      <a:pt x="132" y="27"/>
                    </a:lnTo>
                    <a:lnTo>
                      <a:pt x="127" y="22"/>
                    </a:lnTo>
                    <a:lnTo>
                      <a:pt x="111" y="10"/>
                    </a:lnTo>
                    <a:lnTo>
                      <a:pt x="94" y="2"/>
                    </a:lnTo>
                    <a:lnTo>
                      <a:pt x="75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9" name="Freeform 185"/>
              <p:cNvSpPr>
                <a:spLocks/>
              </p:cNvSpPr>
              <p:nvPr/>
            </p:nvSpPr>
            <p:spPr bwMode="auto">
              <a:xfrm>
                <a:off x="467" y="403"/>
                <a:ext cx="150" cy="150"/>
              </a:xfrm>
              <a:custGeom>
                <a:avLst/>
                <a:gdLst>
                  <a:gd name="T0" fmla="*/ 144 w 150"/>
                  <a:gd name="T1" fmla="*/ 50 h 150"/>
                  <a:gd name="T2" fmla="*/ 74 w 150"/>
                  <a:gd name="T3" fmla="*/ 50 h 150"/>
                  <a:gd name="T4" fmla="*/ 91 w 150"/>
                  <a:gd name="T5" fmla="*/ 56 h 150"/>
                  <a:gd name="T6" fmla="*/ 100 w 150"/>
                  <a:gd name="T7" fmla="*/ 74 h 150"/>
                  <a:gd name="T8" fmla="*/ 94 w 150"/>
                  <a:gd name="T9" fmla="*/ 91 h 150"/>
                  <a:gd name="T10" fmla="*/ 76 w 150"/>
                  <a:gd name="T11" fmla="*/ 100 h 150"/>
                  <a:gd name="T12" fmla="*/ 145 w 150"/>
                  <a:gd name="T13" fmla="*/ 100 h 150"/>
                  <a:gd name="T14" fmla="*/ 146 w 150"/>
                  <a:gd name="T15" fmla="*/ 97 h 150"/>
                  <a:gd name="T16" fmla="*/ 149 w 150"/>
                  <a:gd name="T17" fmla="*/ 79 h 150"/>
                  <a:gd name="T18" fmla="*/ 148 w 150"/>
                  <a:gd name="T19" fmla="*/ 60 h 150"/>
                  <a:gd name="T20" fmla="*/ 144 w 150"/>
                  <a:gd name="T21" fmla="*/ 50 h 15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0"/>
                  <a:gd name="T34" fmla="*/ 0 h 150"/>
                  <a:gd name="T35" fmla="*/ 150 w 150"/>
                  <a:gd name="T36" fmla="*/ 150 h 15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0" h="150">
                    <a:moveTo>
                      <a:pt x="144" y="50"/>
                    </a:moveTo>
                    <a:lnTo>
                      <a:pt x="74" y="50"/>
                    </a:lnTo>
                    <a:lnTo>
                      <a:pt x="91" y="56"/>
                    </a:lnTo>
                    <a:lnTo>
                      <a:pt x="100" y="74"/>
                    </a:lnTo>
                    <a:lnTo>
                      <a:pt x="94" y="91"/>
                    </a:lnTo>
                    <a:lnTo>
                      <a:pt x="76" y="100"/>
                    </a:lnTo>
                    <a:lnTo>
                      <a:pt x="145" y="100"/>
                    </a:lnTo>
                    <a:lnTo>
                      <a:pt x="146" y="97"/>
                    </a:lnTo>
                    <a:lnTo>
                      <a:pt x="149" y="79"/>
                    </a:lnTo>
                    <a:lnTo>
                      <a:pt x="148" y="60"/>
                    </a:lnTo>
                    <a:lnTo>
                      <a:pt x="144" y="5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5" name="Группа 18"/>
          <p:cNvGrpSpPr>
            <a:grpSpLocks/>
          </p:cNvGrpSpPr>
          <p:nvPr/>
        </p:nvGrpSpPr>
        <p:grpSpPr bwMode="auto">
          <a:xfrm>
            <a:off x="2483768" y="4149080"/>
            <a:ext cx="823913" cy="931863"/>
            <a:chOff x="10" y="10"/>
            <a:chExt cx="1299" cy="1468"/>
          </a:xfrm>
        </p:grpSpPr>
        <p:sp>
          <p:nvSpPr>
            <p:cNvPr id="25627" name="Freeform 187"/>
            <p:cNvSpPr>
              <a:spLocks/>
            </p:cNvSpPr>
            <p:nvPr/>
          </p:nvSpPr>
          <p:spPr bwMode="auto">
            <a:xfrm>
              <a:off x="512" y="129"/>
              <a:ext cx="76" cy="79"/>
            </a:xfrm>
            <a:custGeom>
              <a:avLst/>
              <a:gdLst>
                <a:gd name="T0" fmla="*/ 39 w 76"/>
                <a:gd name="T1" fmla="*/ 0 h 79"/>
                <a:gd name="T2" fmla="*/ 35 w 76"/>
                <a:gd name="T3" fmla="*/ 0 h 79"/>
                <a:gd name="T4" fmla="*/ 17 w 76"/>
                <a:gd name="T5" fmla="*/ 7 h 79"/>
                <a:gd name="T6" fmla="*/ 4 w 76"/>
                <a:gd name="T7" fmla="*/ 23 h 79"/>
                <a:gd name="T8" fmla="*/ 0 w 76"/>
                <a:gd name="T9" fmla="*/ 48 h 79"/>
                <a:gd name="T10" fmla="*/ 8 w 76"/>
                <a:gd name="T11" fmla="*/ 65 h 79"/>
                <a:gd name="T12" fmla="*/ 26 w 76"/>
                <a:gd name="T13" fmla="*/ 76 h 79"/>
                <a:gd name="T14" fmla="*/ 52 w 76"/>
                <a:gd name="T15" fmla="*/ 79 h 79"/>
                <a:gd name="T16" fmla="*/ 66 w 76"/>
                <a:gd name="T17" fmla="*/ 68 h 79"/>
                <a:gd name="T18" fmla="*/ 74 w 76"/>
                <a:gd name="T19" fmla="*/ 50 h 79"/>
                <a:gd name="T20" fmla="*/ 75 w 76"/>
                <a:gd name="T21" fmla="*/ 21 h 79"/>
                <a:gd name="T22" fmla="*/ 61 w 76"/>
                <a:gd name="T23" fmla="*/ 6 h 79"/>
                <a:gd name="T24" fmla="*/ 39 w 76"/>
                <a:gd name="T25" fmla="*/ 0 h 7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6"/>
                <a:gd name="T40" fmla="*/ 0 h 79"/>
                <a:gd name="T41" fmla="*/ 76 w 76"/>
                <a:gd name="T42" fmla="*/ 79 h 7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6" h="79">
                  <a:moveTo>
                    <a:pt x="39" y="0"/>
                  </a:moveTo>
                  <a:lnTo>
                    <a:pt x="35" y="0"/>
                  </a:lnTo>
                  <a:lnTo>
                    <a:pt x="17" y="7"/>
                  </a:lnTo>
                  <a:lnTo>
                    <a:pt x="4" y="23"/>
                  </a:lnTo>
                  <a:lnTo>
                    <a:pt x="0" y="48"/>
                  </a:lnTo>
                  <a:lnTo>
                    <a:pt x="8" y="65"/>
                  </a:lnTo>
                  <a:lnTo>
                    <a:pt x="26" y="76"/>
                  </a:lnTo>
                  <a:lnTo>
                    <a:pt x="52" y="79"/>
                  </a:lnTo>
                  <a:lnTo>
                    <a:pt x="66" y="68"/>
                  </a:lnTo>
                  <a:lnTo>
                    <a:pt x="74" y="50"/>
                  </a:lnTo>
                  <a:lnTo>
                    <a:pt x="75" y="21"/>
                  </a:lnTo>
                  <a:lnTo>
                    <a:pt x="61" y="6"/>
                  </a:lnTo>
                  <a:lnTo>
                    <a:pt x="39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8" name="Freeform 188"/>
            <p:cNvSpPr>
              <a:spLocks/>
            </p:cNvSpPr>
            <p:nvPr/>
          </p:nvSpPr>
          <p:spPr bwMode="auto">
            <a:xfrm>
              <a:off x="226" y="576"/>
              <a:ext cx="650" cy="20"/>
            </a:xfrm>
            <a:custGeom>
              <a:avLst/>
              <a:gdLst>
                <a:gd name="T0" fmla="*/ 0 w 650"/>
                <a:gd name="T1" fmla="*/ 0 h 20"/>
                <a:gd name="T2" fmla="*/ 650 w 650"/>
                <a:gd name="T3" fmla="*/ 0 h 20"/>
                <a:gd name="T4" fmla="*/ 0 60000 65536"/>
                <a:gd name="T5" fmla="*/ 0 60000 65536"/>
                <a:gd name="T6" fmla="*/ 0 w 650"/>
                <a:gd name="T7" fmla="*/ 0 h 20"/>
                <a:gd name="T8" fmla="*/ 650 w 650"/>
                <a:gd name="T9" fmla="*/ 20 h 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50" h="20">
                  <a:moveTo>
                    <a:pt x="0" y="0"/>
                  </a:moveTo>
                  <a:lnTo>
                    <a:pt x="650" y="0"/>
                  </a:lnTo>
                </a:path>
              </a:pathLst>
            </a:custGeom>
            <a:noFill/>
            <a:ln w="35661">
              <a:solidFill>
                <a:srgbClr val="4CAF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29" name="Freeform 189"/>
            <p:cNvSpPr>
              <a:spLocks/>
            </p:cNvSpPr>
            <p:nvPr/>
          </p:nvSpPr>
          <p:spPr bwMode="auto">
            <a:xfrm>
              <a:off x="226" y="1064"/>
              <a:ext cx="325" cy="20"/>
            </a:xfrm>
            <a:custGeom>
              <a:avLst/>
              <a:gdLst>
                <a:gd name="T0" fmla="*/ 0 w 325"/>
                <a:gd name="T1" fmla="*/ 0 h 20"/>
                <a:gd name="T2" fmla="*/ 325 w 325"/>
                <a:gd name="T3" fmla="*/ 0 h 20"/>
                <a:gd name="T4" fmla="*/ 0 60000 65536"/>
                <a:gd name="T5" fmla="*/ 0 60000 65536"/>
                <a:gd name="T6" fmla="*/ 0 w 325"/>
                <a:gd name="T7" fmla="*/ 0 h 20"/>
                <a:gd name="T8" fmla="*/ 325 w 325"/>
                <a:gd name="T9" fmla="*/ 20 h 2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25" h="20">
                  <a:moveTo>
                    <a:pt x="0" y="0"/>
                  </a:moveTo>
                  <a:lnTo>
                    <a:pt x="325" y="0"/>
                  </a:lnTo>
                </a:path>
              </a:pathLst>
            </a:custGeom>
            <a:noFill/>
            <a:ln w="35661">
              <a:solidFill>
                <a:srgbClr val="4CAF5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0" name="Freeform 190"/>
            <p:cNvSpPr>
              <a:spLocks/>
            </p:cNvSpPr>
            <p:nvPr/>
          </p:nvSpPr>
          <p:spPr bwMode="auto">
            <a:xfrm>
              <a:off x="983" y="982"/>
              <a:ext cx="216" cy="217"/>
            </a:xfrm>
            <a:custGeom>
              <a:avLst/>
              <a:gdLst>
                <a:gd name="T0" fmla="*/ 162 w 216"/>
                <a:gd name="T1" fmla="*/ 0 h 217"/>
                <a:gd name="T2" fmla="*/ 160 w 216"/>
                <a:gd name="T3" fmla="*/ 22 h 217"/>
                <a:gd name="T4" fmla="*/ 156 w 216"/>
                <a:gd name="T5" fmla="*/ 44 h 217"/>
                <a:gd name="T6" fmla="*/ 148 w 216"/>
                <a:gd name="T7" fmla="*/ 65 h 217"/>
                <a:gd name="T8" fmla="*/ 138 w 216"/>
                <a:gd name="T9" fmla="*/ 85 h 217"/>
                <a:gd name="T10" fmla="*/ 125 w 216"/>
                <a:gd name="T11" fmla="*/ 102 h 217"/>
                <a:gd name="T12" fmla="*/ 110 w 216"/>
                <a:gd name="T13" fmla="*/ 118 h 217"/>
                <a:gd name="T14" fmla="*/ 94 w 216"/>
                <a:gd name="T15" fmla="*/ 132 h 217"/>
                <a:gd name="T16" fmla="*/ 75 w 216"/>
                <a:gd name="T17" fmla="*/ 143 h 217"/>
                <a:gd name="T18" fmla="*/ 55 w 216"/>
                <a:gd name="T19" fmla="*/ 152 h 217"/>
                <a:gd name="T20" fmla="*/ 33 w 216"/>
                <a:gd name="T21" fmla="*/ 158 h 217"/>
                <a:gd name="T22" fmla="*/ 11 w 216"/>
                <a:gd name="T23" fmla="*/ 162 h 217"/>
                <a:gd name="T24" fmla="*/ 0 w 216"/>
                <a:gd name="T25" fmla="*/ 216 h 217"/>
                <a:gd name="T26" fmla="*/ 23 w 216"/>
                <a:gd name="T27" fmla="*/ 215 h 217"/>
                <a:gd name="T28" fmla="*/ 45 w 216"/>
                <a:gd name="T29" fmla="*/ 211 h 217"/>
                <a:gd name="T30" fmla="*/ 67 w 216"/>
                <a:gd name="T31" fmla="*/ 206 h 217"/>
                <a:gd name="T32" fmla="*/ 87 w 216"/>
                <a:gd name="T33" fmla="*/ 198 h 217"/>
                <a:gd name="T34" fmla="*/ 107 w 216"/>
                <a:gd name="T35" fmla="*/ 188 h 217"/>
                <a:gd name="T36" fmla="*/ 125 w 216"/>
                <a:gd name="T37" fmla="*/ 176 h 217"/>
                <a:gd name="T38" fmla="*/ 142 w 216"/>
                <a:gd name="T39" fmla="*/ 162 h 217"/>
                <a:gd name="T40" fmla="*/ 158 w 216"/>
                <a:gd name="T41" fmla="*/ 147 h 217"/>
                <a:gd name="T42" fmla="*/ 172 w 216"/>
                <a:gd name="T43" fmla="*/ 131 h 217"/>
                <a:gd name="T44" fmla="*/ 184 w 216"/>
                <a:gd name="T45" fmla="*/ 113 h 217"/>
                <a:gd name="T46" fmla="*/ 195 w 216"/>
                <a:gd name="T47" fmla="*/ 94 h 217"/>
                <a:gd name="T48" fmla="*/ 203 w 216"/>
                <a:gd name="T49" fmla="*/ 73 h 217"/>
                <a:gd name="T50" fmla="*/ 210 w 216"/>
                <a:gd name="T51" fmla="*/ 52 h 217"/>
                <a:gd name="T52" fmla="*/ 214 w 216"/>
                <a:gd name="T53" fmla="*/ 30 h 217"/>
                <a:gd name="T54" fmla="*/ 216 w 216"/>
                <a:gd name="T55" fmla="*/ 7 h 217"/>
                <a:gd name="T56" fmla="*/ 162 w 216"/>
                <a:gd name="T57" fmla="*/ 0 h 2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16"/>
                <a:gd name="T88" fmla="*/ 0 h 217"/>
                <a:gd name="T89" fmla="*/ 216 w 216"/>
                <a:gd name="T90" fmla="*/ 217 h 2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16" h="217">
                  <a:moveTo>
                    <a:pt x="162" y="0"/>
                  </a:moveTo>
                  <a:lnTo>
                    <a:pt x="160" y="22"/>
                  </a:lnTo>
                  <a:lnTo>
                    <a:pt x="156" y="44"/>
                  </a:lnTo>
                  <a:lnTo>
                    <a:pt x="148" y="65"/>
                  </a:lnTo>
                  <a:lnTo>
                    <a:pt x="138" y="85"/>
                  </a:lnTo>
                  <a:lnTo>
                    <a:pt x="125" y="102"/>
                  </a:lnTo>
                  <a:lnTo>
                    <a:pt x="110" y="118"/>
                  </a:lnTo>
                  <a:lnTo>
                    <a:pt x="94" y="132"/>
                  </a:lnTo>
                  <a:lnTo>
                    <a:pt x="75" y="143"/>
                  </a:lnTo>
                  <a:lnTo>
                    <a:pt x="55" y="152"/>
                  </a:lnTo>
                  <a:lnTo>
                    <a:pt x="33" y="158"/>
                  </a:lnTo>
                  <a:lnTo>
                    <a:pt x="11" y="162"/>
                  </a:lnTo>
                  <a:lnTo>
                    <a:pt x="0" y="216"/>
                  </a:lnTo>
                  <a:lnTo>
                    <a:pt x="23" y="215"/>
                  </a:lnTo>
                  <a:lnTo>
                    <a:pt x="45" y="211"/>
                  </a:lnTo>
                  <a:lnTo>
                    <a:pt x="67" y="206"/>
                  </a:lnTo>
                  <a:lnTo>
                    <a:pt x="87" y="198"/>
                  </a:lnTo>
                  <a:lnTo>
                    <a:pt x="107" y="188"/>
                  </a:lnTo>
                  <a:lnTo>
                    <a:pt x="125" y="176"/>
                  </a:lnTo>
                  <a:lnTo>
                    <a:pt x="142" y="162"/>
                  </a:lnTo>
                  <a:lnTo>
                    <a:pt x="158" y="147"/>
                  </a:lnTo>
                  <a:lnTo>
                    <a:pt x="172" y="131"/>
                  </a:lnTo>
                  <a:lnTo>
                    <a:pt x="184" y="113"/>
                  </a:lnTo>
                  <a:lnTo>
                    <a:pt x="195" y="94"/>
                  </a:lnTo>
                  <a:lnTo>
                    <a:pt x="203" y="73"/>
                  </a:lnTo>
                  <a:lnTo>
                    <a:pt x="210" y="52"/>
                  </a:lnTo>
                  <a:lnTo>
                    <a:pt x="214" y="30"/>
                  </a:lnTo>
                  <a:lnTo>
                    <a:pt x="216" y="7"/>
                  </a:lnTo>
                  <a:lnTo>
                    <a:pt x="162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1" name="Freeform 191"/>
            <p:cNvSpPr>
              <a:spLocks/>
            </p:cNvSpPr>
            <p:nvPr/>
          </p:nvSpPr>
          <p:spPr bwMode="auto">
            <a:xfrm>
              <a:off x="226" y="874"/>
              <a:ext cx="395" cy="54"/>
            </a:xfrm>
            <a:custGeom>
              <a:avLst/>
              <a:gdLst>
                <a:gd name="T0" fmla="*/ 395 w 395"/>
                <a:gd name="T1" fmla="*/ 0 h 54"/>
                <a:gd name="T2" fmla="*/ 0 w 395"/>
                <a:gd name="T3" fmla="*/ 0 h 54"/>
                <a:gd name="T4" fmla="*/ 0 w 395"/>
                <a:gd name="T5" fmla="*/ 54 h 54"/>
                <a:gd name="T6" fmla="*/ 383 w 395"/>
                <a:gd name="T7" fmla="*/ 54 h 54"/>
                <a:gd name="T8" fmla="*/ 386 w 395"/>
                <a:gd name="T9" fmla="*/ 34 h 54"/>
                <a:gd name="T10" fmla="*/ 391 w 395"/>
                <a:gd name="T11" fmla="*/ 14 h 54"/>
                <a:gd name="T12" fmla="*/ 395 w 395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5"/>
                <a:gd name="T22" fmla="*/ 0 h 54"/>
                <a:gd name="T23" fmla="*/ 395 w 395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5" h="54">
                  <a:moveTo>
                    <a:pt x="395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383" y="54"/>
                  </a:lnTo>
                  <a:lnTo>
                    <a:pt x="386" y="34"/>
                  </a:lnTo>
                  <a:lnTo>
                    <a:pt x="391" y="14"/>
                  </a:lnTo>
                  <a:lnTo>
                    <a:pt x="395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32" name="Freeform 192"/>
            <p:cNvSpPr>
              <a:spLocks/>
            </p:cNvSpPr>
            <p:nvPr/>
          </p:nvSpPr>
          <p:spPr bwMode="auto">
            <a:xfrm>
              <a:off x="226" y="712"/>
              <a:ext cx="494" cy="54"/>
            </a:xfrm>
            <a:custGeom>
              <a:avLst/>
              <a:gdLst>
                <a:gd name="T0" fmla="*/ 493 w 494"/>
                <a:gd name="T1" fmla="*/ 0 h 54"/>
                <a:gd name="T2" fmla="*/ 0 w 494"/>
                <a:gd name="T3" fmla="*/ 0 h 54"/>
                <a:gd name="T4" fmla="*/ 0 w 494"/>
                <a:gd name="T5" fmla="*/ 54 h 54"/>
                <a:gd name="T6" fmla="*/ 447 w 494"/>
                <a:gd name="T7" fmla="*/ 54 h 54"/>
                <a:gd name="T8" fmla="*/ 459 w 494"/>
                <a:gd name="T9" fmla="*/ 38 h 54"/>
                <a:gd name="T10" fmla="*/ 472 w 494"/>
                <a:gd name="T11" fmla="*/ 22 h 54"/>
                <a:gd name="T12" fmla="*/ 485 w 494"/>
                <a:gd name="T13" fmla="*/ 7 h 54"/>
                <a:gd name="T14" fmla="*/ 493 w 494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94"/>
                <a:gd name="T25" fmla="*/ 0 h 54"/>
                <a:gd name="T26" fmla="*/ 494 w 494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94" h="54">
                  <a:moveTo>
                    <a:pt x="493" y="0"/>
                  </a:moveTo>
                  <a:lnTo>
                    <a:pt x="0" y="0"/>
                  </a:lnTo>
                  <a:lnTo>
                    <a:pt x="0" y="54"/>
                  </a:lnTo>
                  <a:lnTo>
                    <a:pt x="447" y="54"/>
                  </a:lnTo>
                  <a:lnTo>
                    <a:pt x="459" y="38"/>
                  </a:lnTo>
                  <a:lnTo>
                    <a:pt x="472" y="22"/>
                  </a:lnTo>
                  <a:lnTo>
                    <a:pt x="485" y="7"/>
                  </a:lnTo>
                  <a:lnTo>
                    <a:pt x="493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193"/>
            <p:cNvGrpSpPr>
              <a:grpSpLocks/>
            </p:cNvGrpSpPr>
            <p:nvPr/>
          </p:nvGrpSpPr>
          <p:grpSpPr bwMode="auto">
            <a:xfrm>
              <a:off x="10" y="10"/>
              <a:ext cx="1299" cy="1468"/>
              <a:chOff x="10" y="10"/>
              <a:chExt cx="1299" cy="1468"/>
            </a:xfrm>
          </p:grpSpPr>
          <p:sp>
            <p:nvSpPr>
              <p:cNvPr id="25634" name="Freeform 194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534 w 1299"/>
                  <a:gd name="T1" fmla="*/ 0 h 1468"/>
                  <a:gd name="T2" fmla="*/ 488 w 1299"/>
                  <a:gd name="T3" fmla="*/ 9 h 1468"/>
                  <a:gd name="T4" fmla="*/ 450 w 1299"/>
                  <a:gd name="T5" fmla="*/ 29 h 1468"/>
                  <a:gd name="T6" fmla="*/ 419 w 1299"/>
                  <a:gd name="T7" fmla="*/ 56 h 1468"/>
                  <a:gd name="T8" fmla="*/ 396 w 1299"/>
                  <a:gd name="T9" fmla="*/ 87 h 1468"/>
                  <a:gd name="T10" fmla="*/ 379 w 1299"/>
                  <a:gd name="T11" fmla="*/ 127 h 1468"/>
                  <a:gd name="T12" fmla="*/ 353 w 1299"/>
                  <a:gd name="T13" fmla="*/ 159 h 1468"/>
                  <a:gd name="T14" fmla="*/ 316 w 1299"/>
                  <a:gd name="T15" fmla="*/ 173 h 1468"/>
                  <a:gd name="T16" fmla="*/ 281 w 1299"/>
                  <a:gd name="T17" fmla="*/ 193 h 1468"/>
                  <a:gd name="T18" fmla="*/ 108 w 1299"/>
                  <a:gd name="T19" fmla="*/ 215 h 1468"/>
                  <a:gd name="T20" fmla="*/ 64 w 1299"/>
                  <a:gd name="T21" fmla="*/ 223 h 1468"/>
                  <a:gd name="T22" fmla="*/ 29 w 1299"/>
                  <a:gd name="T23" fmla="*/ 250 h 1468"/>
                  <a:gd name="T24" fmla="*/ 6 w 1299"/>
                  <a:gd name="T25" fmla="*/ 285 h 1468"/>
                  <a:gd name="T26" fmla="*/ 0 w 1299"/>
                  <a:gd name="T27" fmla="*/ 1297 h 1468"/>
                  <a:gd name="T28" fmla="*/ 9 w 1299"/>
                  <a:gd name="T29" fmla="*/ 1342 h 1468"/>
                  <a:gd name="T30" fmla="*/ 34 w 1299"/>
                  <a:gd name="T31" fmla="*/ 1377 h 1468"/>
                  <a:gd name="T32" fmla="*/ 71 w 1299"/>
                  <a:gd name="T33" fmla="*/ 1400 h 1468"/>
                  <a:gd name="T34" fmla="*/ 489 w 1299"/>
                  <a:gd name="T35" fmla="*/ 1407 h 1468"/>
                  <a:gd name="T36" fmla="*/ 492 w 1299"/>
                  <a:gd name="T37" fmla="*/ 1412 h 1468"/>
                  <a:gd name="T38" fmla="*/ 550 w 1299"/>
                  <a:gd name="T39" fmla="*/ 1464 h 1468"/>
                  <a:gd name="T40" fmla="*/ 590 w 1299"/>
                  <a:gd name="T41" fmla="*/ 1466 h 1468"/>
                  <a:gd name="T42" fmla="*/ 649 w 1299"/>
                  <a:gd name="T43" fmla="*/ 1413 h 1468"/>
                  <a:gd name="T44" fmla="*/ 532 w 1299"/>
                  <a:gd name="T45" fmla="*/ 1376 h 1468"/>
                  <a:gd name="T46" fmla="*/ 124 w 1299"/>
                  <a:gd name="T47" fmla="*/ 1354 h 1468"/>
                  <a:gd name="T48" fmla="*/ 75 w 1299"/>
                  <a:gd name="T49" fmla="*/ 1340 h 1468"/>
                  <a:gd name="T50" fmla="*/ 54 w 1299"/>
                  <a:gd name="T51" fmla="*/ 1307 h 1468"/>
                  <a:gd name="T52" fmla="*/ 58 w 1299"/>
                  <a:gd name="T53" fmla="*/ 302 h 1468"/>
                  <a:gd name="T54" fmla="*/ 89 w 1299"/>
                  <a:gd name="T55" fmla="*/ 272 h 1468"/>
                  <a:gd name="T56" fmla="*/ 285 w 1299"/>
                  <a:gd name="T57" fmla="*/ 270 h 1468"/>
                  <a:gd name="T58" fmla="*/ 303 w 1299"/>
                  <a:gd name="T59" fmla="*/ 245 h 1468"/>
                  <a:gd name="T60" fmla="*/ 339 w 1299"/>
                  <a:gd name="T61" fmla="*/ 223 h 1468"/>
                  <a:gd name="T62" fmla="*/ 381 w 1299"/>
                  <a:gd name="T63" fmla="*/ 203 h 1468"/>
                  <a:gd name="T64" fmla="*/ 412 w 1299"/>
                  <a:gd name="T65" fmla="*/ 177 h 1468"/>
                  <a:gd name="T66" fmla="*/ 432 w 1299"/>
                  <a:gd name="T67" fmla="*/ 143 h 1468"/>
                  <a:gd name="T68" fmla="*/ 453 w 1299"/>
                  <a:gd name="T69" fmla="*/ 102 h 1468"/>
                  <a:gd name="T70" fmla="*/ 483 w 1299"/>
                  <a:gd name="T71" fmla="*/ 72 h 1468"/>
                  <a:gd name="T72" fmla="*/ 519 w 1299"/>
                  <a:gd name="T73" fmla="*/ 56 h 1468"/>
                  <a:gd name="T74" fmla="*/ 663 w 1299"/>
                  <a:gd name="T75" fmla="*/ 53 h 1468"/>
                  <a:gd name="T76" fmla="*/ 638 w 1299"/>
                  <a:gd name="T77" fmla="*/ 32 h 1468"/>
                  <a:gd name="T78" fmla="*/ 601 w 1299"/>
                  <a:gd name="T79" fmla="*/ 9 h 1468"/>
                  <a:gd name="T80" fmla="*/ 559 w 1299"/>
                  <a:gd name="T81" fmla="*/ 0 h 146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299"/>
                  <a:gd name="T124" fmla="*/ 0 h 1468"/>
                  <a:gd name="T125" fmla="*/ 1299 w 1299"/>
                  <a:gd name="T126" fmla="*/ 1468 h 146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299" h="1468">
                    <a:moveTo>
                      <a:pt x="559" y="0"/>
                    </a:moveTo>
                    <a:lnTo>
                      <a:pt x="534" y="0"/>
                    </a:lnTo>
                    <a:lnTo>
                      <a:pt x="510" y="3"/>
                    </a:lnTo>
                    <a:lnTo>
                      <a:pt x="488" y="9"/>
                    </a:lnTo>
                    <a:lnTo>
                      <a:pt x="468" y="17"/>
                    </a:lnTo>
                    <a:lnTo>
                      <a:pt x="450" y="29"/>
                    </a:lnTo>
                    <a:lnTo>
                      <a:pt x="433" y="42"/>
                    </a:lnTo>
                    <a:lnTo>
                      <a:pt x="419" y="56"/>
                    </a:lnTo>
                    <a:lnTo>
                      <a:pt x="406" y="69"/>
                    </a:lnTo>
                    <a:lnTo>
                      <a:pt x="396" y="87"/>
                    </a:lnTo>
                    <a:lnTo>
                      <a:pt x="388" y="106"/>
                    </a:lnTo>
                    <a:lnTo>
                      <a:pt x="379" y="127"/>
                    </a:lnTo>
                    <a:lnTo>
                      <a:pt x="367" y="146"/>
                    </a:lnTo>
                    <a:lnTo>
                      <a:pt x="353" y="159"/>
                    </a:lnTo>
                    <a:lnTo>
                      <a:pt x="336" y="166"/>
                    </a:lnTo>
                    <a:lnTo>
                      <a:pt x="316" y="173"/>
                    </a:lnTo>
                    <a:lnTo>
                      <a:pt x="298" y="183"/>
                    </a:lnTo>
                    <a:lnTo>
                      <a:pt x="281" y="193"/>
                    </a:lnTo>
                    <a:lnTo>
                      <a:pt x="266" y="207"/>
                    </a:lnTo>
                    <a:lnTo>
                      <a:pt x="108" y="215"/>
                    </a:lnTo>
                    <a:lnTo>
                      <a:pt x="85" y="217"/>
                    </a:lnTo>
                    <a:lnTo>
                      <a:pt x="64" y="223"/>
                    </a:lnTo>
                    <a:lnTo>
                      <a:pt x="45" y="235"/>
                    </a:lnTo>
                    <a:lnTo>
                      <a:pt x="29" y="250"/>
                    </a:lnTo>
                    <a:lnTo>
                      <a:pt x="15" y="268"/>
                    </a:lnTo>
                    <a:lnTo>
                      <a:pt x="6" y="285"/>
                    </a:lnTo>
                    <a:lnTo>
                      <a:pt x="1" y="308"/>
                    </a:lnTo>
                    <a:lnTo>
                      <a:pt x="0" y="1297"/>
                    </a:lnTo>
                    <a:lnTo>
                      <a:pt x="2" y="1322"/>
                    </a:lnTo>
                    <a:lnTo>
                      <a:pt x="9" y="1342"/>
                    </a:lnTo>
                    <a:lnTo>
                      <a:pt x="20" y="1362"/>
                    </a:lnTo>
                    <a:lnTo>
                      <a:pt x="34" y="1377"/>
                    </a:lnTo>
                    <a:lnTo>
                      <a:pt x="51" y="1392"/>
                    </a:lnTo>
                    <a:lnTo>
                      <a:pt x="71" y="1400"/>
                    </a:lnTo>
                    <a:lnTo>
                      <a:pt x="93" y="1406"/>
                    </a:lnTo>
                    <a:lnTo>
                      <a:pt x="489" y="1407"/>
                    </a:lnTo>
                    <a:lnTo>
                      <a:pt x="491" y="1410"/>
                    </a:lnTo>
                    <a:lnTo>
                      <a:pt x="492" y="1412"/>
                    </a:lnTo>
                    <a:lnTo>
                      <a:pt x="532" y="1454"/>
                    </a:lnTo>
                    <a:lnTo>
                      <a:pt x="550" y="1464"/>
                    </a:lnTo>
                    <a:lnTo>
                      <a:pt x="569" y="1467"/>
                    </a:lnTo>
                    <a:lnTo>
                      <a:pt x="590" y="1466"/>
                    </a:lnTo>
                    <a:lnTo>
                      <a:pt x="607" y="1456"/>
                    </a:lnTo>
                    <a:lnTo>
                      <a:pt x="649" y="1413"/>
                    </a:lnTo>
                    <a:lnTo>
                      <a:pt x="571" y="1413"/>
                    </a:lnTo>
                    <a:lnTo>
                      <a:pt x="532" y="1376"/>
                    </a:lnTo>
                    <a:lnTo>
                      <a:pt x="554" y="1354"/>
                    </a:lnTo>
                    <a:lnTo>
                      <a:pt x="124" y="1354"/>
                    </a:lnTo>
                    <a:lnTo>
                      <a:pt x="96" y="1350"/>
                    </a:lnTo>
                    <a:lnTo>
                      <a:pt x="75" y="1340"/>
                    </a:lnTo>
                    <a:lnTo>
                      <a:pt x="61" y="1326"/>
                    </a:lnTo>
                    <a:lnTo>
                      <a:pt x="54" y="1307"/>
                    </a:lnTo>
                    <a:lnTo>
                      <a:pt x="54" y="323"/>
                    </a:lnTo>
                    <a:lnTo>
                      <a:pt x="58" y="302"/>
                    </a:lnTo>
                    <a:lnTo>
                      <a:pt x="71" y="283"/>
                    </a:lnTo>
                    <a:lnTo>
                      <a:pt x="89" y="272"/>
                    </a:lnTo>
                    <a:lnTo>
                      <a:pt x="225" y="270"/>
                    </a:lnTo>
                    <a:lnTo>
                      <a:pt x="285" y="270"/>
                    </a:lnTo>
                    <a:lnTo>
                      <a:pt x="290" y="262"/>
                    </a:lnTo>
                    <a:lnTo>
                      <a:pt x="303" y="245"/>
                    </a:lnTo>
                    <a:lnTo>
                      <a:pt x="320" y="233"/>
                    </a:lnTo>
                    <a:lnTo>
                      <a:pt x="339" y="223"/>
                    </a:lnTo>
                    <a:lnTo>
                      <a:pt x="361" y="213"/>
                    </a:lnTo>
                    <a:lnTo>
                      <a:pt x="381" y="203"/>
                    </a:lnTo>
                    <a:lnTo>
                      <a:pt x="398" y="192"/>
                    </a:lnTo>
                    <a:lnTo>
                      <a:pt x="412" y="177"/>
                    </a:lnTo>
                    <a:lnTo>
                      <a:pt x="423" y="162"/>
                    </a:lnTo>
                    <a:lnTo>
                      <a:pt x="432" y="143"/>
                    </a:lnTo>
                    <a:lnTo>
                      <a:pt x="441" y="122"/>
                    </a:lnTo>
                    <a:lnTo>
                      <a:pt x="453" y="102"/>
                    </a:lnTo>
                    <a:lnTo>
                      <a:pt x="467" y="83"/>
                    </a:lnTo>
                    <a:lnTo>
                      <a:pt x="483" y="72"/>
                    </a:lnTo>
                    <a:lnTo>
                      <a:pt x="500" y="62"/>
                    </a:lnTo>
                    <a:lnTo>
                      <a:pt x="519" y="56"/>
                    </a:lnTo>
                    <a:lnTo>
                      <a:pt x="539" y="53"/>
                    </a:lnTo>
                    <a:lnTo>
                      <a:pt x="663" y="53"/>
                    </a:lnTo>
                    <a:lnTo>
                      <a:pt x="654" y="43"/>
                    </a:lnTo>
                    <a:lnTo>
                      <a:pt x="638" y="32"/>
                    </a:lnTo>
                    <a:lnTo>
                      <a:pt x="621" y="19"/>
                    </a:lnTo>
                    <a:lnTo>
                      <a:pt x="601" y="9"/>
                    </a:lnTo>
                    <a:lnTo>
                      <a:pt x="581" y="3"/>
                    </a:lnTo>
                    <a:lnTo>
                      <a:pt x="559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5" name="Freeform 195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802 w 1299"/>
                  <a:gd name="T1" fmla="*/ 1182 h 1468"/>
                  <a:gd name="T2" fmla="*/ 726 w 1299"/>
                  <a:gd name="T3" fmla="*/ 1182 h 1468"/>
                  <a:gd name="T4" fmla="*/ 739 w 1299"/>
                  <a:gd name="T5" fmla="*/ 1198 h 1468"/>
                  <a:gd name="T6" fmla="*/ 753 w 1299"/>
                  <a:gd name="T7" fmla="*/ 1212 h 1468"/>
                  <a:gd name="T8" fmla="*/ 571 w 1299"/>
                  <a:gd name="T9" fmla="*/ 1413 h 1468"/>
                  <a:gd name="T10" fmla="*/ 649 w 1299"/>
                  <a:gd name="T11" fmla="*/ 1413 h 1468"/>
                  <a:gd name="T12" fmla="*/ 655 w 1299"/>
                  <a:gd name="T13" fmla="*/ 1407 h 1468"/>
                  <a:gd name="T14" fmla="*/ 975 w 1299"/>
                  <a:gd name="T15" fmla="*/ 1407 h 1468"/>
                  <a:gd name="T16" fmla="*/ 997 w 1299"/>
                  <a:gd name="T17" fmla="*/ 1403 h 1468"/>
                  <a:gd name="T18" fmla="*/ 1018 w 1299"/>
                  <a:gd name="T19" fmla="*/ 1397 h 1468"/>
                  <a:gd name="T20" fmla="*/ 1037 w 1299"/>
                  <a:gd name="T21" fmla="*/ 1387 h 1468"/>
                  <a:gd name="T22" fmla="*/ 1054 w 1299"/>
                  <a:gd name="T23" fmla="*/ 1372 h 1468"/>
                  <a:gd name="T24" fmla="*/ 1067 w 1299"/>
                  <a:gd name="T25" fmla="*/ 1356 h 1468"/>
                  <a:gd name="T26" fmla="*/ 1068 w 1299"/>
                  <a:gd name="T27" fmla="*/ 1354 h 1468"/>
                  <a:gd name="T28" fmla="*/ 709 w 1299"/>
                  <a:gd name="T29" fmla="*/ 1354 h 1468"/>
                  <a:gd name="T30" fmla="*/ 809 w 1299"/>
                  <a:gd name="T31" fmla="*/ 1252 h 1468"/>
                  <a:gd name="T32" fmla="*/ 1140 w 1299"/>
                  <a:gd name="T33" fmla="*/ 1252 h 1468"/>
                  <a:gd name="T34" fmla="*/ 1155 w 1299"/>
                  <a:gd name="T35" fmla="*/ 1244 h 1468"/>
                  <a:gd name="T36" fmla="*/ 951 w 1299"/>
                  <a:gd name="T37" fmla="*/ 1244 h 1468"/>
                  <a:gd name="T38" fmla="*/ 907 w 1299"/>
                  <a:gd name="T39" fmla="*/ 1236 h 1468"/>
                  <a:gd name="T40" fmla="*/ 885 w 1299"/>
                  <a:gd name="T41" fmla="*/ 1230 h 1468"/>
                  <a:gd name="T42" fmla="*/ 865 w 1299"/>
                  <a:gd name="T43" fmla="*/ 1222 h 1468"/>
                  <a:gd name="T44" fmla="*/ 845 w 1299"/>
                  <a:gd name="T45" fmla="*/ 1212 h 1468"/>
                  <a:gd name="T46" fmla="*/ 826 w 1299"/>
                  <a:gd name="T47" fmla="*/ 1200 h 1468"/>
                  <a:gd name="T48" fmla="*/ 809 w 1299"/>
                  <a:gd name="T49" fmla="*/ 1188 h 1468"/>
                  <a:gd name="T50" fmla="*/ 802 w 1299"/>
                  <a:gd name="T51" fmla="*/ 1182 h 146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299"/>
                  <a:gd name="T79" fmla="*/ 0 h 1468"/>
                  <a:gd name="T80" fmla="*/ 1299 w 1299"/>
                  <a:gd name="T81" fmla="*/ 1468 h 146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299" h="1468">
                    <a:moveTo>
                      <a:pt x="802" y="1182"/>
                    </a:moveTo>
                    <a:lnTo>
                      <a:pt x="726" y="1182"/>
                    </a:lnTo>
                    <a:lnTo>
                      <a:pt x="739" y="1198"/>
                    </a:lnTo>
                    <a:lnTo>
                      <a:pt x="753" y="1212"/>
                    </a:lnTo>
                    <a:lnTo>
                      <a:pt x="571" y="1413"/>
                    </a:lnTo>
                    <a:lnTo>
                      <a:pt x="649" y="1413"/>
                    </a:lnTo>
                    <a:lnTo>
                      <a:pt x="655" y="1407"/>
                    </a:lnTo>
                    <a:lnTo>
                      <a:pt x="975" y="1407"/>
                    </a:lnTo>
                    <a:lnTo>
                      <a:pt x="997" y="1403"/>
                    </a:lnTo>
                    <a:lnTo>
                      <a:pt x="1018" y="1397"/>
                    </a:lnTo>
                    <a:lnTo>
                      <a:pt x="1037" y="1387"/>
                    </a:lnTo>
                    <a:lnTo>
                      <a:pt x="1054" y="1372"/>
                    </a:lnTo>
                    <a:lnTo>
                      <a:pt x="1067" y="1356"/>
                    </a:lnTo>
                    <a:lnTo>
                      <a:pt x="1068" y="1354"/>
                    </a:lnTo>
                    <a:lnTo>
                      <a:pt x="709" y="1354"/>
                    </a:lnTo>
                    <a:lnTo>
                      <a:pt x="809" y="1252"/>
                    </a:lnTo>
                    <a:lnTo>
                      <a:pt x="1140" y="1252"/>
                    </a:lnTo>
                    <a:lnTo>
                      <a:pt x="1155" y="1244"/>
                    </a:lnTo>
                    <a:lnTo>
                      <a:pt x="951" y="1244"/>
                    </a:lnTo>
                    <a:lnTo>
                      <a:pt x="907" y="1236"/>
                    </a:lnTo>
                    <a:lnTo>
                      <a:pt x="885" y="1230"/>
                    </a:lnTo>
                    <a:lnTo>
                      <a:pt x="865" y="1222"/>
                    </a:lnTo>
                    <a:lnTo>
                      <a:pt x="845" y="1212"/>
                    </a:lnTo>
                    <a:lnTo>
                      <a:pt x="826" y="1200"/>
                    </a:lnTo>
                    <a:lnTo>
                      <a:pt x="809" y="1188"/>
                    </a:lnTo>
                    <a:lnTo>
                      <a:pt x="802" y="118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6" name="Freeform 196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948 w 1299"/>
                  <a:gd name="T1" fmla="*/ 650 h 1468"/>
                  <a:gd name="T2" fmla="*/ 872 w 1299"/>
                  <a:gd name="T3" fmla="*/ 666 h 1468"/>
                  <a:gd name="T4" fmla="*/ 825 w 1299"/>
                  <a:gd name="T5" fmla="*/ 686 h 1468"/>
                  <a:gd name="T6" fmla="*/ 783 w 1299"/>
                  <a:gd name="T7" fmla="*/ 712 h 1468"/>
                  <a:gd name="T8" fmla="*/ 745 w 1299"/>
                  <a:gd name="T9" fmla="*/ 743 h 1468"/>
                  <a:gd name="T10" fmla="*/ 712 w 1299"/>
                  <a:gd name="T11" fmla="*/ 782 h 1468"/>
                  <a:gd name="T12" fmla="*/ 686 w 1299"/>
                  <a:gd name="T13" fmla="*/ 823 h 1468"/>
                  <a:gd name="T14" fmla="*/ 666 w 1299"/>
                  <a:gd name="T15" fmla="*/ 871 h 1468"/>
                  <a:gd name="T16" fmla="*/ 654 w 1299"/>
                  <a:gd name="T17" fmla="*/ 921 h 1468"/>
                  <a:gd name="T18" fmla="*/ 650 w 1299"/>
                  <a:gd name="T19" fmla="*/ 966 h 1468"/>
                  <a:gd name="T20" fmla="*/ 650 w 1299"/>
                  <a:gd name="T21" fmla="*/ 993 h 1468"/>
                  <a:gd name="T22" fmla="*/ 655 w 1299"/>
                  <a:gd name="T23" fmla="*/ 1036 h 1468"/>
                  <a:gd name="T24" fmla="*/ 666 w 1299"/>
                  <a:gd name="T25" fmla="*/ 1074 h 1468"/>
                  <a:gd name="T26" fmla="*/ 680 w 1299"/>
                  <a:gd name="T27" fmla="*/ 1112 h 1468"/>
                  <a:gd name="T28" fmla="*/ 494 w 1299"/>
                  <a:gd name="T29" fmla="*/ 1337 h 1468"/>
                  <a:gd name="T30" fmla="*/ 487 w 1299"/>
                  <a:gd name="T31" fmla="*/ 1347 h 1468"/>
                  <a:gd name="T32" fmla="*/ 554 w 1299"/>
                  <a:gd name="T33" fmla="*/ 1354 h 1468"/>
                  <a:gd name="T34" fmla="*/ 802 w 1299"/>
                  <a:gd name="T35" fmla="*/ 1182 h 1468"/>
                  <a:gd name="T36" fmla="*/ 777 w 1299"/>
                  <a:gd name="T37" fmla="*/ 1158 h 1468"/>
                  <a:gd name="T38" fmla="*/ 750 w 1299"/>
                  <a:gd name="T39" fmla="*/ 1124 h 1468"/>
                  <a:gd name="T40" fmla="*/ 728 w 1299"/>
                  <a:gd name="T41" fmla="*/ 1086 h 1468"/>
                  <a:gd name="T42" fmla="*/ 713 w 1299"/>
                  <a:gd name="T43" fmla="*/ 1044 h 1468"/>
                  <a:gd name="T44" fmla="*/ 705 w 1299"/>
                  <a:gd name="T45" fmla="*/ 1000 h 1468"/>
                  <a:gd name="T46" fmla="*/ 705 w 1299"/>
                  <a:gd name="T47" fmla="*/ 953 h 1468"/>
                  <a:gd name="T48" fmla="*/ 712 w 1299"/>
                  <a:gd name="T49" fmla="*/ 908 h 1468"/>
                  <a:gd name="T50" fmla="*/ 727 w 1299"/>
                  <a:gd name="T51" fmla="*/ 866 h 1468"/>
                  <a:gd name="T52" fmla="*/ 747 w 1299"/>
                  <a:gd name="T53" fmla="*/ 828 h 1468"/>
                  <a:gd name="T54" fmla="*/ 774 w 1299"/>
                  <a:gd name="T55" fmla="*/ 792 h 1468"/>
                  <a:gd name="T56" fmla="*/ 805 w 1299"/>
                  <a:gd name="T57" fmla="*/ 763 h 1468"/>
                  <a:gd name="T58" fmla="*/ 841 w 1299"/>
                  <a:gd name="T59" fmla="*/ 738 h 1468"/>
                  <a:gd name="T60" fmla="*/ 880 w 1299"/>
                  <a:gd name="T61" fmla="*/ 720 h 1468"/>
                  <a:gd name="T62" fmla="*/ 945 w 1299"/>
                  <a:gd name="T63" fmla="*/ 703 h 1468"/>
                  <a:gd name="T64" fmla="*/ 1146 w 1299"/>
                  <a:gd name="T65" fmla="*/ 698 h 1468"/>
                  <a:gd name="T66" fmla="*/ 1101 w 1299"/>
                  <a:gd name="T67" fmla="*/ 673 h 1468"/>
                  <a:gd name="T68" fmla="*/ 1053 w 1299"/>
                  <a:gd name="T69" fmla="*/ 658 h 1468"/>
                  <a:gd name="T70" fmla="*/ 975 w 1299"/>
                  <a:gd name="T71" fmla="*/ 648 h 146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299"/>
                  <a:gd name="T109" fmla="*/ 0 h 1468"/>
                  <a:gd name="T110" fmla="*/ 1299 w 1299"/>
                  <a:gd name="T111" fmla="*/ 1468 h 1468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299" h="1468">
                    <a:moveTo>
                      <a:pt x="975" y="648"/>
                    </a:moveTo>
                    <a:lnTo>
                      <a:pt x="948" y="650"/>
                    </a:lnTo>
                    <a:lnTo>
                      <a:pt x="896" y="658"/>
                    </a:lnTo>
                    <a:lnTo>
                      <a:pt x="872" y="666"/>
                    </a:lnTo>
                    <a:lnTo>
                      <a:pt x="848" y="673"/>
                    </a:lnTo>
                    <a:lnTo>
                      <a:pt x="825" y="686"/>
                    </a:lnTo>
                    <a:lnTo>
                      <a:pt x="803" y="698"/>
                    </a:lnTo>
                    <a:lnTo>
                      <a:pt x="783" y="712"/>
                    </a:lnTo>
                    <a:lnTo>
                      <a:pt x="763" y="728"/>
                    </a:lnTo>
                    <a:lnTo>
                      <a:pt x="745" y="743"/>
                    </a:lnTo>
                    <a:lnTo>
                      <a:pt x="728" y="762"/>
                    </a:lnTo>
                    <a:lnTo>
                      <a:pt x="712" y="782"/>
                    </a:lnTo>
                    <a:lnTo>
                      <a:pt x="698" y="802"/>
                    </a:lnTo>
                    <a:lnTo>
                      <a:pt x="686" y="823"/>
                    </a:lnTo>
                    <a:lnTo>
                      <a:pt x="675" y="848"/>
                    </a:lnTo>
                    <a:lnTo>
                      <a:pt x="666" y="871"/>
                    </a:lnTo>
                    <a:lnTo>
                      <a:pt x="659" y="896"/>
                    </a:lnTo>
                    <a:lnTo>
                      <a:pt x="654" y="921"/>
                    </a:lnTo>
                    <a:lnTo>
                      <a:pt x="651" y="948"/>
                    </a:lnTo>
                    <a:lnTo>
                      <a:pt x="650" y="966"/>
                    </a:lnTo>
                    <a:lnTo>
                      <a:pt x="650" y="978"/>
                    </a:lnTo>
                    <a:lnTo>
                      <a:pt x="650" y="993"/>
                    </a:lnTo>
                    <a:lnTo>
                      <a:pt x="652" y="1016"/>
                    </a:lnTo>
                    <a:lnTo>
                      <a:pt x="655" y="1036"/>
                    </a:lnTo>
                    <a:lnTo>
                      <a:pt x="660" y="1056"/>
                    </a:lnTo>
                    <a:lnTo>
                      <a:pt x="666" y="1074"/>
                    </a:lnTo>
                    <a:lnTo>
                      <a:pt x="672" y="1094"/>
                    </a:lnTo>
                    <a:lnTo>
                      <a:pt x="680" y="1112"/>
                    </a:lnTo>
                    <a:lnTo>
                      <a:pt x="689" y="1130"/>
                    </a:lnTo>
                    <a:lnTo>
                      <a:pt x="494" y="1337"/>
                    </a:lnTo>
                    <a:lnTo>
                      <a:pt x="490" y="1342"/>
                    </a:lnTo>
                    <a:lnTo>
                      <a:pt x="487" y="1347"/>
                    </a:lnTo>
                    <a:lnTo>
                      <a:pt x="484" y="1354"/>
                    </a:lnTo>
                    <a:lnTo>
                      <a:pt x="554" y="1354"/>
                    </a:lnTo>
                    <a:lnTo>
                      <a:pt x="726" y="1182"/>
                    </a:lnTo>
                    <a:lnTo>
                      <a:pt x="802" y="1182"/>
                    </a:lnTo>
                    <a:lnTo>
                      <a:pt x="792" y="1174"/>
                    </a:lnTo>
                    <a:lnTo>
                      <a:pt x="777" y="1158"/>
                    </a:lnTo>
                    <a:lnTo>
                      <a:pt x="762" y="1142"/>
                    </a:lnTo>
                    <a:lnTo>
                      <a:pt x="750" y="1124"/>
                    </a:lnTo>
                    <a:lnTo>
                      <a:pt x="738" y="1106"/>
                    </a:lnTo>
                    <a:lnTo>
                      <a:pt x="728" y="1086"/>
                    </a:lnTo>
                    <a:lnTo>
                      <a:pt x="720" y="1066"/>
                    </a:lnTo>
                    <a:lnTo>
                      <a:pt x="713" y="1044"/>
                    </a:lnTo>
                    <a:lnTo>
                      <a:pt x="708" y="1021"/>
                    </a:lnTo>
                    <a:lnTo>
                      <a:pt x="705" y="1000"/>
                    </a:lnTo>
                    <a:lnTo>
                      <a:pt x="704" y="978"/>
                    </a:lnTo>
                    <a:lnTo>
                      <a:pt x="705" y="953"/>
                    </a:lnTo>
                    <a:lnTo>
                      <a:pt x="707" y="930"/>
                    </a:lnTo>
                    <a:lnTo>
                      <a:pt x="712" y="908"/>
                    </a:lnTo>
                    <a:lnTo>
                      <a:pt x="719" y="888"/>
                    </a:lnTo>
                    <a:lnTo>
                      <a:pt x="727" y="866"/>
                    </a:lnTo>
                    <a:lnTo>
                      <a:pt x="736" y="846"/>
                    </a:lnTo>
                    <a:lnTo>
                      <a:pt x="747" y="828"/>
                    </a:lnTo>
                    <a:lnTo>
                      <a:pt x="760" y="810"/>
                    </a:lnTo>
                    <a:lnTo>
                      <a:pt x="774" y="792"/>
                    </a:lnTo>
                    <a:lnTo>
                      <a:pt x="789" y="778"/>
                    </a:lnTo>
                    <a:lnTo>
                      <a:pt x="805" y="763"/>
                    </a:lnTo>
                    <a:lnTo>
                      <a:pt x="822" y="750"/>
                    </a:lnTo>
                    <a:lnTo>
                      <a:pt x="841" y="738"/>
                    </a:lnTo>
                    <a:lnTo>
                      <a:pt x="860" y="728"/>
                    </a:lnTo>
                    <a:lnTo>
                      <a:pt x="880" y="720"/>
                    </a:lnTo>
                    <a:lnTo>
                      <a:pt x="923" y="708"/>
                    </a:lnTo>
                    <a:lnTo>
                      <a:pt x="945" y="703"/>
                    </a:lnTo>
                    <a:lnTo>
                      <a:pt x="1155" y="703"/>
                    </a:lnTo>
                    <a:lnTo>
                      <a:pt x="1146" y="698"/>
                    </a:lnTo>
                    <a:lnTo>
                      <a:pt x="1124" y="686"/>
                    </a:lnTo>
                    <a:lnTo>
                      <a:pt x="1101" y="673"/>
                    </a:lnTo>
                    <a:lnTo>
                      <a:pt x="1077" y="666"/>
                    </a:lnTo>
                    <a:lnTo>
                      <a:pt x="1053" y="658"/>
                    </a:lnTo>
                    <a:lnTo>
                      <a:pt x="1001" y="650"/>
                    </a:lnTo>
                    <a:lnTo>
                      <a:pt x="975" y="64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7" name="Freeform 197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1082 w 1299"/>
                  <a:gd name="T1" fmla="*/ 1294 h 1468"/>
                  <a:gd name="T2" fmla="*/ 1023 w 1299"/>
                  <a:gd name="T3" fmla="*/ 1294 h 1468"/>
                  <a:gd name="T4" fmla="*/ 1029 w 1299"/>
                  <a:gd name="T5" fmla="*/ 1297 h 1468"/>
                  <a:gd name="T6" fmla="*/ 1024 w 1299"/>
                  <a:gd name="T7" fmla="*/ 1320 h 1468"/>
                  <a:gd name="T8" fmla="*/ 1011 w 1299"/>
                  <a:gd name="T9" fmla="*/ 1337 h 1468"/>
                  <a:gd name="T10" fmla="*/ 993 w 1299"/>
                  <a:gd name="T11" fmla="*/ 1350 h 1468"/>
                  <a:gd name="T12" fmla="*/ 709 w 1299"/>
                  <a:gd name="T13" fmla="*/ 1354 h 1468"/>
                  <a:gd name="T14" fmla="*/ 1068 w 1299"/>
                  <a:gd name="T15" fmla="*/ 1354 h 1468"/>
                  <a:gd name="T16" fmla="*/ 1076 w 1299"/>
                  <a:gd name="T17" fmla="*/ 1336 h 1468"/>
                  <a:gd name="T18" fmla="*/ 1082 w 1299"/>
                  <a:gd name="T19" fmla="*/ 1314 h 1468"/>
                  <a:gd name="T20" fmla="*/ 1082 w 1299"/>
                  <a:gd name="T21" fmla="*/ 1294 h 14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99"/>
                  <a:gd name="T34" fmla="*/ 0 h 1468"/>
                  <a:gd name="T35" fmla="*/ 1299 w 1299"/>
                  <a:gd name="T36" fmla="*/ 1468 h 146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99" h="1468">
                    <a:moveTo>
                      <a:pt x="1082" y="1294"/>
                    </a:moveTo>
                    <a:lnTo>
                      <a:pt x="1023" y="1294"/>
                    </a:lnTo>
                    <a:lnTo>
                      <a:pt x="1029" y="1297"/>
                    </a:lnTo>
                    <a:lnTo>
                      <a:pt x="1024" y="1320"/>
                    </a:lnTo>
                    <a:lnTo>
                      <a:pt x="1011" y="1337"/>
                    </a:lnTo>
                    <a:lnTo>
                      <a:pt x="993" y="1350"/>
                    </a:lnTo>
                    <a:lnTo>
                      <a:pt x="709" y="1354"/>
                    </a:lnTo>
                    <a:lnTo>
                      <a:pt x="1068" y="1354"/>
                    </a:lnTo>
                    <a:lnTo>
                      <a:pt x="1076" y="1336"/>
                    </a:lnTo>
                    <a:lnTo>
                      <a:pt x="1082" y="1314"/>
                    </a:lnTo>
                    <a:lnTo>
                      <a:pt x="1082" y="129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8" name="Freeform 198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1140 w 1299"/>
                  <a:gd name="T1" fmla="*/ 1252 h 1468"/>
                  <a:gd name="T2" fmla="*/ 809 w 1299"/>
                  <a:gd name="T3" fmla="*/ 1252 h 1468"/>
                  <a:gd name="T4" fmla="*/ 826 w 1299"/>
                  <a:gd name="T5" fmla="*/ 1262 h 1468"/>
                  <a:gd name="T6" fmla="*/ 844 w 1299"/>
                  <a:gd name="T7" fmla="*/ 1272 h 1468"/>
                  <a:gd name="T8" fmla="*/ 862 w 1299"/>
                  <a:gd name="T9" fmla="*/ 1278 h 1468"/>
                  <a:gd name="T10" fmla="*/ 881 w 1299"/>
                  <a:gd name="T11" fmla="*/ 1286 h 1468"/>
                  <a:gd name="T12" fmla="*/ 941 w 1299"/>
                  <a:gd name="T13" fmla="*/ 1297 h 1468"/>
                  <a:gd name="T14" fmla="*/ 986 w 1299"/>
                  <a:gd name="T15" fmla="*/ 1297 h 1468"/>
                  <a:gd name="T16" fmla="*/ 1006 w 1299"/>
                  <a:gd name="T17" fmla="*/ 1296 h 1468"/>
                  <a:gd name="T18" fmla="*/ 1023 w 1299"/>
                  <a:gd name="T19" fmla="*/ 1294 h 1468"/>
                  <a:gd name="T20" fmla="*/ 1082 w 1299"/>
                  <a:gd name="T21" fmla="*/ 1294 h 1468"/>
                  <a:gd name="T22" fmla="*/ 1083 w 1299"/>
                  <a:gd name="T23" fmla="*/ 1280 h 1468"/>
                  <a:gd name="T24" fmla="*/ 1103 w 1299"/>
                  <a:gd name="T25" fmla="*/ 1272 h 1468"/>
                  <a:gd name="T26" fmla="*/ 1122 w 1299"/>
                  <a:gd name="T27" fmla="*/ 1264 h 1468"/>
                  <a:gd name="T28" fmla="*/ 1140 w 1299"/>
                  <a:gd name="T29" fmla="*/ 1252 h 146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99"/>
                  <a:gd name="T46" fmla="*/ 0 h 1468"/>
                  <a:gd name="T47" fmla="*/ 1299 w 1299"/>
                  <a:gd name="T48" fmla="*/ 1468 h 146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99" h="1468">
                    <a:moveTo>
                      <a:pt x="1140" y="1252"/>
                    </a:moveTo>
                    <a:lnTo>
                      <a:pt x="809" y="1252"/>
                    </a:lnTo>
                    <a:lnTo>
                      <a:pt x="826" y="1262"/>
                    </a:lnTo>
                    <a:lnTo>
                      <a:pt x="844" y="1272"/>
                    </a:lnTo>
                    <a:lnTo>
                      <a:pt x="862" y="1278"/>
                    </a:lnTo>
                    <a:lnTo>
                      <a:pt x="881" y="1286"/>
                    </a:lnTo>
                    <a:lnTo>
                      <a:pt x="941" y="1297"/>
                    </a:lnTo>
                    <a:lnTo>
                      <a:pt x="986" y="1297"/>
                    </a:lnTo>
                    <a:lnTo>
                      <a:pt x="1006" y="1296"/>
                    </a:lnTo>
                    <a:lnTo>
                      <a:pt x="1023" y="1294"/>
                    </a:lnTo>
                    <a:lnTo>
                      <a:pt x="1082" y="1294"/>
                    </a:lnTo>
                    <a:lnTo>
                      <a:pt x="1083" y="1280"/>
                    </a:lnTo>
                    <a:lnTo>
                      <a:pt x="1103" y="1272"/>
                    </a:lnTo>
                    <a:lnTo>
                      <a:pt x="1122" y="1264"/>
                    </a:lnTo>
                    <a:lnTo>
                      <a:pt x="1140" y="125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39" name="Freeform 199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992 w 1299"/>
                  <a:gd name="T1" fmla="*/ 703 h 1468"/>
                  <a:gd name="T2" fmla="*/ 1059 w 1299"/>
                  <a:gd name="T3" fmla="*/ 718 h 1468"/>
                  <a:gd name="T4" fmla="*/ 1100 w 1299"/>
                  <a:gd name="T5" fmla="*/ 736 h 1468"/>
                  <a:gd name="T6" fmla="*/ 1137 w 1299"/>
                  <a:gd name="T7" fmla="*/ 758 h 1468"/>
                  <a:gd name="T8" fmla="*/ 1170 w 1299"/>
                  <a:gd name="T9" fmla="*/ 788 h 1468"/>
                  <a:gd name="T10" fmla="*/ 1197 w 1299"/>
                  <a:gd name="T11" fmla="*/ 820 h 1468"/>
                  <a:gd name="T12" fmla="*/ 1219 w 1299"/>
                  <a:gd name="T13" fmla="*/ 858 h 1468"/>
                  <a:gd name="T14" fmla="*/ 1235 w 1299"/>
                  <a:gd name="T15" fmla="*/ 898 h 1468"/>
                  <a:gd name="T16" fmla="*/ 1244 w 1299"/>
                  <a:gd name="T17" fmla="*/ 941 h 1468"/>
                  <a:gd name="T18" fmla="*/ 1244 w 1299"/>
                  <a:gd name="T19" fmla="*/ 990 h 1468"/>
                  <a:gd name="T20" fmla="*/ 1237 w 1299"/>
                  <a:gd name="T21" fmla="*/ 1036 h 1468"/>
                  <a:gd name="T22" fmla="*/ 1223 w 1299"/>
                  <a:gd name="T23" fmla="*/ 1078 h 1468"/>
                  <a:gd name="T24" fmla="*/ 1203 w 1299"/>
                  <a:gd name="T25" fmla="*/ 1118 h 1468"/>
                  <a:gd name="T26" fmla="*/ 1177 w 1299"/>
                  <a:gd name="T27" fmla="*/ 1152 h 1468"/>
                  <a:gd name="T28" fmla="*/ 1146 w 1299"/>
                  <a:gd name="T29" fmla="*/ 1182 h 1468"/>
                  <a:gd name="T30" fmla="*/ 1111 w 1299"/>
                  <a:gd name="T31" fmla="*/ 1208 h 1468"/>
                  <a:gd name="T32" fmla="*/ 1072 w 1299"/>
                  <a:gd name="T33" fmla="*/ 1226 h 1468"/>
                  <a:gd name="T34" fmla="*/ 1008 w 1299"/>
                  <a:gd name="T35" fmla="*/ 1242 h 1468"/>
                  <a:gd name="T36" fmla="*/ 1155 w 1299"/>
                  <a:gd name="T37" fmla="*/ 1244 h 1468"/>
                  <a:gd name="T38" fmla="*/ 1175 w 1299"/>
                  <a:gd name="T39" fmla="*/ 1230 h 1468"/>
                  <a:gd name="T40" fmla="*/ 1206 w 1299"/>
                  <a:gd name="T41" fmla="*/ 1202 h 1468"/>
                  <a:gd name="T42" fmla="*/ 1234 w 1299"/>
                  <a:gd name="T43" fmla="*/ 1170 h 1468"/>
                  <a:gd name="T44" fmla="*/ 1257 w 1299"/>
                  <a:gd name="T45" fmla="*/ 1134 h 1468"/>
                  <a:gd name="T46" fmla="*/ 1276 w 1299"/>
                  <a:gd name="T47" fmla="*/ 1096 h 1468"/>
                  <a:gd name="T48" fmla="*/ 1289 w 1299"/>
                  <a:gd name="T49" fmla="*/ 1056 h 1468"/>
                  <a:gd name="T50" fmla="*/ 1297 w 1299"/>
                  <a:gd name="T51" fmla="*/ 1011 h 1468"/>
                  <a:gd name="T52" fmla="*/ 1298 w 1299"/>
                  <a:gd name="T53" fmla="*/ 961 h 1468"/>
                  <a:gd name="T54" fmla="*/ 1290 w 1299"/>
                  <a:gd name="T55" fmla="*/ 906 h 1468"/>
                  <a:gd name="T56" fmla="*/ 1274 w 1299"/>
                  <a:gd name="T57" fmla="*/ 853 h 1468"/>
                  <a:gd name="T58" fmla="*/ 1251 w 1299"/>
                  <a:gd name="T59" fmla="*/ 808 h 1468"/>
                  <a:gd name="T60" fmla="*/ 1221 w 1299"/>
                  <a:gd name="T61" fmla="*/ 766 h 1468"/>
                  <a:gd name="T62" fmla="*/ 1186 w 1299"/>
                  <a:gd name="T63" fmla="*/ 728 h 1468"/>
                  <a:gd name="T64" fmla="*/ 1155 w 1299"/>
                  <a:gd name="T65" fmla="*/ 703 h 14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9"/>
                  <a:gd name="T100" fmla="*/ 0 h 1468"/>
                  <a:gd name="T101" fmla="*/ 1299 w 1299"/>
                  <a:gd name="T102" fmla="*/ 1468 h 146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9" h="1468">
                    <a:moveTo>
                      <a:pt x="1155" y="703"/>
                    </a:moveTo>
                    <a:lnTo>
                      <a:pt x="992" y="703"/>
                    </a:lnTo>
                    <a:lnTo>
                      <a:pt x="1015" y="706"/>
                    </a:lnTo>
                    <a:lnTo>
                      <a:pt x="1059" y="718"/>
                    </a:lnTo>
                    <a:lnTo>
                      <a:pt x="1080" y="726"/>
                    </a:lnTo>
                    <a:lnTo>
                      <a:pt x="1100" y="736"/>
                    </a:lnTo>
                    <a:lnTo>
                      <a:pt x="1119" y="746"/>
                    </a:lnTo>
                    <a:lnTo>
                      <a:pt x="1137" y="758"/>
                    </a:lnTo>
                    <a:lnTo>
                      <a:pt x="1154" y="772"/>
                    </a:lnTo>
                    <a:lnTo>
                      <a:pt x="1170" y="788"/>
                    </a:lnTo>
                    <a:lnTo>
                      <a:pt x="1184" y="803"/>
                    </a:lnTo>
                    <a:lnTo>
                      <a:pt x="1197" y="820"/>
                    </a:lnTo>
                    <a:lnTo>
                      <a:pt x="1209" y="838"/>
                    </a:lnTo>
                    <a:lnTo>
                      <a:pt x="1219" y="858"/>
                    </a:lnTo>
                    <a:lnTo>
                      <a:pt x="1228" y="878"/>
                    </a:lnTo>
                    <a:lnTo>
                      <a:pt x="1235" y="898"/>
                    </a:lnTo>
                    <a:lnTo>
                      <a:pt x="1240" y="920"/>
                    </a:lnTo>
                    <a:lnTo>
                      <a:pt x="1244" y="941"/>
                    </a:lnTo>
                    <a:lnTo>
                      <a:pt x="1245" y="966"/>
                    </a:lnTo>
                    <a:lnTo>
                      <a:pt x="1244" y="990"/>
                    </a:lnTo>
                    <a:lnTo>
                      <a:pt x="1241" y="1011"/>
                    </a:lnTo>
                    <a:lnTo>
                      <a:pt x="1237" y="1036"/>
                    </a:lnTo>
                    <a:lnTo>
                      <a:pt x="1231" y="1058"/>
                    </a:lnTo>
                    <a:lnTo>
                      <a:pt x="1223" y="1078"/>
                    </a:lnTo>
                    <a:lnTo>
                      <a:pt x="1213" y="1098"/>
                    </a:lnTo>
                    <a:lnTo>
                      <a:pt x="1203" y="1118"/>
                    </a:lnTo>
                    <a:lnTo>
                      <a:pt x="1190" y="1136"/>
                    </a:lnTo>
                    <a:lnTo>
                      <a:pt x="1177" y="1152"/>
                    </a:lnTo>
                    <a:lnTo>
                      <a:pt x="1162" y="1168"/>
                    </a:lnTo>
                    <a:lnTo>
                      <a:pt x="1146" y="1182"/>
                    </a:lnTo>
                    <a:lnTo>
                      <a:pt x="1129" y="1196"/>
                    </a:lnTo>
                    <a:lnTo>
                      <a:pt x="1111" y="1208"/>
                    </a:lnTo>
                    <a:lnTo>
                      <a:pt x="1092" y="1218"/>
                    </a:lnTo>
                    <a:lnTo>
                      <a:pt x="1072" y="1226"/>
                    </a:lnTo>
                    <a:lnTo>
                      <a:pt x="1051" y="1234"/>
                    </a:lnTo>
                    <a:lnTo>
                      <a:pt x="1008" y="1242"/>
                    </a:lnTo>
                    <a:lnTo>
                      <a:pt x="985" y="1244"/>
                    </a:lnTo>
                    <a:lnTo>
                      <a:pt x="1155" y="1244"/>
                    </a:lnTo>
                    <a:lnTo>
                      <a:pt x="1158" y="1242"/>
                    </a:lnTo>
                    <a:lnTo>
                      <a:pt x="1175" y="1230"/>
                    </a:lnTo>
                    <a:lnTo>
                      <a:pt x="1191" y="1216"/>
                    </a:lnTo>
                    <a:lnTo>
                      <a:pt x="1206" y="1202"/>
                    </a:lnTo>
                    <a:lnTo>
                      <a:pt x="1221" y="1186"/>
                    </a:lnTo>
                    <a:lnTo>
                      <a:pt x="1234" y="1170"/>
                    </a:lnTo>
                    <a:lnTo>
                      <a:pt x="1246" y="1152"/>
                    </a:lnTo>
                    <a:lnTo>
                      <a:pt x="1257" y="1134"/>
                    </a:lnTo>
                    <a:lnTo>
                      <a:pt x="1267" y="1116"/>
                    </a:lnTo>
                    <a:lnTo>
                      <a:pt x="1276" y="1096"/>
                    </a:lnTo>
                    <a:lnTo>
                      <a:pt x="1283" y="1076"/>
                    </a:lnTo>
                    <a:lnTo>
                      <a:pt x="1289" y="1056"/>
                    </a:lnTo>
                    <a:lnTo>
                      <a:pt x="1294" y="1034"/>
                    </a:lnTo>
                    <a:lnTo>
                      <a:pt x="1297" y="1011"/>
                    </a:lnTo>
                    <a:lnTo>
                      <a:pt x="1299" y="990"/>
                    </a:lnTo>
                    <a:lnTo>
                      <a:pt x="1298" y="961"/>
                    </a:lnTo>
                    <a:lnTo>
                      <a:pt x="1295" y="933"/>
                    </a:lnTo>
                    <a:lnTo>
                      <a:pt x="1290" y="906"/>
                    </a:lnTo>
                    <a:lnTo>
                      <a:pt x="1283" y="880"/>
                    </a:lnTo>
                    <a:lnTo>
                      <a:pt x="1274" y="853"/>
                    </a:lnTo>
                    <a:lnTo>
                      <a:pt x="1263" y="830"/>
                    </a:lnTo>
                    <a:lnTo>
                      <a:pt x="1251" y="808"/>
                    </a:lnTo>
                    <a:lnTo>
                      <a:pt x="1237" y="786"/>
                    </a:lnTo>
                    <a:lnTo>
                      <a:pt x="1221" y="766"/>
                    </a:lnTo>
                    <a:lnTo>
                      <a:pt x="1204" y="746"/>
                    </a:lnTo>
                    <a:lnTo>
                      <a:pt x="1186" y="728"/>
                    </a:lnTo>
                    <a:lnTo>
                      <a:pt x="1166" y="712"/>
                    </a:lnTo>
                    <a:lnTo>
                      <a:pt x="1155" y="703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0" name="Freeform 200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1068 w 1299"/>
                  <a:gd name="T1" fmla="*/ 270 h 1468"/>
                  <a:gd name="T2" fmla="*/ 975 w 1299"/>
                  <a:gd name="T3" fmla="*/ 270 h 1468"/>
                  <a:gd name="T4" fmla="*/ 996 w 1299"/>
                  <a:gd name="T5" fmla="*/ 273 h 1468"/>
                  <a:gd name="T6" fmla="*/ 1014 w 1299"/>
                  <a:gd name="T7" fmla="*/ 285 h 1468"/>
                  <a:gd name="T8" fmla="*/ 1025 w 1299"/>
                  <a:gd name="T9" fmla="*/ 305 h 1468"/>
                  <a:gd name="T10" fmla="*/ 1029 w 1299"/>
                  <a:gd name="T11" fmla="*/ 598 h 1468"/>
                  <a:gd name="T12" fmla="*/ 1068 w 1299"/>
                  <a:gd name="T13" fmla="*/ 606 h 1468"/>
                  <a:gd name="T14" fmla="*/ 1071 w 1299"/>
                  <a:gd name="T15" fmla="*/ 588 h 1468"/>
                  <a:gd name="T16" fmla="*/ 1073 w 1299"/>
                  <a:gd name="T17" fmla="*/ 570 h 1468"/>
                  <a:gd name="T18" fmla="*/ 1076 w 1299"/>
                  <a:gd name="T19" fmla="*/ 550 h 1468"/>
                  <a:gd name="T20" fmla="*/ 1077 w 1299"/>
                  <a:gd name="T21" fmla="*/ 530 h 1468"/>
                  <a:gd name="T22" fmla="*/ 1079 w 1299"/>
                  <a:gd name="T23" fmla="*/ 512 h 1468"/>
                  <a:gd name="T24" fmla="*/ 1080 w 1299"/>
                  <a:gd name="T25" fmla="*/ 492 h 1468"/>
                  <a:gd name="T26" fmla="*/ 1081 w 1299"/>
                  <a:gd name="T27" fmla="*/ 472 h 1468"/>
                  <a:gd name="T28" fmla="*/ 1082 w 1299"/>
                  <a:gd name="T29" fmla="*/ 452 h 1468"/>
                  <a:gd name="T30" fmla="*/ 1082 w 1299"/>
                  <a:gd name="T31" fmla="*/ 432 h 1468"/>
                  <a:gd name="T32" fmla="*/ 1082 w 1299"/>
                  <a:gd name="T33" fmla="*/ 412 h 1468"/>
                  <a:gd name="T34" fmla="*/ 1083 w 1299"/>
                  <a:gd name="T35" fmla="*/ 390 h 1468"/>
                  <a:gd name="T36" fmla="*/ 1083 w 1299"/>
                  <a:gd name="T37" fmla="*/ 328 h 1468"/>
                  <a:gd name="T38" fmla="*/ 1080 w 1299"/>
                  <a:gd name="T39" fmla="*/ 303 h 1468"/>
                  <a:gd name="T40" fmla="*/ 1074 w 1299"/>
                  <a:gd name="T41" fmla="*/ 282 h 1468"/>
                  <a:gd name="T42" fmla="*/ 1068 w 1299"/>
                  <a:gd name="T43" fmla="*/ 270 h 146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99"/>
                  <a:gd name="T67" fmla="*/ 0 h 1468"/>
                  <a:gd name="T68" fmla="*/ 1299 w 1299"/>
                  <a:gd name="T69" fmla="*/ 1468 h 1468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99" h="1468">
                    <a:moveTo>
                      <a:pt x="1068" y="270"/>
                    </a:moveTo>
                    <a:lnTo>
                      <a:pt x="975" y="270"/>
                    </a:lnTo>
                    <a:lnTo>
                      <a:pt x="996" y="273"/>
                    </a:lnTo>
                    <a:lnTo>
                      <a:pt x="1014" y="285"/>
                    </a:lnTo>
                    <a:lnTo>
                      <a:pt x="1025" y="305"/>
                    </a:lnTo>
                    <a:lnTo>
                      <a:pt x="1029" y="598"/>
                    </a:lnTo>
                    <a:lnTo>
                      <a:pt x="1068" y="606"/>
                    </a:lnTo>
                    <a:lnTo>
                      <a:pt x="1071" y="588"/>
                    </a:lnTo>
                    <a:lnTo>
                      <a:pt x="1073" y="570"/>
                    </a:lnTo>
                    <a:lnTo>
                      <a:pt x="1076" y="550"/>
                    </a:lnTo>
                    <a:lnTo>
                      <a:pt x="1077" y="530"/>
                    </a:lnTo>
                    <a:lnTo>
                      <a:pt x="1079" y="512"/>
                    </a:lnTo>
                    <a:lnTo>
                      <a:pt x="1080" y="492"/>
                    </a:lnTo>
                    <a:lnTo>
                      <a:pt x="1081" y="472"/>
                    </a:lnTo>
                    <a:lnTo>
                      <a:pt x="1082" y="452"/>
                    </a:lnTo>
                    <a:lnTo>
                      <a:pt x="1082" y="432"/>
                    </a:lnTo>
                    <a:lnTo>
                      <a:pt x="1082" y="412"/>
                    </a:lnTo>
                    <a:lnTo>
                      <a:pt x="1083" y="390"/>
                    </a:lnTo>
                    <a:lnTo>
                      <a:pt x="1083" y="328"/>
                    </a:lnTo>
                    <a:lnTo>
                      <a:pt x="1080" y="303"/>
                    </a:lnTo>
                    <a:lnTo>
                      <a:pt x="1074" y="282"/>
                    </a:lnTo>
                    <a:lnTo>
                      <a:pt x="1068" y="27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1" name="Freeform 201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285 w 1299"/>
                  <a:gd name="T1" fmla="*/ 270 h 1468"/>
                  <a:gd name="T2" fmla="*/ 225 w 1299"/>
                  <a:gd name="T3" fmla="*/ 270 h 1468"/>
                  <a:gd name="T4" fmla="*/ 220 w 1299"/>
                  <a:gd name="T5" fmla="*/ 288 h 1468"/>
                  <a:gd name="T6" fmla="*/ 217 w 1299"/>
                  <a:gd name="T7" fmla="*/ 308 h 1468"/>
                  <a:gd name="T8" fmla="*/ 216 w 1299"/>
                  <a:gd name="T9" fmla="*/ 432 h 1468"/>
                  <a:gd name="T10" fmla="*/ 866 w 1299"/>
                  <a:gd name="T11" fmla="*/ 432 h 1468"/>
                  <a:gd name="T12" fmla="*/ 866 w 1299"/>
                  <a:gd name="T13" fmla="*/ 378 h 1468"/>
                  <a:gd name="T14" fmla="*/ 270 w 1299"/>
                  <a:gd name="T15" fmla="*/ 378 h 1468"/>
                  <a:gd name="T16" fmla="*/ 270 w 1299"/>
                  <a:gd name="T17" fmla="*/ 322 h 1468"/>
                  <a:gd name="T18" fmla="*/ 273 w 1299"/>
                  <a:gd name="T19" fmla="*/ 302 h 1468"/>
                  <a:gd name="T20" fmla="*/ 279 w 1299"/>
                  <a:gd name="T21" fmla="*/ 282 h 1468"/>
                  <a:gd name="T22" fmla="*/ 285 w 1299"/>
                  <a:gd name="T23" fmla="*/ 270 h 14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299"/>
                  <a:gd name="T37" fmla="*/ 0 h 1468"/>
                  <a:gd name="T38" fmla="*/ 1299 w 1299"/>
                  <a:gd name="T39" fmla="*/ 1468 h 146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299" h="1468">
                    <a:moveTo>
                      <a:pt x="285" y="270"/>
                    </a:moveTo>
                    <a:lnTo>
                      <a:pt x="225" y="270"/>
                    </a:lnTo>
                    <a:lnTo>
                      <a:pt x="220" y="288"/>
                    </a:lnTo>
                    <a:lnTo>
                      <a:pt x="217" y="308"/>
                    </a:lnTo>
                    <a:lnTo>
                      <a:pt x="216" y="432"/>
                    </a:lnTo>
                    <a:lnTo>
                      <a:pt x="866" y="432"/>
                    </a:lnTo>
                    <a:lnTo>
                      <a:pt x="866" y="378"/>
                    </a:lnTo>
                    <a:lnTo>
                      <a:pt x="270" y="378"/>
                    </a:lnTo>
                    <a:lnTo>
                      <a:pt x="270" y="322"/>
                    </a:lnTo>
                    <a:lnTo>
                      <a:pt x="273" y="302"/>
                    </a:lnTo>
                    <a:lnTo>
                      <a:pt x="279" y="282"/>
                    </a:lnTo>
                    <a:lnTo>
                      <a:pt x="285" y="27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42" name="Freeform 202"/>
              <p:cNvSpPr>
                <a:spLocks/>
              </p:cNvSpPr>
              <p:nvPr/>
            </p:nvSpPr>
            <p:spPr bwMode="auto">
              <a:xfrm>
                <a:off x="10" y="10"/>
                <a:ext cx="1299" cy="1468"/>
              </a:xfrm>
              <a:custGeom>
                <a:avLst/>
                <a:gdLst>
                  <a:gd name="T0" fmla="*/ 663 w 1299"/>
                  <a:gd name="T1" fmla="*/ 53 h 1468"/>
                  <a:gd name="T2" fmla="*/ 539 w 1299"/>
                  <a:gd name="T3" fmla="*/ 53 h 1468"/>
                  <a:gd name="T4" fmla="*/ 561 w 1299"/>
                  <a:gd name="T5" fmla="*/ 56 h 1468"/>
                  <a:gd name="T6" fmla="*/ 582 w 1299"/>
                  <a:gd name="T7" fmla="*/ 62 h 1468"/>
                  <a:gd name="T8" fmla="*/ 601 w 1299"/>
                  <a:gd name="T9" fmla="*/ 72 h 1468"/>
                  <a:gd name="T10" fmla="*/ 617 w 1299"/>
                  <a:gd name="T11" fmla="*/ 83 h 1468"/>
                  <a:gd name="T12" fmla="*/ 631 w 1299"/>
                  <a:gd name="T13" fmla="*/ 99 h 1468"/>
                  <a:gd name="T14" fmla="*/ 641 w 1299"/>
                  <a:gd name="T15" fmla="*/ 117 h 1468"/>
                  <a:gd name="T16" fmla="*/ 649 w 1299"/>
                  <a:gd name="T17" fmla="*/ 142 h 1468"/>
                  <a:gd name="T18" fmla="*/ 660 w 1299"/>
                  <a:gd name="T19" fmla="*/ 162 h 1468"/>
                  <a:gd name="T20" fmla="*/ 672 w 1299"/>
                  <a:gd name="T21" fmla="*/ 177 h 1468"/>
                  <a:gd name="T22" fmla="*/ 686 w 1299"/>
                  <a:gd name="T23" fmla="*/ 193 h 1468"/>
                  <a:gd name="T24" fmla="*/ 701 w 1299"/>
                  <a:gd name="T25" fmla="*/ 205 h 1468"/>
                  <a:gd name="T26" fmla="*/ 718 w 1299"/>
                  <a:gd name="T27" fmla="*/ 213 h 1468"/>
                  <a:gd name="T28" fmla="*/ 742 w 1299"/>
                  <a:gd name="T29" fmla="*/ 223 h 1468"/>
                  <a:gd name="T30" fmla="*/ 763 w 1299"/>
                  <a:gd name="T31" fmla="*/ 233 h 1468"/>
                  <a:gd name="T32" fmla="*/ 780 w 1299"/>
                  <a:gd name="T33" fmla="*/ 247 h 1468"/>
                  <a:gd name="T34" fmla="*/ 793 w 1299"/>
                  <a:gd name="T35" fmla="*/ 263 h 1468"/>
                  <a:gd name="T36" fmla="*/ 803 w 1299"/>
                  <a:gd name="T37" fmla="*/ 282 h 1468"/>
                  <a:gd name="T38" fmla="*/ 809 w 1299"/>
                  <a:gd name="T39" fmla="*/ 300 h 1468"/>
                  <a:gd name="T40" fmla="*/ 812 w 1299"/>
                  <a:gd name="T41" fmla="*/ 320 h 1468"/>
                  <a:gd name="T42" fmla="*/ 812 w 1299"/>
                  <a:gd name="T43" fmla="*/ 378 h 1468"/>
                  <a:gd name="T44" fmla="*/ 866 w 1299"/>
                  <a:gd name="T45" fmla="*/ 378 h 1468"/>
                  <a:gd name="T46" fmla="*/ 866 w 1299"/>
                  <a:gd name="T47" fmla="*/ 322 h 1468"/>
                  <a:gd name="T48" fmla="*/ 865 w 1299"/>
                  <a:gd name="T49" fmla="*/ 303 h 1468"/>
                  <a:gd name="T50" fmla="*/ 861 w 1299"/>
                  <a:gd name="T51" fmla="*/ 283 h 1468"/>
                  <a:gd name="T52" fmla="*/ 975 w 1299"/>
                  <a:gd name="T53" fmla="*/ 270 h 1468"/>
                  <a:gd name="T54" fmla="*/ 1068 w 1299"/>
                  <a:gd name="T55" fmla="*/ 270 h 1468"/>
                  <a:gd name="T56" fmla="*/ 1063 w 1299"/>
                  <a:gd name="T57" fmla="*/ 262 h 1468"/>
                  <a:gd name="T58" fmla="*/ 1049 w 1299"/>
                  <a:gd name="T59" fmla="*/ 245 h 1468"/>
                  <a:gd name="T60" fmla="*/ 1033 w 1299"/>
                  <a:gd name="T61" fmla="*/ 232 h 1468"/>
                  <a:gd name="T62" fmla="*/ 1013 w 1299"/>
                  <a:gd name="T63" fmla="*/ 222 h 1468"/>
                  <a:gd name="T64" fmla="*/ 992 w 1299"/>
                  <a:gd name="T65" fmla="*/ 215 h 1468"/>
                  <a:gd name="T66" fmla="*/ 824 w 1299"/>
                  <a:gd name="T67" fmla="*/ 215 h 1468"/>
                  <a:gd name="T68" fmla="*/ 810 w 1299"/>
                  <a:gd name="T69" fmla="*/ 202 h 1468"/>
                  <a:gd name="T70" fmla="*/ 794 w 1299"/>
                  <a:gd name="T71" fmla="*/ 190 h 1468"/>
                  <a:gd name="T72" fmla="*/ 777 w 1299"/>
                  <a:gd name="T73" fmla="*/ 177 h 1468"/>
                  <a:gd name="T74" fmla="*/ 758 w 1299"/>
                  <a:gd name="T75" fmla="*/ 169 h 1468"/>
                  <a:gd name="T76" fmla="*/ 735 w 1299"/>
                  <a:gd name="T77" fmla="*/ 162 h 1468"/>
                  <a:gd name="T78" fmla="*/ 718 w 1299"/>
                  <a:gd name="T79" fmla="*/ 149 h 1468"/>
                  <a:gd name="T80" fmla="*/ 705 w 1299"/>
                  <a:gd name="T81" fmla="*/ 133 h 1468"/>
                  <a:gd name="T82" fmla="*/ 698 w 1299"/>
                  <a:gd name="T83" fmla="*/ 117 h 1468"/>
                  <a:gd name="T84" fmla="*/ 690 w 1299"/>
                  <a:gd name="T85" fmla="*/ 97 h 1468"/>
                  <a:gd name="T86" fmla="*/ 681 w 1299"/>
                  <a:gd name="T87" fmla="*/ 77 h 1468"/>
                  <a:gd name="T88" fmla="*/ 668 w 1299"/>
                  <a:gd name="T89" fmla="*/ 59 h 1468"/>
                  <a:gd name="T90" fmla="*/ 663 w 1299"/>
                  <a:gd name="T91" fmla="*/ 53 h 14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299"/>
                  <a:gd name="T139" fmla="*/ 0 h 1468"/>
                  <a:gd name="T140" fmla="*/ 1299 w 1299"/>
                  <a:gd name="T141" fmla="*/ 1468 h 146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299" h="1468">
                    <a:moveTo>
                      <a:pt x="663" y="53"/>
                    </a:moveTo>
                    <a:lnTo>
                      <a:pt x="539" y="53"/>
                    </a:lnTo>
                    <a:lnTo>
                      <a:pt x="561" y="56"/>
                    </a:lnTo>
                    <a:lnTo>
                      <a:pt x="582" y="62"/>
                    </a:lnTo>
                    <a:lnTo>
                      <a:pt x="601" y="72"/>
                    </a:lnTo>
                    <a:lnTo>
                      <a:pt x="617" y="83"/>
                    </a:lnTo>
                    <a:lnTo>
                      <a:pt x="631" y="99"/>
                    </a:lnTo>
                    <a:lnTo>
                      <a:pt x="641" y="117"/>
                    </a:lnTo>
                    <a:lnTo>
                      <a:pt x="649" y="142"/>
                    </a:lnTo>
                    <a:lnTo>
                      <a:pt x="660" y="162"/>
                    </a:lnTo>
                    <a:lnTo>
                      <a:pt x="672" y="177"/>
                    </a:lnTo>
                    <a:lnTo>
                      <a:pt x="686" y="193"/>
                    </a:lnTo>
                    <a:lnTo>
                      <a:pt x="701" y="205"/>
                    </a:lnTo>
                    <a:lnTo>
                      <a:pt x="718" y="213"/>
                    </a:lnTo>
                    <a:lnTo>
                      <a:pt x="742" y="223"/>
                    </a:lnTo>
                    <a:lnTo>
                      <a:pt x="763" y="233"/>
                    </a:lnTo>
                    <a:lnTo>
                      <a:pt x="780" y="247"/>
                    </a:lnTo>
                    <a:lnTo>
                      <a:pt x="793" y="263"/>
                    </a:lnTo>
                    <a:lnTo>
                      <a:pt x="803" y="282"/>
                    </a:lnTo>
                    <a:lnTo>
                      <a:pt x="809" y="300"/>
                    </a:lnTo>
                    <a:lnTo>
                      <a:pt x="812" y="320"/>
                    </a:lnTo>
                    <a:lnTo>
                      <a:pt x="812" y="378"/>
                    </a:lnTo>
                    <a:lnTo>
                      <a:pt x="866" y="378"/>
                    </a:lnTo>
                    <a:lnTo>
                      <a:pt x="866" y="322"/>
                    </a:lnTo>
                    <a:lnTo>
                      <a:pt x="865" y="303"/>
                    </a:lnTo>
                    <a:lnTo>
                      <a:pt x="861" y="283"/>
                    </a:lnTo>
                    <a:lnTo>
                      <a:pt x="975" y="270"/>
                    </a:lnTo>
                    <a:lnTo>
                      <a:pt x="1068" y="270"/>
                    </a:lnTo>
                    <a:lnTo>
                      <a:pt x="1063" y="262"/>
                    </a:lnTo>
                    <a:lnTo>
                      <a:pt x="1049" y="245"/>
                    </a:lnTo>
                    <a:lnTo>
                      <a:pt x="1033" y="232"/>
                    </a:lnTo>
                    <a:lnTo>
                      <a:pt x="1013" y="222"/>
                    </a:lnTo>
                    <a:lnTo>
                      <a:pt x="992" y="215"/>
                    </a:lnTo>
                    <a:lnTo>
                      <a:pt x="824" y="215"/>
                    </a:lnTo>
                    <a:lnTo>
                      <a:pt x="810" y="202"/>
                    </a:lnTo>
                    <a:lnTo>
                      <a:pt x="794" y="190"/>
                    </a:lnTo>
                    <a:lnTo>
                      <a:pt x="777" y="177"/>
                    </a:lnTo>
                    <a:lnTo>
                      <a:pt x="758" y="169"/>
                    </a:lnTo>
                    <a:lnTo>
                      <a:pt x="735" y="162"/>
                    </a:lnTo>
                    <a:lnTo>
                      <a:pt x="718" y="149"/>
                    </a:lnTo>
                    <a:lnTo>
                      <a:pt x="705" y="133"/>
                    </a:lnTo>
                    <a:lnTo>
                      <a:pt x="698" y="117"/>
                    </a:lnTo>
                    <a:lnTo>
                      <a:pt x="690" y="97"/>
                    </a:lnTo>
                    <a:lnTo>
                      <a:pt x="681" y="77"/>
                    </a:lnTo>
                    <a:lnTo>
                      <a:pt x="668" y="59"/>
                    </a:lnTo>
                    <a:lnTo>
                      <a:pt x="663" y="53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8" name="Группа 35"/>
          <p:cNvGrpSpPr>
            <a:grpSpLocks/>
          </p:cNvGrpSpPr>
          <p:nvPr/>
        </p:nvGrpSpPr>
        <p:grpSpPr bwMode="auto">
          <a:xfrm>
            <a:off x="5796136" y="4149080"/>
            <a:ext cx="584200" cy="860425"/>
            <a:chOff x="10" y="10"/>
            <a:chExt cx="920" cy="1353"/>
          </a:xfrm>
        </p:grpSpPr>
        <p:grpSp>
          <p:nvGrpSpPr>
            <p:cNvPr id="10" name="Group 204"/>
            <p:cNvGrpSpPr>
              <a:grpSpLocks/>
            </p:cNvGrpSpPr>
            <p:nvPr/>
          </p:nvGrpSpPr>
          <p:grpSpPr bwMode="auto">
            <a:xfrm>
              <a:off x="10" y="10"/>
              <a:ext cx="920" cy="1353"/>
              <a:chOff x="10" y="10"/>
              <a:chExt cx="920" cy="1353"/>
            </a:xfrm>
          </p:grpSpPr>
          <p:sp>
            <p:nvSpPr>
              <p:cNvPr id="25616" name="Freeform 205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222 w 920"/>
                  <a:gd name="T1" fmla="*/ 1246 h 1353"/>
                  <a:gd name="T2" fmla="*/ 207 w 920"/>
                  <a:gd name="T3" fmla="*/ 1247 h 1353"/>
                  <a:gd name="T4" fmla="*/ 198 w 920"/>
                  <a:gd name="T5" fmla="*/ 1266 h 1353"/>
                  <a:gd name="T6" fmla="*/ 205 w 920"/>
                  <a:gd name="T7" fmla="*/ 1280 h 1353"/>
                  <a:gd name="T8" fmla="*/ 223 w 920"/>
                  <a:gd name="T9" fmla="*/ 1290 h 1353"/>
                  <a:gd name="T10" fmla="*/ 241 w 920"/>
                  <a:gd name="T11" fmla="*/ 1300 h 1353"/>
                  <a:gd name="T12" fmla="*/ 259 w 920"/>
                  <a:gd name="T13" fmla="*/ 1309 h 1353"/>
                  <a:gd name="T14" fmla="*/ 277 w 920"/>
                  <a:gd name="T15" fmla="*/ 1317 h 1353"/>
                  <a:gd name="T16" fmla="*/ 296 w 920"/>
                  <a:gd name="T17" fmla="*/ 1324 h 1353"/>
                  <a:gd name="T18" fmla="*/ 315 w 920"/>
                  <a:gd name="T19" fmla="*/ 1331 h 1353"/>
                  <a:gd name="T20" fmla="*/ 335 w 920"/>
                  <a:gd name="T21" fmla="*/ 1337 h 1353"/>
                  <a:gd name="T22" fmla="*/ 354 w 920"/>
                  <a:gd name="T23" fmla="*/ 1341 h 1353"/>
                  <a:gd name="T24" fmla="*/ 374 w 920"/>
                  <a:gd name="T25" fmla="*/ 1345 h 1353"/>
                  <a:gd name="T26" fmla="*/ 394 w 920"/>
                  <a:gd name="T27" fmla="*/ 1349 h 1353"/>
                  <a:gd name="T28" fmla="*/ 414 w 920"/>
                  <a:gd name="T29" fmla="*/ 1351 h 1353"/>
                  <a:gd name="T30" fmla="*/ 435 w 920"/>
                  <a:gd name="T31" fmla="*/ 1352 h 1353"/>
                  <a:gd name="T32" fmla="*/ 455 w 920"/>
                  <a:gd name="T33" fmla="*/ 1353 h 1353"/>
                  <a:gd name="T34" fmla="*/ 493 w 920"/>
                  <a:gd name="T35" fmla="*/ 1351 h 1353"/>
                  <a:gd name="T36" fmla="*/ 531 w 920"/>
                  <a:gd name="T37" fmla="*/ 1347 h 1353"/>
                  <a:gd name="T38" fmla="*/ 567 w 920"/>
                  <a:gd name="T39" fmla="*/ 1340 h 1353"/>
                  <a:gd name="T40" fmla="*/ 602 w 920"/>
                  <a:gd name="T41" fmla="*/ 1331 h 1353"/>
                  <a:gd name="T42" fmla="*/ 636 w 920"/>
                  <a:gd name="T43" fmla="*/ 1318 h 1353"/>
                  <a:gd name="T44" fmla="*/ 650 w 920"/>
                  <a:gd name="T45" fmla="*/ 1312 h 1353"/>
                  <a:gd name="T46" fmla="*/ 459 w 920"/>
                  <a:gd name="T47" fmla="*/ 1312 h 1353"/>
                  <a:gd name="T48" fmla="*/ 439 w 920"/>
                  <a:gd name="T49" fmla="*/ 1312 h 1353"/>
                  <a:gd name="T50" fmla="*/ 419 w 920"/>
                  <a:gd name="T51" fmla="*/ 1311 h 1353"/>
                  <a:gd name="T52" fmla="*/ 398 w 920"/>
                  <a:gd name="T53" fmla="*/ 1308 h 1353"/>
                  <a:gd name="T54" fmla="*/ 378 w 920"/>
                  <a:gd name="T55" fmla="*/ 1305 h 1353"/>
                  <a:gd name="T56" fmla="*/ 358 w 920"/>
                  <a:gd name="T57" fmla="*/ 1301 h 1353"/>
                  <a:gd name="T58" fmla="*/ 339 w 920"/>
                  <a:gd name="T59" fmla="*/ 1296 h 1353"/>
                  <a:gd name="T60" fmla="*/ 320 w 920"/>
                  <a:gd name="T61" fmla="*/ 1290 h 1353"/>
                  <a:gd name="T62" fmla="*/ 301 w 920"/>
                  <a:gd name="T63" fmla="*/ 1283 h 1353"/>
                  <a:gd name="T64" fmla="*/ 282 w 920"/>
                  <a:gd name="T65" fmla="*/ 1275 h 1353"/>
                  <a:gd name="T66" fmla="*/ 264 w 920"/>
                  <a:gd name="T67" fmla="*/ 1266 h 1353"/>
                  <a:gd name="T68" fmla="*/ 246 w 920"/>
                  <a:gd name="T69" fmla="*/ 1257 h 1353"/>
                  <a:gd name="T70" fmla="*/ 222 w 920"/>
                  <a:gd name="T71" fmla="*/ 1246 h 135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20"/>
                  <a:gd name="T109" fmla="*/ 0 h 1353"/>
                  <a:gd name="T110" fmla="*/ 920 w 920"/>
                  <a:gd name="T111" fmla="*/ 1353 h 135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20" h="1353">
                    <a:moveTo>
                      <a:pt x="222" y="1246"/>
                    </a:moveTo>
                    <a:lnTo>
                      <a:pt x="207" y="1247"/>
                    </a:lnTo>
                    <a:lnTo>
                      <a:pt x="198" y="1266"/>
                    </a:lnTo>
                    <a:lnTo>
                      <a:pt x="205" y="1280"/>
                    </a:lnTo>
                    <a:lnTo>
                      <a:pt x="223" y="1290"/>
                    </a:lnTo>
                    <a:lnTo>
                      <a:pt x="241" y="1300"/>
                    </a:lnTo>
                    <a:lnTo>
                      <a:pt x="259" y="1309"/>
                    </a:lnTo>
                    <a:lnTo>
                      <a:pt x="277" y="1317"/>
                    </a:lnTo>
                    <a:lnTo>
                      <a:pt x="296" y="1324"/>
                    </a:lnTo>
                    <a:lnTo>
                      <a:pt x="315" y="1331"/>
                    </a:lnTo>
                    <a:lnTo>
                      <a:pt x="335" y="1337"/>
                    </a:lnTo>
                    <a:lnTo>
                      <a:pt x="354" y="1341"/>
                    </a:lnTo>
                    <a:lnTo>
                      <a:pt x="374" y="1345"/>
                    </a:lnTo>
                    <a:lnTo>
                      <a:pt x="394" y="1349"/>
                    </a:lnTo>
                    <a:lnTo>
                      <a:pt x="414" y="1351"/>
                    </a:lnTo>
                    <a:lnTo>
                      <a:pt x="435" y="1352"/>
                    </a:lnTo>
                    <a:lnTo>
                      <a:pt x="455" y="1353"/>
                    </a:lnTo>
                    <a:lnTo>
                      <a:pt x="493" y="1351"/>
                    </a:lnTo>
                    <a:lnTo>
                      <a:pt x="531" y="1347"/>
                    </a:lnTo>
                    <a:lnTo>
                      <a:pt x="567" y="1340"/>
                    </a:lnTo>
                    <a:lnTo>
                      <a:pt x="602" y="1331"/>
                    </a:lnTo>
                    <a:lnTo>
                      <a:pt x="636" y="1318"/>
                    </a:lnTo>
                    <a:lnTo>
                      <a:pt x="650" y="1312"/>
                    </a:lnTo>
                    <a:lnTo>
                      <a:pt x="459" y="1312"/>
                    </a:lnTo>
                    <a:lnTo>
                      <a:pt x="439" y="1312"/>
                    </a:lnTo>
                    <a:lnTo>
                      <a:pt x="419" y="1311"/>
                    </a:lnTo>
                    <a:lnTo>
                      <a:pt x="398" y="1308"/>
                    </a:lnTo>
                    <a:lnTo>
                      <a:pt x="378" y="1305"/>
                    </a:lnTo>
                    <a:lnTo>
                      <a:pt x="358" y="1301"/>
                    </a:lnTo>
                    <a:lnTo>
                      <a:pt x="339" y="1296"/>
                    </a:lnTo>
                    <a:lnTo>
                      <a:pt x="320" y="1290"/>
                    </a:lnTo>
                    <a:lnTo>
                      <a:pt x="301" y="1283"/>
                    </a:lnTo>
                    <a:lnTo>
                      <a:pt x="282" y="1275"/>
                    </a:lnTo>
                    <a:lnTo>
                      <a:pt x="264" y="1266"/>
                    </a:lnTo>
                    <a:lnTo>
                      <a:pt x="246" y="1257"/>
                    </a:lnTo>
                    <a:lnTo>
                      <a:pt x="222" y="1246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7" name="Freeform 206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919 w 920"/>
                  <a:gd name="T1" fmla="*/ 460 h 1353"/>
                  <a:gd name="T2" fmla="*/ 877 w 920"/>
                  <a:gd name="T3" fmla="*/ 460 h 1353"/>
                  <a:gd name="T4" fmla="*/ 877 w 920"/>
                  <a:gd name="T5" fmla="*/ 914 h 1353"/>
                  <a:gd name="T6" fmla="*/ 876 w 920"/>
                  <a:gd name="T7" fmla="*/ 947 h 1353"/>
                  <a:gd name="T8" fmla="*/ 872 w 920"/>
                  <a:gd name="T9" fmla="*/ 979 h 1353"/>
                  <a:gd name="T10" fmla="*/ 865 w 920"/>
                  <a:gd name="T11" fmla="*/ 1010 h 1353"/>
                  <a:gd name="T12" fmla="*/ 856 w 920"/>
                  <a:gd name="T13" fmla="*/ 1040 h 1353"/>
                  <a:gd name="T14" fmla="*/ 844 w 920"/>
                  <a:gd name="T15" fmla="*/ 1069 h 1353"/>
                  <a:gd name="T16" fmla="*/ 830 w 920"/>
                  <a:gd name="T17" fmla="*/ 1097 h 1353"/>
                  <a:gd name="T18" fmla="*/ 814 w 920"/>
                  <a:gd name="T19" fmla="*/ 1124 h 1353"/>
                  <a:gd name="T20" fmla="*/ 796 w 920"/>
                  <a:gd name="T21" fmla="*/ 1149 h 1353"/>
                  <a:gd name="T22" fmla="*/ 776 w 920"/>
                  <a:gd name="T23" fmla="*/ 1173 h 1353"/>
                  <a:gd name="T24" fmla="*/ 755 w 920"/>
                  <a:gd name="T25" fmla="*/ 1196 h 1353"/>
                  <a:gd name="T26" fmla="*/ 731 w 920"/>
                  <a:gd name="T27" fmla="*/ 1217 h 1353"/>
                  <a:gd name="T28" fmla="*/ 706 w 920"/>
                  <a:gd name="T29" fmla="*/ 1236 h 1353"/>
                  <a:gd name="T30" fmla="*/ 679 w 920"/>
                  <a:gd name="T31" fmla="*/ 1253 h 1353"/>
                  <a:gd name="T32" fmla="*/ 651 w 920"/>
                  <a:gd name="T33" fmla="*/ 1268 h 1353"/>
                  <a:gd name="T34" fmla="*/ 622 w 920"/>
                  <a:gd name="T35" fmla="*/ 1281 h 1353"/>
                  <a:gd name="T36" fmla="*/ 591 w 920"/>
                  <a:gd name="T37" fmla="*/ 1292 h 1353"/>
                  <a:gd name="T38" fmla="*/ 560 w 920"/>
                  <a:gd name="T39" fmla="*/ 1301 h 1353"/>
                  <a:gd name="T40" fmla="*/ 527 w 920"/>
                  <a:gd name="T41" fmla="*/ 1307 h 1353"/>
                  <a:gd name="T42" fmla="*/ 494 w 920"/>
                  <a:gd name="T43" fmla="*/ 1311 h 1353"/>
                  <a:gd name="T44" fmla="*/ 459 w 920"/>
                  <a:gd name="T45" fmla="*/ 1312 h 1353"/>
                  <a:gd name="T46" fmla="*/ 650 w 920"/>
                  <a:gd name="T47" fmla="*/ 1312 h 1353"/>
                  <a:gd name="T48" fmla="*/ 669 w 920"/>
                  <a:gd name="T49" fmla="*/ 1304 h 1353"/>
                  <a:gd name="T50" fmla="*/ 700 w 920"/>
                  <a:gd name="T51" fmla="*/ 1287 h 1353"/>
                  <a:gd name="T52" fmla="*/ 730 w 920"/>
                  <a:gd name="T53" fmla="*/ 1268 h 1353"/>
                  <a:gd name="T54" fmla="*/ 758 w 920"/>
                  <a:gd name="T55" fmla="*/ 1247 h 1353"/>
                  <a:gd name="T56" fmla="*/ 784 w 920"/>
                  <a:gd name="T57" fmla="*/ 1224 h 1353"/>
                  <a:gd name="T58" fmla="*/ 808 w 920"/>
                  <a:gd name="T59" fmla="*/ 1200 h 1353"/>
                  <a:gd name="T60" fmla="*/ 830 w 920"/>
                  <a:gd name="T61" fmla="*/ 1173 h 1353"/>
                  <a:gd name="T62" fmla="*/ 850 w 920"/>
                  <a:gd name="T63" fmla="*/ 1145 h 1353"/>
                  <a:gd name="T64" fmla="*/ 868 w 920"/>
                  <a:gd name="T65" fmla="*/ 1116 h 1353"/>
                  <a:gd name="T66" fmla="*/ 883 w 920"/>
                  <a:gd name="T67" fmla="*/ 1085 h 1353"/>
                  <a:gd name="T68" fmla="*/ 896 w 920"/>
                  <a:gd name="T69" fmla="*/ 1053 h 1353"/>
                  <a:gd name="T70" fmla="*/ 906 w 920"/>
                  <a:gd name="T71" fmla="*/ 1020 h 1353"/>
                  <a:gd name="T72" fmla="*/ 913 w 920"/>
                  <a:gd name="T73" fmla="*/ 985 h 1353"/>
                  <a:gd name="T74" fmla="*/ 918 w 920"/>
                  <a:gd name="T75" fmla="*/ 950 h 1353"/>
                  <a:gd name="T76" fmla="*/ 919 w 920"/>
                  <a:gd name="T77" fmla="*/ 914 h 1353"/>
                  <a:gd name="T78" fmla="*/ 919 w 920"/>
                  <a:gd name="T79" fmla="*/ 460 h 135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920"/>
                  <a:gd name="T121" fmla="*/ 0 h 1353"/>
                  <a:gd name="T122" fmla="*/ 920 w 920"/>
                  <a:gd name="T123" fmla="*/ 1353 h 135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920" h="1353">
                    <a:moveTo>
                      <a:pt x="919" y="460"/>
                    </a:moveTo>
                    <a:lnTo>
                      <a:pt x="877" y="460"/>
                    </a:lnTo>
                    <a:lnTo>
                      <a:pt x="877" y="914"/>
                    </a:lnTo>
                    <a:lnTo>
                      <a:pt x="876" y="947"/>
                    </a:lnTo>
                    <a:lnTo>
                      <a:pt x="872" y="979"/>
                    </a:lnTo>
                    <a:lnTo>
                      <a:pt x="865" y="1010"/>
                    </a:lnTo>
                    <a:lnTo>
                      <a:pt x="856" y="1040"/>
                    </a:lnTo>
                    <a:lnTo>
                      <a:pt x="844" y="1069"/>
                    </a:lnTo>
                    <a:lnTo>
                      <a:pt x="830" y="1097"/>
                    </a:lnTo>
                    <a:lnTo>
                      <a:pt x="814" y="1124"/>
                    </a:lnTo>
                    <a:lnTo>
                      <a:pt x="796" y="1149"/>
                    </a:lnTo>
                    <a:lnTo>
                      <a:pt x="776" y="1173"/>
                    </a:lnTo>
                    <a:lnTo>
                      <a:pt x="755" y="1196"/>
                    </a:lnTo>
                    <a:lnTo>
                      <a:pt x="731" y="1217"/>
                    </a:lnTo>
                    <a:lnTo>
                      <a:pt x="706" y="1236"/>
                    </a:lnTo>
                    <a:lnTo>
                      <a:pt x="679" y="1253"/>
                    </a:lnTo>
                    <a:lnTo>
                      <a:pt x="651" y="1268"/>
                    </a:lnTo>
                    <a:lnTo>
                      <a:pt x="622" y="1281"/>
                    </a:lnTo>
                    <a:lnTo>
                      <a:pt x="591" y="1292"/>
                    </a:lnTo>
                    <a:lnTo>
                      <a:pt x="560" y="1301"/>
                    </a:lnTo>
                    <a:lnTo>
                      <a:pt x="527" y="1307"/>
                    </a:lnTo>
                    <a:lnTo>
                      <a:pt x="494" y="1311"/>
                    </a:lnTo>
                    <a:lnTo>
                      <a:pt x="459" y="1312"/>
                    </a:lnTo>
                    <a:lnTo>
                      <a:pt x="650" y="1312"/>
                    </a:lnTo>
                    <a:lnTo>
                      <a:pt x="669" y="1304"/>
                    </a:lnTo>
                    <a:lnTo>
                      <a:pt x="700" y="1287"/>
                    </a:lnTo>
                    <a:lnTo>
                      <a:pt x="730" y="1268"/>
                    </a:lnTo>
                    <a:lnTo>
                      <a:pt x="758" y="1247"/>
                    </a:lnTo>
                    <a:lnTo>
                      <a:pt x="784" y="1224"/>
                    </a:lnTo>
                    <a:lnTo>
                      <a:pt x="808" y="1200"/>
                    </a:lnTo>
                    <a:lnTo>
                      <a:pt x="830" y="1173"/>
                    </a:lnTo>
                    <a:lnTo>
                      <a:pt x="850" y="1145"/>
                    </a:lnTo>
                    <a:lnTo>
                      <a:pt x="868" y="1116"/>
                    </a:lnTo>
                    <a:lnTo>
                      <a:pt x="883" y="1085"/>
                    </a:lnTo>
                    <a:lnTo>
                      <a:pt x="896" y="1053"/>
                    </a:lnTo>
                    <a:lnTo>
                      <a:pt x="906" y="1020"/>
                    </a:lnTo>
                    <a:lnTo>
                      <a:pt x="913" y="985"/>
                    </a:lnTo>
                    <a:lnTo>
                      <a:pt x="918" y="950"/>
                    </a:lnTo>
                    <a:lnTo>
                      <a:pt x="919" y="914"/>
                    </a:lnTo>
                    <a:lnTo>
                      <a:pt x="919" y="46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8" name="Freeform 207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106 w 920"/>
                  <a:gd name="T1" fmla="*/ 242 h 1353"/>
                  <a:gd name="T2" fmla="*/ 83 w 920"/>
                  <a:gd name="T3" fmla="*/ 245 h 1353"/>
                  <a:gd name="T4" fmla="*/ 62 w 920"/>
                  <a:gd name="T5" fmla="*/ 251 h 1353"/>
                  <a:gd name="T6" fmla="*/ 42 w 920"/>
                  <a:gd name="T7" fmla="*/ 262 h 1353"/>
                  <a:gd name="T8" fmla="*/ 26 w 920"/>
                  <a:gd name="T9" fmla="*/ 277 h 1353"/>
                  <a:gd name="T10" fmla="*/ 13 w 920"/>
                  <a:gd name="T11" fmla="*/ 294 h 1353"/>
                  <a:gd name="T12" fmla="*/ 4 w 920"/>
                  <a:gd name="T13" fmla="*/ 314 h 1353"/>
                  <a:gd name="T14" fmla="*/ 0 w 920"/>
                  <a:gd name="T15" fmla="*/ 335 h 1353"/>
                  <a:gd name="T16" fmla="*/ 0 w 920"/>
                  <a:gd name="T17" fmla="*/ 477 h 1353"/>
                  <a:gd name="T18" fmla="*/ 0 w 920"/>
                  <a:gd name="T19" fmla="*/ 914 h 1353"/>
                  <a:gd name="T20" fmla="*/ 0 w 920"/>
                  <a:gd name="T21" fmla="*/ 935 h 1353"/>
                  <a:gd name="T22" fmla="*/ 1 w 920"/>
                  <a:gd name="T23" fmla="*/ 956 h 1353"/>
                  <a:gd name="T24" fmla="*/ 4 w 920"/>
                  <a:gd name="T25" fmla="*/ 976 h 1353"/>
                  <a:gd name="T26" fmla="*/ 7 w 920"/>
                  <a:gd name="T27" fmla="*/ 996 h 1353"/>
                  <a:gd name="T28" fmla="*/ 12 w 920"/>
                  <a:gd name="T29" fmla="*/ 1016 h 1353"/>
                  <a:gd name="T30" fmla="*/ 17 w 920"/>
                  <a:gd name="T31" fmla="*/ 1036 h 1353"/>
                  <a:gd name="T32" fmla="*/ 23 w 920"/>
                  <a:gd name="T33" fmla="*/ 1055 h 1353"/>
                  <a:gd name="T34" fmla="*/ 31 w 920"/>
                  <a:gd name="T35" fmla="*/ 1074 h 1353"/>
                  <a:gd name="T36" fmla="*/ 39 w 920"/>
                  <a:gd name="T37" fmla="*/ 1092 h 1353"/>
                  <a:gd name="T38" fmla="*/ 48 w 920"/>
                  <a:gd name="T39" fmla="*/ 1111 h 1353"/>
                  <a:gd name="T40" fmla="*/ 58 w 920"/>
                  <a:gd name="T41" fmla="*/ 1129 h 1353"/>
                  <a:gd name="T42" fmla="*/ 69 w 920"/>
                  <a:gd name="T43" fmla="*/ 1146 h 1353"/>
                  <a:gd name="T44" fmla="*/ 80 w 920"/>
                  <a:gd name="T45" fmla="*/ 1163 h 1353"/>
                  <a:gd name="T46" fmla="*/ 93 w 920"/>
                  <a:gd name="T47" fmla="*/ 1179 h 1353"/>
                  <a:gd name="T48" fmla="*/ 106 w 920"/>
                  <a:gd name="T49" fmla="*/ 1195 h 1353"/>
                  <a:gd name="T50" fmla="*/ 121 w 920"/>
                  <a:gd name="T51" fmla="*/ 1211 h 1353"/>
                  <a:gd name="T52" fmla="*/ 139 w 920"/>
                  <a:gd name="T53" fmla="*/ 1229 h 1353"/>
                  <a:gd name="T54" fmla="*/ 145 w 920"/>
                  <a:gd name="T55" fmla="*/ 1231 h 1353"/>
                  <a:gd name="T56" fmla="*/ 156 w 920"/>
                  <a:gd name="T57" fmla="*/ 1231 h 1353"/>
                  <a:gd name="T58" fmla="*/ 161 w 920"/>
                  <a:gd name="T59" fmla="*/ 1229 h 1353"/>
                  <a:gd name="T60" fmla="*/ 173 w 920"/>
                  <a:gd name="T61" fmla="*/ 1217 h 1353"/>
                  <a:gd name="T62" fmla="*/ 173 w 920"/>
                  <a:gd name="T63" fmla="*/ 1205 h 1353"/>
                  <a:gd name="T64" fmla="*/ 165 w 920"/>
                  <a:gd name="T65" fmla="*/ 1197 h 1353"/>
                  <a:gd name="T66" fmla="*/ 150 w 920"/>
                  <a:gd name="T67" fmla="*/ 1182 h 1353"/>
                  <a:gd name="T68" fmla="*/ 136 w 920"/>
                  <a:gd name="T69" fmla="*/ 1166 h 1353"/>
                  <a:gd name="T70" fmla="*/ 123 w 920"/>
                  <a:gd name="T71" fmla="*/ 1150 h 1353"/>
                  <a:gd name="T72" fmla="*/ 111 w 920"/>
                  <a:gd name="T73" fmla="*/ 1133 h 1353"/>
                  <a:gd name="T74" fmla="*/ 99 w 920"/>
                  <a:gd name="T75" fmla="*/ 1116 h 1353"/>
                  <a:gd name="T76" fmla="*/ 89 w 920"/>
                  <a:gd name="T77" fmla="*/ 1098 h 1353"/>
                  <a:gd name="T78" fmla="*/ 80 w 920"/>
                  <a:gd name="T79" fmla="*/ 1080 h 1353"/>
                  <a:gd name="T80" fmla="*/ 71 w 920"/>
                  <a:gd name="T81" fmla="*/ 1062 h 1353"/>
                  <a:gd name="T82" fmla="*/ 64 w 920"/>
                  <a:gd name="T83" fmla="*/ 1043 h 1353"/>
                  <a:gd name="T84" fmla="*/ 58 w 920"/>
                  <a:gd name="T85" fmla="*/ 1024 h 1353"/>
                  <a:gd name="T86" fmla="*/ 52 w 920"/>
                  <a:gd name="T87" fmla="*/ 1004 h 1353"/>
                  <a:gd name="T88" fmla="*/ 48 w 920"/>
                  <a:gd name="T89" fmla="*/ 984 h 1353"/>
                  <a:gd name="T90" fmla="*/ 45 w 920"/>
                  <a:gd name="T91" fmla="*/ 964 h 1353"/>
                  <a:gd name="T92" fmla="*/ 43 w 920"/>
                  <a:gd name="T93" fmla="*/ 943 h 1353"/>
                  <a:gd name="T94" fmla="*/ 42 w 920"/>
                  <a:gd name="T95" fmla="*/ 923 h 1353"/>
                  <a:gd name="T96" fmla="*/ 42 w 920"/>
                  <a:gd name="T97" fmla="*/ 344 h 1353"/>
                  <a:gd name="T98" fmla="*/ 46 w 920"/>
                  <a:gd name="T99" fmla="*/ 322 h 1353"/>
                  <a:gd name="T100" fmla="*/ 57 w 920"/>
                  <a:gd name="T101" fmla="*/ 304 h 1353"/>
                  <a:gd name="T102" fmla="*/ 75 w 920"/>
                  <a:gd name="T103" fmla="*/ 291 h 1353"/>
                  <a:gd name="T104" fmla="*/ 96 w 920"/>
                  <a:gd name="T105" fmla="*/ 283 h 1353"/>
                  <a:gd name="T106" fmla="*/ 111 w 920"/>
                  <a:gd name="T107" fmla="*/ 283 h 1353"/>
                  <a:gd name="T108" fmla="*/ 217 w 920"/>
                  <a:gd name="T109" fmla="*/ 283 h 1353"/>
                  <a:gd name="T110" fmla="*/ 217 w 920"/>
                  <a:gd name="T111" fmla="*/ 263 h 1353"/>
                  <a:gd name="T112" fmla="*/ 175 w 920"/>
                  <a:gd name="T113" fmla="*/ 263 h 1353"/>
                  <a:gd name="T114" fmla="*/ 158 w 920"/>
                  <a:gd name="T115" fmla="*/ 253 h 1353"/>
                  <a:gd name="T116" fmla="*/ 139 w 920"/>
                  <a:gd name="T117" fmla="*/ 246 h 1353"/>
                  <a:gd name="T118" fmla="*/ 119 w 920"/>
                  <a:gd name="T119" fmla="*/ 242 h 1353"/>
                  <a:gd name="T120" fmla="*/ 106 w 920"/>
                  <a:gd name="T121" fmla="*/ 242 h 135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920"/>
                  <a:gd name="T184" fmla="*/ 0 h 1353"/>
                  <a:gd name="T185" fmla="*/ 920 w 920"/>
                  <a:gd name="T186" fmla="*/ 1353 h 135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920" h="1353">
                    <a:moveTo>
                      <a:pt x="106" y="242"/>
                    </a:moveTo>
                    <a:lnTo>
                      <a:pt x="83" y="245"/>
                    </a:lnTo>
                    <a:lnTo>
                      <a:pt x="62" y="251"/>
                    </a:lnTo>
                    <a:lnTo>
                      <a:pt x="42" y="262"/>
                    </a:lnTo>
                    <a:lnTo>
                      <a:pt x="26" y="277"/>
                    </a:lnTo>
                    <a:lnTo>
                      <a:pt x="13" y="294"/>
                    </a:lnTo>
                    <a:lnTo>
                      <a:pt x="4" y="314"/>
                    </a:lnTo>
                    <a:lnTo>
                      <a:pt x="0" y="335"/>
                    </a:lnTo>
                    <a:lnTo>
                      <a:pt x="0" y="477"/>
                    </a:lnTo>
                    <a:lnTo>
                      <a:pt x="0" y="914"/>
                    </a:lnTo>
                    <a:lnTo>
                      <a:pt x="0" y="935"/>
                    </a:lnTo>
                    <a:lnTo>
                      <a:pt x="1" y="956"/>
                    </a:lnTo>
                    <a:lnTo>
                      <a:pt x="4" y="976"/>
                    </a:lnTo>
                    <a:lnTo>
                      <a:pt x="7" y="996"/>
                    </a:lnTo>
                    <a:lnTo>
                      <a:pt x="12" y="1016"/>
                    </a:lnTo>
                    <a:lnTo>
                      <a:pt x="17" y="1036"/>
                    </a:lnTo>
                    <a:lnTo>
                      <a:pt x="23" y="1055"/>
                    </a:lnTo>
                    <a:lnTo>
                      <a:pt x="31" y="1074"/>
                    </a:lnTo>
                    <a:lnTo>
                      <a:pt x="39" y="1092"/>
                    </a:lnTo>
                    <a:lnTo>
                      <a:pt x="48" y="1111"/>
                    </a:lnTo>
                    <a:lnTo>
                      <a:pt x="58" y="1129"/>
                    </a:lnTo>
                    <a:lnTo>
                      <a:pt x="69" y="1146"/>
                    </a:lnTo>
                    <a:lnTo>
                      <a:pt x="80" y="1163"/>
                    </a:lnTo>
                    <a:lnTo>
                      <a:pt x="93" y="1179"/>
                    </a:lnTo>
                    <a:lnTo>
                      <a:pt x="106" y="1195"/>
                    </a:lnTo>
                    <a:lnTo>
                      <a:pt x="121" y="1211"/>
                    </a:lnTo>
                    <a:lnTo>
                      <a:pt x="139" y="1229"/>
                    </a:lnTo>
                    <a:lnTo>
                      <a:pt x="145" y="1231"/>
                    </a:lnTo>
                    <a:lnTo>
                      <a:pt x="156" y="1231"/>
                    </a:lnTo>
                    <a:lnTo>
                      <a:pt x="161" y="1229"/>
                    </a:lnTo>
                    <a:lnTo>
                      <a:pt x="173" y="1217"/>
                    </a:lnTo>
                    <a:lnTo>
                      <a:pt x="173" y="1205"/>
                    </a:lnTo>
                    <a:lnTo>
                      <a:pt x="165" y="1197"/>
                    </a:lnTo>
                    <a:lnTo>
                      <a:pt x="150" y="1182"/>
                    </a:lnTo>
                    <a:lnTo>
                      <a:pt x="136" y="1166"/>
                    </a:lnTo>
                    <a:lnTo>
                      <a:pt x="123" y="1150"/>
                    </a:lnTo>
                    <a:lnTo>
                      <a:pt x="111" y="1133"/>
                    </a:lnTo>
                    <a:lnTo>
                      <a:pt x="99" y="1116"/>
                    </a:lnTo>
                    <a:lnTo>
                      <a:pt x="89" y="1098"/>
                    </a:lnTo>
                    <a:lnTo>
                      <a:pt x="80" y="1080"/>
                    </a:lnTo>
                    <a:lnTo>
                      <a:pt x="71" y="1062"/>
                    </a:lnTo>
                    <a:lnTo>
                      <a:pt x="64" y="1043"/>
                    </a:lnTo>
                    <a:lnTo>
                      <a:pt x="58" y="1024"/>
                    </a:lnTo>
                    <a:lnTo>
                      <a:pt x="52" y="1004"/>
                    </a:lnTo>
                    <a:lnTo>
                      <a:pt x="48" y="984"/>
                    </a:lnTo>
                    <a:lnTo>
                      <a:pt x="45" y="964"/>
                    </a:lnTo>
                    <a:lnTo>
                      <a:pt x="43" y="943"/>
                    </a:lnTo>
                    <a:lnTo>
                      <a:pt x="42" y="923"/>
                    </a:lnTo>
                    <a:lnTo>
                      <a:pt x="42" y="344"/>
                    </a:lnTo>
                    <a:lnTo>
                      <a:pt x="46" y="322"/>
                    </a:lnTo>
                    <a:lnTo>
                      <a:pt x="57" y="304"/>
                    </a:lnTo>
                    <a:lnTo>
                      <a:pt x="75" y="291"/>
                    </a:lnTo>
                    <a:lnTo>
                      <a:pt x="96" y="283"/>
                    </a:lnTo>
                    <a:lnTo>
                      <a:pt x="111" y="283"/>
                    </a:lnTo>
                    <a:lnTo>
                      <a:pt x="217" y="283"/>
                    </a:lnTo>
                    <a:lnTo>
                      <a:pt x="217" y="263"/>
                    </a:lnTo>
                    <a:lnTo>
                      <a:pt x="175" y="263"/>
                    </a:lnTo>
                    <a:lnTo>
                      <a:pt x="158" y="253"/>
                    </a:lnTo>
                    <a:lnTo>
                      <a:pt x="139" y="246"/>
                    </a:lnTo>
                    <a:lnTo>
                      <a:pt x="119" y="242"/>
                    </a:lnTo>
                    <a:lnTo>
                      <a:pt x="106" y="24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9" name="Freeform 208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722 w 920"/>
                  <a:gd name="T1" fmla="*/ 179 h 1353"/>
                  <a:gd name="T2" fmla="*/ 621 w 920"/>
                  <a:gd name="T3" fmla="*/ 179 h 1353"/>
                  <a:gd name="T4" fmla="*/ 648 w 920"/>
                  <a:gd name="T5" fmla="*/ 181 h 1353"/>
                  <a:gd name="T6" fmla="*/ 670 w 920"/>
                  <a:gd name="T7" fmla="*/ 189 h 1353"/>
                  <a:gd name="T8" fmla="*/ 686 w 920"/>
                  <a:gd name="T9" fmla="*/ 202 h 1353"/>
                  <a:gd name="T10" fmla="*/ 697 w 920"/>
                  <a:gd name="T11" fmla="*/ 218 h 1353"/>
                  <a:gd name="T12" fmla="*/ 701 w 920"/>
                  <a:gd name="T13" fmla="*/ 237 h 1353"/>
                  <a:gd name="T14" fmla="*/ 702 w 920"/>
                  <a:gd name="T15" fmla="*/ 752 h 1353"/>
                  <a:gd name="T16" fmla="*/ 711 w 920"/>
                  <a:gd name="T17" fmla="*/ 761 h 1353"/>
                  <a:gd name="T18" fmla="*/ 734 w 920"/>
                  <a:gd name="T19" fmla="*/ 761 h 1353"/>
                  <a:gd name="T20" fmla="*/ 744 w 920"/>
                  <a:gd name="T21" fmla="*/ 752 h 1353"/>
                  <a:gd name="T22" fmla="*/ 744 w 920"/>
                  <a:gd name="T23" fmla="*/ 516 h 1353"/>
                  <a:gd name="T24" fmla="*/ 748 w 920"/>
                  <a:gd name="T25" fmla="*/ 494 h 1353"/>
                  <a:gd name="T26" fmla="*/ 761 w 920"/>
                  <a:gd name="T27" fmla="*/ 477 h 1353"/>
                  <a:gd name="T28" fmla="*/ 779 w 920"/>
                  <a:gd name="T29" fmla="*/ 464 h 1353"/>
                  <a:gd name="T30" fmla="*/ 801 w 920"/>
                  <a:gd name="T31" fmla="*/ 460 h 1353"/>
                  <a:gd name="T32" fmla="*/ 919 w 920"/>
                  <a:gd name="T33" fmla="*/ 460 h 1353"/>
                  <a:gd name="T34" fmla="*/ 919 w 920"/>
                  <a:gd name="T35" fmla="*/ 436 h 1353"/>
                  <a:gd name="T36" fmla="*/ 745 w 920"/>
                  <a:gd name="T37" fmla="*/ 436 h 1353"/>
                  <a:gd name="T38" fmla="*/ 744 w 920"/>
                  <a:gd name="T39" fmla="*/ 241 h 1353"/>
                  <a:gd name="T40" fmla="*/ 742 w 920"/>
                  <a:gd name="T41" fmla="*/ 219 h 1353"/>
                  <a:gd name="T42" fmla="*/ 741 w 920"/>
                  <a:gd name="T43" fmla="*/ 218 h 1353"/>
                  <a:gd name="T44" fmla="*/ 734 w 920"/>
                  <a:gd name="T45" fmla="*/ 198 h 1353"/>
                  <a:gd name="T46" fmla="*/ 723 w 920"/>
                  <a:gd name="T47" fmla="*/ 180 h 1353"/>
                  <a:gd name="T48" fmla="*/ 722 w 920"/>
                  <a:gd name="T49" fmla="*/ 179 h 135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920"/>
                  <a:gd name="T76" fmla="*/ 0 h 1353"/>
                  <a:gd name="T77" fmla="*/ 920 w 920"/>
                  <a:gd name="T78" fmla="*/ 1353 h 135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920" h="1353">
                    <a:moveTo>
                      <a:pt x="722" y="179"/>
                    </a:moveTo>
                    <a:lnTo>
                      <a:pt x="621" y="179"/>
                    </a:lnTo>
                    <a:lnTo>
                      <a:pt x="648" y="181"/>
                    </a:lnTo>
                    <a:lnTo>
                      <a:pt x="670" y="189"/>
                    </a:lnTo>
                    <a:lnTo>
                      <a:pt x="686" y="202"/>
                    </a:lnTo>
                    <a:lnTo>
                      <a:pt x="697" y="218"/>
                    </a:lnTo>
                    <a:lnTo>
                      <a:pt x="701" y="237"/>
                    </a:lnTo>
                    <a:lnTo>
                      <a:pt x="702" y="752"/>
                    </a:lnTo>
                    <a:lnTo>
                      <a:pt x="711" y="761"/>
                    </a:lnTo>
                    <a:lnTo>
                      <a:pt x="734" y="761"/>
                    </a:lnTo>
                    <a:lnTo>
                      <a:pt x="744" y="752"/>
                    </a:lnTo>
                    <a:lnTo>
                      <a:pt x="744" y="516"/>
                    </a:lnTo>
                    <a:lnTo>
                      <a:pt x="748" y="494"/>
                    </a:lnTo>
                    <a:lnTo>
                      <a:pt x="761" y="477"/>
                    </a:lnTo>
                    <a:lnTo>
                      <a:pt x="779" y="464"/>
                    </a:lnTo>
                    <a:lnTo>
                      <a:pt x="801" y="460"/>
                    </a:lnTo>
                    <a:lnTo>
                      <a:pt x="919" y="460"/>
                    </a:lnTo>
                    <a:lnTo>
                      <a:pt x="919" y="436"/>
                    </a:lnTo>
                    <a:lnTo>
                      <a:pt x="745" y="436"/>
                    </a:lnTo>
                    <a:lnTo>
                      <a:pt x="744" y="241"/>
                    </a:lnTo>
                    <a:lnTo>
                      <a:pt x="742" y="219"/>
                    </a:lnTo>
                    <a:lnTo>
                      <a:pt x="741" y="218"/>
                    </a:lnTo>
                    <a:lnTo>
                      <a:pt x="734" y="198"/>
                    </a:lnTo>
                    <a:lnTo>
                      <a:pt x="723" y="180"/>
                    </a:lnTo>
                    <a:lnTo>
                      <a:pt x="722" y="179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0" name="Freeform 209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217 w 920"/>
                  <a:gd name="T1" fmla="*/ 283 h 1353"/>
                  <a:gd name="T2" fmla="*/ 111 w 920"/>
                  <a:gd name="T3" fmla="*/ 283 h 1353"/>
                  <a:gd name="T4" fmla="*/ 133 w 920"/>
                  <a:gd name="T5" fmla="*/ 287 h 1353"/>
                  <a:gd name="T6" fmla="*/ 153 w 920"/>
                  <a:gd name="T7" fmla="*/ 297 h 1353"/>
                  <a:gd name="T8" fmla="*/ 167 w 920"/>
                  <a:gd name="T9" fmla="*/ 314 h 1353"/>
                  <a:gd name="T10" fmla="*/ 174 w 920"/>
                  <a:gd name="T11" fmla="*/ 334 h 1353"/>
                  <a:gd name="T12" fmla="*/ 175 w 920"/>
                  <a:gd name="T13" fmla="*/ 616 h 1353"/>
                  <a:gd name="T14" fmla="*/ 175 w 920"/>
                  <a:gd name="T15" fmla="*/ 627 h 1353"/>
                  <a:gd name="T16" fmla="*/ 184 w 920"/>
                  <a:gd name="T17" fmla="*/ 637 h 1353"/>
                  <a:gd name="T18" fmla="*/ 208 w 920"/>
                  <a:gd name="T19" fmla="*/ 637 h 1353"/>
                  <a:gd name="T20" fmla="*/ 217 w 920"/>
                  <a:gd name="T21" fmla="*/ 627 h 1353"/>
                  <a:gd name="T22" fmla="*/ 217 w 920"/>
                  <a:gd name="T23" fmla="*/ 283 h 135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20"/>
                  <a:gd name="T37" fmla="*/ 0 h 1353"/>
                  <a:gd name="T38" fmla="*/ 920 w 920"/>
                  <a:gd name="T39" fmla="*/ 1353 h 135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20" h="1353">
                    <a:moveTo>
                      <a:pt x="217" y="283"/>
                    </a:moveTo>
                    <a:lnTo>
                      <a:pt x="111" y="283"/>
                    </a:lnTo>
                    <a:lnTo>
                      <a:pt x="133" y="287"/>
                    </a:lnTo>
                    <a:lnTo>
                      <a:pt x="153" y="297"/>
                    </a:lnTo>
                    <a:lnTo>
                      <a:pt x="167" y="314"/>
                    </a:lnTo>
                    <a:lnTo>
                      <a:pt x="174" y="334"/>
                    </a:lnTo>
                    <a:lnTo>
                      <a:pt x="175" y="616"/>
                    </a:lnTo>
                    <a:lnTo>
                      <a:pt x="175" y="627"/>
                    </a:lnTo>
                    <a:lnTo>
                      <a:pt x="184" y="637"/>
                    </a:lnTo>
                    <a:lnTo>
                      <a:pt x="208" y="637"/>
                    </a:lnTo>
                    <a:lnTo>
                      <a:pt x="217" y="627"/>
                    </a:lnTo>
                    <a:lnTo>
                      <a:pt x="217" y="283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1" name="Freeform 210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393 w 920"/>
                  <a:gd name="T1" fmla="*/ 179 h 1353"/>
                  <a:gd name="T2" fmla="*/ 270 w 920"/>
                  <a:gd name="T3" fmla="*/ 179 h 1353"/>
                  <a:gd name="T4" fmla="*/ 297 w 920"/>
                  <a:gd name="T5" fmla="*/ 181 h 1353"/>
                  <a:gd name="T6" fmla="*/ 319 w 920"/>
                  <a:gd name="T7" fmla="*/ 189 h 1353"/>
                  <a:gd name="T8" fmla="*/ 335 w 920"/>
                  <a:gd name="T9" fmla="*/ 202 h 1353"/>
                  <a:gd name="T10" fmla="*/ 346 w 920"/>
                  <a:gd name="T11" fmla="*/ 218 h 1353"/>
                  <a:gd name="T12" fmla="*/ 350 w 920"/>
                  <a:gd name="T13" fmla="*/ 237 h 1353"/>
                  <a:gd name="T14" fmla="*/ 351 w 920"/>
                  <a:gd name="T15" fmla="*/ 627 h 1353"/>
                  <a:gd name="T16" fmla="*/ 360 w 920"/>
                  <a:gd name="T17" fmla="*/ 637 h 1353"/>
                  <a:gd name="T18" fmla="*/ 383 w 920"/>
                  <a:gd name="T19" fmla="*/ 637 h 1353"/>
                  <a:gd name="T20" fmla="*/ 393 w 920"/>
                  <a:gd name="T21" fmla="*/ 627 h 1353"/>
                  <a:gd name="T22" fmla="*/ 393 w 920"/>
                  <a:gd name="T23" fmla="*/ 179 h 135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920"/>
                  <a:gd name="T37" fmla="*/ 0 h 1353"/>
                  <a:gd name="T38" fmla="*/ 920 w 920"/>
                  <a:gd name="T39" fmla="*/ 1353 h 135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920" h="1353">
                    <a:moveTo>
                      <a:pt x="393" y="179"/>
                    </a:moveTo>
                    <a:lnTo>
                      <a:pt x="270" y="179"/>
                    </a:lnTo>
                    <a:lnTo>
                      <a:pt x="297" y="181"/>
                    </a:lnTo>
                    <a:lnTo>
                      <a:pt x="319" y="189"/>
                    </a:lnTo>
                    <a:lnTo>
                      <a:pt x="335" y="202"/>
                    </a:lnTo>
                    <a:lnTo>
                      <a:pt x="346" y="218"/>
                    </a:lnTo>
                    <a:lnTo>
                      <a:pt x="350" y="237"/>
                    </a:lnTo>
                    <a:lnTo>
                      <a:pt x="351" y="627"/>
                    </a:lnTo>
                    <a:lnTo>
                      <a:pt x="360" y="637"/>
                    </a:lnTo>
                    <a:lnTo>
                      <a:pt x="383" y="637"/>
                    </a:lnTo>
                    <a:lnTo>
                      <a:pt x="393" y="627"/>
                    </a:lnTo>
                    <a:lnTo>
                      <a:pt x="393" y="179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2" name="Freeform 211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910 w 920"/>
                  <a:gd name="T1" fmla="*/ 419 h 1353"/>
                  <a:gd name="T2" fmla="*/ 803 w 920"/>
                  <a:gd name="T3" fmla="*/ 419 h 1353"/>
                  <a:gd name="T4" fmla="*/ 782 w 920"/>
                  <a:gd name="T5" fmla="*/ 421 h 1353"/>
                  <a:gd name="T6" fmla="*/ 763 w 920"/>
                  <a:gd name="T7" fmla="*/ 427 h 1353"/>
                  <a:gd name="T8" fmla="*/ 745 w 920"/>
                  <a:gd name="T9" fmla="*/ 436 h 1353"/>
                  <a:gd name="T10" fmla="*/ 919 w 920"/>
                  <a:gd name="T11" fmla="*/ 436 h 1353"/>
                  <a:gd name="T12" fmla="*/ 919 w 920"/>
                  <a:gd name="T13" fmla="*/ 428 h 1353"/>
                  <a:gd name="T14" fmla="*/ 910 w 920"/>
                  <a:gd name="T15" fmla="*/ 419 h 13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20"/>
                  <a:gd name="T25" fmla="*/ 0 h 1353"/>
                  <a:gd name="T26" fmla="*/ 920 w 920"/>
                  <a:gd name="T27" fmla="*/ 1353 h 13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20" h="1353">
                    <a:moveTo>
                      <a:pt x="910" y="419"/>
                    </a:moveTo>
                    <a:lnTo>
                      <a:pt x="803" y="419"/>
                    </a:lnTo>
                    <a:lnTo>
                      <a:pt x="782" y="421"/>
                    </a:lnTo>
                    <a:lnTo>
                      <a:pt x="763" y="427"/>
                    </a:lnTo>
                    <a:lnTo>
                      <a:pt x="745" y="436"/>
                    </a:lnTo>
                    <a:lnTo>
                      <a:pt x="919" y="436"/>
                    </a:lnTo>
                    <a:lnTo>
                      <a:pt x="919" y="428"/>
                    </a:lnTo>
                    <a:lnTo>
                      <a:pt x="910" y="419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3" name="Freeform 212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547 w 920"/>
                  <a:gd name="T1" fmla="*/ 41 h 1353"/>
                  <a:gd name="T2" fmla="*/ 446 w 920"/>
                  <a:gd name="T3" fmla="*/ 41 h 1353"/>
                  <a:gd name="T4" fmla="*/ 473 w 920"/>
                  <a:gd name="T5" fmla="*/ 43 h 1353"/>
                  <a:gd name="T6" fmla="*/ 495 w 920"/>
                  <a:gd name="T7" fmla="*/ 51 h 1353"/>
                  <a:gd name="T8" fmla="*/ 511 w 920"/>
                  <a:gd name="T9" fmla="*/ 64 h 1353"/>
                  <a:gd name="T10" fmla="*/ 522 w 920"/>
                  <a:gd name="T11" fmla="*/ 80 h 1353"/>
                  <a:gd name="T12" fmla="*/ 526 w 920"/>
                  <a:gd name="T13" fmla="*/ 99 h 1353"/>
                  <a:gd name="T14" fmla="*/ 526 w 920"/>
                  <a:gd name="T15" fmla="*/ 361 h 1353"/>
                  <a:gd name="T16" fmla="*/ 536 w 920"/>
                  <a:gd name="T17" fmla="*/ 371 h 1353"/>
                  <a:gd name="T18" fmla="*/ 559 w 920"/>
                  <a:gd name="T19" fmla="*/ 371 h 1353"/>
                  <a:gd name="T20" fmla="*/ 568 w 920"/>
                  <a:gd name="T21" fmla="*/ 361 h 1353"/>
                  <a:gd name="T22" fmla="*/ 568 w 920"/>
                  <a:gd name="T23" fmla="*/ 241 h 1353"/>
                  <a:gd name="T24" fmla="*/ 572 w 920"/>
                  <a:gd name="T25" fmla="*/ 219 h 1353"/>
                  <a:gd name="T26" fmla="*/ 584 w 920"/>
                  <a:gd name="T27" fmla="*/ 201 h 1353"/>
                  <a:gd name="T28" fmla="*/ 600 w 920"/>
                  <a:gd name="T29" fmla="*/ 187 h 1353"/>
                  <a:gd name="T30" fmla="*/ 621 w 920"/>
                  <a:gd name="T31" fmla="*/ 179 h 1353"/>
                  <a:gd name="T32" fmla="*/ 722 w 920"/>
                  <a:gd name="T33" fmla="*/ 179 h 1353"/>
                  <a:gd name="T34" fmla="*/ 708 w 920"/>
                  <a:gd name="T35" fmla="*/ 164 h 1353"/>
                  <a:gd name="T36" fmla="*/ 699 w 920"/>
                  <a:gd name="T37" fmla="*/ 158 h 1353"/>
                  <a:gd name="T38" fmla="*/ 570 w 920"/>
                  <a:gd name="T39" fmla="*/ 158 h 1353"/>
                  <a:gd name="T40" fmla="*/ 568 w 920"/>
                  <a:gd name="T41" fmla="*/ 103 h 1353"/>
                  <a:gd name="T42" fmla="*/ 566 w 920"/>
                  <a:gd name="T43" fmla="*/ 82 h 1353"/>
                  <a:gd name="T44" fmla="*/ 566 w 920"/>
                  <a:gd name="T45" fmla="*/ 80 h 1353"/>
                  <a:gd name="T46" fmla="*/ 559 w 920"/>
                  <a:gd name="T47" fmla="*/ 60 h 1353"/>
                  <a:gd name="T48" fmla="*/ 548 w 920"/>
                  <a:gd name="T49" fmla="*/ 42 h 1353"/>
                  <a:gd name="T50" fmla="*/ 547 w 920"/>
                  <a:gd name="T51" fmla="*/ 41 h 135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920"/>
                  <a:gd name="T79" fmla="*/ 0 h 1353"/>
                  <a:gd name="T80" fmla="*/ 920 w 920"/>
                  <a:gd name="T81" fmla="*/ 1353 h 135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920" h="1353">
                    <a:moveTo>
                      <a:pt x="547" y="41"/>
                    </a:moveTo>
                    <a:lnTo>
                      <a:pt x="446" y="41"/>
                    </a:lnTo>
                    <a:lnTo>
                      <a:pt x="473" y="43"/>
                    </a:lnTo>
                    <a:lnTo>
                      <a:pt x="495" y="51"/>
                    </a:lnTo>
                    <a:lnTo>
                      <a:pt x="511" y="64"/>
                    </a:lnTo>
                    <a:lnTo>
                      <a:pt x="522" y="80"/>
                    </a:lnTo>
                    <a:lnTo>
                      <a:pt x="526" y="99"/>
                    </a:lnTo>
                    <a:lnTo>
                      <a:pt x="526" y="361"/>
                    </a:lnTo>
                    <a:lnTo>
                      <a:pt x="536" y="371"/>
                    </a:lnTo>
                    <a:lnTo>
                      <a:pt x="559" y="371"/>
                    </a:lnTo>
                    <a:lnTo>
                      <a:pt x="568" y="361"/>
                    </a:lnTo>
                    <a:lnTo>
                      <a:pt x="568" y="241"/>
                    </a:lnTo>
                    <a:lnTo>
                      <a:pt x="572" y="219"/>
                    </a:lnTo>
                    <a:lnTo>
                      <a:pt x="584" y="201"/>
                    </a:lnTo>
                    <a:lnTo>
                      <a:pt x="600" y="187"/>
                    </a:lnTo>
                    <a:lnTo>
                      <a:pt x="621" y="179"/>
                    </a:lnTo>
                    <a:lnTo>
                      <a:pt x="722" y="179"/>
                    </a:lnTo>
                    <a:lnTo>
                      <a:pt x="708" y="164"/>
                    </a:lnTo>
                    <a:lnTo>
                      <a:pt x="699" y="158"/>
                    </a:lnTo>
                    <a:lnTo>
                      <a:pt x="570" y="158"/>
                    </a:lnTo>
                    <a:lnTo>
                      <a:pt x="568" y="103"/>
                    </a:lnTo>
                    <a:lnTo>
                      <a:pt x="566" y="82"/>
                    </a:lnTo>
                    <a:lnTo>
                      <a:pt x="566" y="80"/>
                    </a:lnTo>
                    <a:lnTo>
                      <a:pt x="559" y="60"/>
                    </a:lnTo>
                    <a:lnTo>
                      <a:pt x="548" y="42"/>
                    </a:lnTo>
                    <a:lnTo>
                      <a:pt x="547" y="41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4" name="Freeform 213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295 w 920"/>
                  <a:gd name="T1" fmla="*/ 137 h 1353"/>
                  <a:gd name="T2" fmla="*/ 269 w 920"/>
                  <a:gd name="T3" fmla="*/ 139 h 1353"/>
                  <a:gd name="T4" fmla="*/ 246 w 920"/>
                  <a:gd name="T5" fmla="*/ 145 h 1353"/>
                  <a:gd name="T6" fmla="*/ 225 w 920"/>
                  <a:gd name="T7" fmla="*/ 155 h 1353"/>
                  <a:gd name="T8" fmla="*/ 208 w 920"/>
                  <a:gd name="T9" fmla="*/ 168 h 1353"/>
                  <a:gd name="T10" fmla="*/ 194 w 920"/>
                  <a:gd name="T11" fmla="*/ 183 h 1353"/>
                  <a:gd name="T12" fmla="*/ 183 w 920"/>
                  <a:gd name="T13" fmla="*/ 201 h 1353"/>
                  <a:gd name="T14" fmla="*/ 177 w 920"/>
                  <a:gd name="T15" fmla="*/ 221 h 1353"/>
                  <a:gd name="T16" fmla="*/ 175 w 920"/>
                  <a:gd name="T17" fmla="*/ 263 h 1353"/>
                  <a:gd name="T18" fmla="*/ 217 w 920"/>
                  <a:gd name="T19" fmla="*/ 263 h 1353"/>
                  <a:gd name="T20" fmla="*/ 217 w 920"/>
                  <a:gd name="T21" fmla="*/ 241 h 1353"/>
                  <a:gd name="T22" fmla="*/ 221 w 920"/>
                  <a:gd name="T23" fmla="*/ 219 h 1353"/>
                  <a:gd name="T24" fmla="*/ 232 w 920"/>
                  <a:gd name="T25" fmla="*/ 201 h 1353"/>
                  <a:gd name="T26" fmla="*/ 249 w 920"/>
                  <a:gd name="T27" fmla="*/ 187 h 1353"/>
                  <a:gd name="T28" fmla="*/ 270 w 920"/>
                  <a:gd name="T29" fmla="*/ 179 h 1353"/>
                  <a:gd name="T30" fmla="*/ 393 w 920"/>
                  <a:gd name="T31" fmla="*/ 179 h 1353"/>
                  <a:gd name="T32" fmla="*/ 393 w 920"/>
                  <a:gd name="T33" fmla="*/ 159 h 1353"/>
                  <a:gd name="T34" fmla="*/ 351 w 920"/>
                  <a:gd name="T35" fmla="*/ 159 h 1353"/>
                  <a:gd name="T36" fmla="*/ 334 w 920"/>
                  <a:gd name="T37" fmla="*/ 148 h 1353"/>
                  <a:gd name="T38" fmla="*/ 315 w 920"/>
                  <a:gd name="T39" fmla="*/ 141 h 1353"/>
                  <a:gd name="T40" fmla="*/ 295 w 920"/>
                  <a:gd name="T41" fmla="*/ 137 h 135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20"/>
                  <a:gd name="T64" fmla="*/ 0 h 1353"/>
                  <a:gd name="T65" fmla="*/ 920 w 920"/>
                  <a:gd name="T66" fmla="*/ 1353 h 135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20" h="1353">
                    <a:moveTo>
                      <a:pt x="295" y="137"/>
                    </a:moveTo>
                    <a:lnTo>
                      <a:pt x="269" y="139"/>
                    </a:lnTo>
                    <a:lnTo>
                      <a:pt x="246" y="145"/>
                    </a:lnTo>
                    <a:lnTo>
                      <a:pt x="225" y="155"/>
                    </a:lnTo>
                    <a:lnTo>
                      <a:pt x="208" y="168"/>
                    </a:lnTo>
                    <a:lnTo>
                      <a:pt x="194" y="183"/>
                    </a:lnTo>
                    <a:lnTo>
                      <a:pt x="183" y="201"/>
                    </a:lnTo>
                    <a:lnTo>
                      <a:pt x="177" y="221"/>
                    </a:lnTo>
                    <a:lnTo>
                      <a:pt x="175" y="263"/>
                    </a:lnTo>
                    <a:lnTo>
                      <a:pt x="217" y="263"/>
                    </a:lnTo>
                    <a:lnTo>
                      <a:pt x="217" y="241"/>
                    </a:lnTo>
                    <a:lnTo>
                      <a:pt x="221" y="219"/>
                    </a:lnTo>
                    <a:lnTo>
                      <a:pt x="232" y="201"/>
                    </a:lnTo>
                    <a:lnTo>
                      <a:pt x="249" y="187"/>
                    </a:lnTo>
                    <a:lnTo>
                      <a:pt x="270" y="179"/>
                    </a:lnTo>
                    <a:lnTo>
                      <a:pt x="393" y="179"/>
                    </a:lnTo>
                    <a:lnTo>
                      <a:pt x="393" y="159"/>
                    </a:lnTo>
                    <a:lnTo>
                      <a:pt x="351" y="159"/>
                    </a:lnTo>
                    <a:lnTo>
                      <a:pt x="334" y="148"/>
                    </a:lnTo>
                    <a:lnTo>
                      <a:pt x="315" y="141"/>
                    </a:lnTo>
                    <a:lnTo>
                      <a:pt x="295" y="137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5" name="Freeform 214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472 w 920"/>
                  <a:gd name="T1" fmla="*/ 0 h 1353"/>
                  <a:gd name="T2" fmla="*/ 446 w 920"/>
                  <a:gd name="T3" fmla="*/ 1 h 1353"/>
                  <a:gd name="T4" fmla="*/ 422 w 920"/>
                  <a:gd name="T5" fmla="*/ 7 h 1353"/>
                  <a:gd name="T6" fmla="*/ 402 w 920"/>
                  <a:gd name="T7" fmla="*/ 17 h 1353"/>
                  <a:gd name="T8" fmla="*/ 384 w 920"/>
                  <a:gd name="T9" fmla="*/ 29 h 1353"/>
                  <a:gd name="T10" fmla="*/ 370 w 920"/>
                  <a:gd name="T11" fmla="*/ 45 h 1353"/>
                  <a:gd name="T12" fmla="*/ 359 w 920"/>
                  <a:gd name="T13" fmla="*/ 62 h 1353"/>
                  <a:gd name="T14" fmla="*/ 353 w 920"/>
                  <a:gd name="T15" fmla="*/ 82 h 1353"/>
                  <a:gd name="T16" fmla="*/ 351 w 920"/>
                  <a:gd name="T17" fmla="*/ 102 h 1353"/>
                  <a:gd name="T18" fmla="*/ 351 w 920"/>
                  <a:gd name="T19" fmla="*/ 159 h 1353"/>
                  <a:gd name="T20" fmla="*/ 393 w 920"/>
                  <a:gd name="T21" fmla="*/ 159 h 1353"/>
                  <a:gd name="T22" fmla="*/ 393 w 920"/>
                  <a:gd name="T23" fmla="*/ 102 h 1353"/>
                  <a:gd name="T24" fmla="*/ 397 w 920"/>
                  <a:gd name="T25" fmla="*/ 81 h 1353"/>
                  <a:gd name="T26" fmla="*/ 408 w 920"/>
                  <a:gd name="T27" fmla="*/ 63 h 1353"/>
                  <a:gd name="T28" fmla="*/ 425 w 920"/>
                  <a:gd name="T29" fmla="*/ 49 h 1353"/>
                  <a:gd name="T30" fmla="*/ 446 w 920"/>
                  <a:gd name="T31" fmla="*/ 41 h 1353"/>
                  <a:gd name="T32" fmla="*/ 547 w 920"/>
                  <a:gd name="T33" fmla="*/ 41 h 1353"/>
                  <a:gd name="T34" fmla="*/ 533 w 920"/>
                  <a:gd name="T35" fmla="*/ 26 h 1353"/>
                  <a:gd name="T36" fmla="*/ 515 w 920"/>
                  <a:gd name="T37" fmla="*/ 13 h 1353"/>
                  <a:gd name="T38" fmla="*/ 494 w 920"/>
                  <a:gd name="T39" fmla="*/ 4 h 1353"/>
                  <a:gd name="T40" fmla="*/ 472 w 920"/>
                  <a:gd name="T41" fmla="*/ 0 h 135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920"/>
                  <a:gd name="T64" fmla="*/ 0 h 1353"/>
                  <a:gd name="T65" fmla="*/ 920 w 920"/>
                  <a:gd name="T66" fmla="*/ 1353 h 1353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920" h="1353">
                    <a:moveTo>
                      <a:pt x="472" y="0"/>
                    </a:moveTo>
                    <a:lnTo>
                      <a:pt x="446" y="1"/>
                    </a:lnTo>
                    <a:lnTo>
                      <a:pt x="422" y="7"/>
                    </a:lnTo>
                    <a:lnTo>
                      <a:pt x="402" y="17"/>
                    </a:lnTo>
                    <a:lnTo>
                      <a:pt x="384" y="29"/>
                    </a:lnTo>
                    <a:lnTo>
                      <a:pt x="370" y="45"/>
                    </a:lnTo>
                    <a:lnTo>
                      <a:pt x="359" y="62"/>
                    </a:lnTo>
                    <a:lnTo>
                      <a:pt x="353" y="82"/>
                    </a:lnTo>
                    <a:lnTo>
                      <a:pt x="351" y="102"/>
                    </a:lnTo>
                    <a:lnTo>
                      <a:pt x="351" y="159"/>
                    </a:lnTo>
                    <a:lnTo>
                      <a:pt x="393" y="159"/>
                    </a:lnTo>
                    <a:lnTo>
                      <a:pt x="393" y="102"/>
                    </a:lnTo>
                    <a:lnTo>
                      <a:pt x="397" y="81"/>
                    </a:lnTo>
                    <a:lnTo>
                      <a:pt x="408" y="63"/>
                    </a:lnTo>
                    <a:lnTo>
                      <a:pt x="425" y="49"/>
                    </a:lnTo>
                    <a:lnTo>
                      <a:pt x="446" y="41"/>
                    </a:lnTo>
                    <a:lnTo>
                      <a:pt x="547" y="41"/>
                    </a:lnTo>
                    <a:lnTo>
                      <a:pt x="533" y="26"/>
                    </a:lnTo>
                    <a:lnTo>
                      <a:pt x="515" y="13"/>
                    </a:lnTo>
                    <a:lnTo>
                      <a:pt x="494" y="4"/>
                    </a:lnTo>
                    <a:lnTo>
                      <a:pt x="472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26" name="Freeform 215"/>
              <p:cNvSpPr>
                <a:spLocks/>
              </p:cNvSpPr>
              <p:nvPr/>
            </p:nvSpPr>
            <p:spPr bwMode="auto">
              <a:xfrm>
                <a:off x="10" y="10"/>
                <a:ext cx="920" cy="1353"/>
              </a:xfrm>
              <a:custGeom>
                <a:avLst/>
                <a:gdLst>
                  <a:gd name="T0" fmla="*/ 647 w 920"/>
                  <a:gd name="T1" fmla="*/ 138 h 1353"/>
                  <a:gd name="T2" fmla="*/ 623 w 920"/>
                  <a:gd name="T3" fmla="*/ 139 h 1353"/>
                  <a:gd name="T4" fmla="*/ 602 w 920"/>
                  <a:gd name="T5" fmla="*/ 142 h 1353"/>
                  <a:gd name="T6" fmla="*/ 585 w 920"/>
                  <a:gd name="T7" fmla="*/ 149 h 1353"/>
                  <a:gd name="T8" fmla="*/ 570 w 920"/>
                  <a:gd name="T9" fmla="*/ 158 h 1353"/>
                  <a:gd name="T10" fmla="*/ 699 w 920"/>
                  <a:gd name="T11" fmla="*/ 158 h 1353"/>
                  <a:gd name="T12" fmla="*/ 690 w 920"/>
                  <a:gd name="T13" fmla="*/ 151 h 1353"/>
                  <a:gd name="T14" fmla="*/ 670 w 920"/>
                  <a:gd name="T15" fmla="*/ 142 h 1353"/>
                  <a:gd name="T16" fmla="*/ 647 w 920"/>
                  <a:gd name="T17" fmla="*/ 138 h 135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20"/>
                  <a:gd name="T28" fmla="*/ 0 h 1353"/>
                  <a:gd name="T29" fmla="*/ 920 w 920"/>
                  <a:gd name="T30" fmla="*/ 1353 h 135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20" h="1353">
                    <a:moveTo>
                      <a:pt x="647" y="138"/>
                    </a:moveTo>
                    <a:lnTo>
                      <a:pt x="623" y="139"/>
                    </a:lnTo>
                    <a:lnTo>
                      <a:pt x="602" y="142"/>
                    </a:lnTo>
                    <a:lnTo>
                      <a:pt x="585" y="149"/>
                    </a:lnTo>
                    <a:lnTo>
                      <a:pt x="570" y="158"/>
                    </a:lnTo>
                    <a:lnTo>
                      <a:pt x="699" y="158"/>
                    </a:lnTo>
                    <a:lnTo>
                      <a:pt x="690" y="151"/>
                    </a:lnTo>
                    <a:lnTo>
                      <a:pt x="670" y="142"/>
                    </a:lnTo>
                    <a:lnTo>
                      <a:pt x="647" y="13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5611" name="Freeform 216"/>
            <p:cNvSpPr>
              <a:spLocks/>
            </p:cNvSpPr>
            <p:nvPr/>
          </p:nvSpPr>
          <p:spPr bwMode="auto">
            <a:xfrm>
              <a:off x="536" y="429"/>
              <a:ext cx="42" cy="218"/>
            </a:xfrm>
            <a:custGeom>
              <a:avLst/>
              <a:gdLst>
                <a:gd name="T0" fmla="*/ 32 w 42"/>
                <a:gd name="T1" fmla="*/ 0 h 218"/>
                <a:gd name="T2" fmla="*/ 9 w 42"/>
                <a:gd name="T3" fmla="*/ 0 h 218"/>
                <a:gd name="T4" fmla="*/ 0 w 42"/>
                <a:gd name="T5" fmla="*/ 9 h 218"/>
                <a:gd name="T6" fmla="*/ 0 w 42"/>
                <a:gd name="T7" fmla="*/ 208 h 218"/>
                <a:gd name="T8" fmla="*/ 9 w 42"/>
                <a:gd name="T9" fmla="*/ 217 h 218"/>
                <a:gd name="T10" fmla="*/ 32 w 42"/>
                <a:gd name="T11" fmla="*/ 217 h 218"/>
                <a:gd name="T12" fmla="*/ 42 w 42"/>
                <a:gd name="T13" fmla="*/ 208 h 218"/>
                <a:gd name="T14" fmla="*/ 42 w 42"/>
                <a:gd name="T15" fmla="*/ 9 h 218"/>
                <a:gd name="T16" fmla="*/ 32 w 42"/>
                <a:gd name="T17" fmla="*/ 0 h 2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2"/>
                <a:gd name="T28" fmla="*/ 0 h 218"/>
                <a:gd name="T29" fmla="*/ 42 w 42"/>
                <a:gd name="T30" fmla="*/ 218 h 21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2" h="218">
                  <a:moveTo>
                    <a:pt x="32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0" y="208"/>
                  </a:lnTo>
                  <a:lnTo>
                    <a:pt x="9" y="217"/>
                  </a:lnTo>
                  <a:lnTo>
                    <a:pt x="32" y="217"/>
                  </a:lnTo>
                  <a:lnTo>
                    <a:pt x="42" y="208"/>
                  </a:lnTo>
                  <a:lnTo>
                    <a:pt x="42" y="9"/>
                  </a:lnTo>
                  <a:lnTo>
                    <a:pt x="32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5612" name="Freeform 217"/>
            <p:cNvSpPr>
              <a:spLocks/>
            </p:cNvSpPr>
            <p:nvPr/>
          </p:nvSpPr>
          <p:spPr bwMode="auto">
            <a:xfrm>
              <a:off x="114" y="719"/>
              <a:ext cx="535" cy="152"/>
            </a:xfrm>
            <a:custGeom>
              <a:avLst/>
              <a:gdLst>
                <a:gd name="T0" fmla="*/ 515 w 535"/>
                <a:gd name="T1" fmla="*/ 0 h 152"/>
                <a:gd name="T2" fmla="*/ 465 w 535"/>
                <a:gd name="T3" fmla="*/ 16 h 152"/>
                <a:gd name="T4" fmla="*/ 429 w 535"/>
                <a:gd name="T5" fmla="*/ 28 h 152"/>
                <a:gd name="T6" fmla="*/ 394 w 535"/>
                <a:gd name="T7" fmla="*/ 39 h 152"/>
                <a:gd name="T8" fmla="*/ 362 w 535"/>
                <a:gd name="T9" fmla="*/ 49 h 152"/>
                <a:gd name="T10" fmla="*/ 330 w 535"/>
                <a:gd name="T11" fmla="*/ 58 h 152"/>
                <a:gd name="T12" fmla="*/ 301 w 535"/>
                <a:gd name="T13" fmla="*/ 66 h 152"/>
                <a:gd name="T14" fmla="*/ 273 w 535"/>
                <a:gd name="T15" fmla="*/ 73 h 152"/>
                <a:gd name="T16" fmla="*/ 246 w 535"/>
                <a:gd name="T17" fmla="*/ 79 h 152"/>
                <a:gd name="T18" fmla="*/ 221 w 535"/>
                <a:gd name="T19" fmla="*/ 85 h 152"/>
                <a:gd name="T20" fmla="*/ 197 w 535"/>
                <a:gd name="T21" fmla="*/ 90 h 152"/>
                <a:gd name="T22" fmla="*/ 175 w 535"/>
                <a:gd name="T23" fmla="*/ 94 h 152"/>
                <a:gd name="T24" fmla="*/ 153 w 535"/>
                <a:gd name="T25" fmla="*/ 98 h 152"/>
                <a:gd name="T26" fmla="*/ 133 w 535"/>
                <a:gd name="T27" fmla="*/ 101 h 152"/>
                <a:gd name="T28" fmla="*/ 114 w 535"/>
                <a:gd name="T29" fmla="*/ 104 h 152"/>
                <a:gd name="T30" fmla="*/ 96 w 535"/>
                <a:gd name="T31" fmla="*/ 106 h 152"/>
                <a:gd name="T32" fmla="*/ 79 w 535"/>
                <a:gd name="T33" fmla="*/ 107 h 152"/>
                <a:gd name="T34" fmla="*/ 63 w 535"/>
                <a:gd name="T35" fmla="*/ 109 h 152"/>
                <a:gd name="T36" fmla="*/ 48 w 535"/>
                <a:gd name="T37" fmla="*/ 110 h 152"/>
                <a:gd name="T38" fmla="*/ 34 w 535"/>
                <a:gd name="T39" fmla="*/ 111 h 152"/>
                <a:gd name="T40" fmla="*/ 9 w 535"/>
                <a:gd name="T41" fmla="*/ 112 h 152"/>
                <a:gd name="T42" fmla="*/ 0 w 535"/>
                <a:gd name="T43" fmla="*/ 121 h 152"/>
                <a:gd name="T44" fmla="*/ 0 w 535"/>
                <a:gd name="T45" fmla="*/ 143 h 152"/>
                <a:gd name="T46" fmla="*/ 10 w 535"/>
                <a:gd name="T47" fmla="*/ 152 h 152"/>
                <a:gd name="T48" fmla="*/ 22 w 535"/>
                <a:gd name="T49" fmla="*/ 152 h 152"/>
                <a:gd name="T50" fmla="*/ 36 w 535"/>
                <a:gd name="T51" fmla="*/ 151 h 152"/>
                <a:gd name="T52" fmla="*/ 51 w 535"/>
                <a:gd name="T53" fmla="*/ 150 h 152"/>
                <a:gd name="T54" fmla="*/ 66 w 535"/>
                <a:gd name="T55" fmla="*/ 149 h 152"/>
                <a:gd name="T56" fmla="*/ 83 w 535"/>
                <a:gd name="T57" fmla="*/ 148 h 152"/>
                <a:gd name="T58" fmla="*/ 100 w 535"/>
                <a:gd name="T59" fmla="*/ 146 h 152"/>
                <a:gd name="T60" fmla="*/ 119 w 535"/>
                <a:gd name="T61" fmla="*/ 144 h 152"/>
                <a:gd name="T62" fmla="*/ 138 w 535"/>
                <a:gd name="T63" fmla="*/ 141 h 152"/>
                <a:gd name="T64" fmla="*/ 159 w 535"/>
                <a:gd name="T65" fmla="*/ 138 h 152"/>
                <a:gd name="T66" fmla="*/ 181 w 535"/>
                <a:gd name="T67" fmla="*/ 134 h 152"/>
                <a:gd name="T68" fmla="*/ 204 w 535"/>
                <a:gd name="T69" fmla="*/ 130 h 152"/>
                <a:gd name="T70" fmla="*/ 229 w 535"/>
                <a:gd name="T71" fmla="*/ 125 h 152"/>
                <a:gd name="T72" fmla="*/ 254 w 535"/>
                <a:gd name="T73" fmla="*/ 119 h 152"/>
                <a:gd name="T74" fmla="*/ 282 w 535"/>
                <a:gd name="T75" fmla="*/ 112 h 152"/>
                <a:gd name="T76" fmla="*/ 311 w 535"/>
                <a:gd name="T77" fmla="*/ 105 h 152"/>
                <a:gd name="T78" fmla="*/ 341 w 535"/>
                <a:gd name="T79" fmla="*/ 97 h 152"/>
                <a:gd name="T80" fmla="*/ 373 w 535"/>
                <a:gd name="T81" fmla="*/ 88 h 152"/>
                <a:gd name="T82" fmla="*/ 406 w 535"/>
                <a:gd name="T83" fmla="*/ 78 h 152"/>
                <a:gd name="T84" fmla="*/ 442 w 535"/>
                <a:gd name="T85" fmla="*/ 67 h 152"/>
                <a:gd name="T86" fmla="*/ 479 w 535"/>
                <a:gd name="T87" fmla="*/ 55 h 152"/>
                <a:gd name="T88" fmla="*/ 529 w 535"/>
                <a:gd name="T89" fmla="*/ 38 h 152"/>
                <a:gd name="T90" fmla="*/ 535 w 535"/>
                <a:gd name="T91" fmla="*/ 26 h 152"/>
                <a:gd name="T92" fmla="*/ 527 w 535"/>
                <a:gd name="T93" fmla="*/ 5 h 152"/>
                <a:gd name="T94" fmla="*/ 515 w 535"/>
                <a:gd name="T95" fmla="*/ 0 h 15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35"/>
                <a:gd name="T145" fmla="*/ 0 h 152"/>
                <a:gd name="T146" fmla="*/ 535 w 535"/>
                <a:gd name="T147" fmla="*/ 152 h 15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35" h="152">
                  <a:moveTo>
                    <a:pt x="515" y="0"/>
                  </a:moveTo>
                  <a:lnTo>
                    <a:pt x="465" y="16"/>
                  </a:lnTo>
                  <a:lnTo>
                    <a:pt x="429" y="28"/>
                  </a:lnTo>
                  <a:lnTo>
                    <a:pt x="394" y="39"/>
                  </a:lnTo>
                  <a:lnTo>
                    <a:pt x="362" y="49"/>
                  </a:lnTo>
                  <a:lnTo>
                    <a:pt x="330" y="58"/>
                  </a:lnTo>
                  <a:lnTo>
                    <a:pt x="301" y="66"/>
                  </a:lnTo>
                  <a:lnTo>
                    <a:pt x="273" y="73"/>
                  </a:lnTo>
                  <a:lnTo>
                    <a:pt x="246" y="79"/>
                  </a:lnTo>
                  <a:lnTo>
                    <a:pt x="221" y="85"/>
                  </a:lnTo>
                  <a:lnTo>
                    <a:pt x="197" y="90"/>
                  </a:lnTo>
                  <a:lnTo>
                    <a:pt x="175" y="94"/>
                  </a:lnTo>
                  <a:lnTo>
                    <a:pt x="153" y="98"/>
                  </a:lnTo>
                  <a:lnTo>
                    <a:pt x="133" y="101"/>
                  </a:lnTo>
                  <a:lnTo>
                    <a:pt x="114" y="104"/>
                  </a:lnTo>
                  <a:lnTo>
                    <a:pt x="96" y="106"/>
                  </a:lnTo>
                  <a:lnTo>
                    <a:pt x="79" y="107"/>
                  </a:lnTo>
                  <a:lnTo>
                    <a:pt x="63" y="109"/>
                  </a:lnTo>
                  <a:lnTo>
                    <a:pt x="48" y="110"/>
                  </a:lnTo>
                  <a:lnTo>
                    <a:pt x="34" y="111"/>
                  </a:lnTo>
                  <a:lnTo>
                    <a:pt x="9" y="112"/>
                  </a:lnTo>
                  <a:lnTo>
                    <a:pt x="0" y="121"/>
                  </a:lnTo>
                  <a:lnTo>
                    <a:pt x="0" y="143"/>
                  </a:lnTo>
                  <a:lnTo>
                    <a:pt x="10" y="152"/>
                  </a:lnTo>
                  <a:lnTo>
                    <a:pt x="22" y="152"/>
                  </a:lnTo>
                  <a:lnTo>
                    <a:pt x="36" y="151"/>
                  </a:lnTo>
                  <a:lnTo>
                    <a:pt x="51" y="150"/>
                  </a:lnTo>
                  <a:lnTo>
                    <a:pt x="66" y="149"/>
                  </a:lnTo>
                  <a:lnTo>
                    <a:pt x="83" y="148"/>
                  </a:lnTo>
                  <a:lnTo>
                    <a:pt x="100" y="146"/>
                  </a:lnTo>
                  <a:lnTo>
                    <a:pt x="119" y="144"/>
                  </a:lnTo>
                  <a:lnTo>
                    <a:pt x="138" y="141"/>
                  </a:lnTo>
                  <a:lnTo>
                    <a:pt x="159" y="138"/>
                  </a:lnTo>
                  <a:lnTo>
                    <a:pt x="181" y="134"/>
                  </a:lnTo>
                  <a:lnTo>
                    <a:pt x="204" y="130"/>
                  </a:lnTo>
                  <a:lnTo>
                    <a:pt x="229" y="125"/>
                  </a:lnTo>
                  <a:lnTo>
                    <a:pt x="254" y="119"/>
                  </a:lnTo>
                  <a:lnTo>
                    <a:pt x="282" y="112"/>
                  </a:lnTo>
                  <a:lnTo>
                    <a:pt x="311" y="105"/>
                  </a:lnTo>
                  <a:lnTo>
                    <a:pt x="341" y="97"/>
                  </a:lnTo>
                  <a:lnTo>
                    <a:pt x="373" y="88"/>
                  </a:lnTo>
                  <a:lnTo>
                    <a:pt x="406" y="78"/>
                  </a:lnTo>
                  <a:lnTo>
                    <a:pt x="442" y="67"/>
                  </a:lnTo>
                  <a:lnTo>
                    <a:pt x="479" y="55"/>
                  </a:lnTo>
                  <a:lnTo>
                    <a:pt x="529" y="38"/>
                  </a:lnTo>
                  <a:lnTo>
                    <a:pt x="535" y="26"/>
                  </a:lnTo>
                  <a:lnTo>
                    <a:pt x="527" y="5"/>
                  </a:lnTo>
                  <a:lnTo>
                    <a:pt x="515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" name="Group 218"/>
            <p:cNvGrpSpPr>
              <a:grpSpLocks/>
            </p:cNvGrpSpPr>
            <p:nvPr/>
          </p:nvGrpSpPr>
          <p:grpSpPr bwMode="auto">
            <a:xfrm>
              <a:off x="159" y="803"/>
              <a:ext cx="454" cy="439"/>
              <a:chOff x="159" y="803"/>
              <a:chExt cx="454" cy="439"/>
            </a:xfrm>
          </p:grpSpPr>
          <p:sp>
            <p:nvSpPr>
              <p:cNvPr id="25614" name="Freeform 219"/>
              <p:cNvSpPr>
                <a:spLocks/>
              </p:cNvSpPr>
              <p:nvPr/>
            </p:nvSpPr>
            <p:spPr bwMode="auto">
              <a:xfrm>
                <a:off x="159" y="803"/>
                <a:ext cx="454" cy="439"/>
              </a:xfrm>
              <a:custGeom>
                <a:avLst/>
                <a:gdLst>
                  <a:gd name="T0" fmla="*/ 453 w 454"/>
                  <a:gd name="T1" fmla="*/ 105 h 439"/>
                  <a:gd name="T2" fmla="*/ 382 w 454"/>
                  <a:gd name="T3" fmla="*/ 105 h 439"/>
                  <a:gd name="T4" fmla="*/ 369 w 454"/>
                  <a:gd name="T5" fmla="*/ 125 h 439"/>
                  <a:gd name="T6" fmla="*/ 357 w 454"/>
                  <a:gd name="T7" fmla="*/ 145 h 439"/>
                  <a:gd name="T8" fmla="*/ 347 w 454"/>
                  <a:gd name="T9" fmla="*/ 165 h 439"/>
                  <a:gd name="T10" fmla="*/ 338 w 454"/>
                  <a:gd name="T11" fmla="*/ 186 h 439"/>
                  <a:gd name="T12" fmla="*/ 331 w 454"/>
                  <a:gd name="T13" fmla="*/ 205 h 439"/>
                  <a:gd name="T14" fmla="*/ 324 w 454"/>
                  <a:gd name="T15" fmla="*/ 224 h 439"/>
                  <a:gd name="T16" fmla="*/ 319 w 454"/>
                  <a:gd name="T17" fmla="*/ 242 h 439"/>
                  <a:gd name="T18" fmla="*/ 315 w 454"/>
                  <a:gd name="T19" fmla="*/ 257 h 439"/>
                  <a:gd name="T20" fmla="*/ 312 w 454"/>
                  <a:gd name="T21" fmla="*/ 271 h 439"/>
                  <a:gd name="T22" fmla="*/ 308 w 454"/>
                  <a:gd name="T23" fmla="*/ 290 h 439"/>
                  <a:gd name="T24" fmla="*/ 304 w 454"/>
                  <a:gd name="T25" fmla="*/ 310 h 439"/>
                  <a:gd name="T26" fmla="*/ 302 w 454"/>
                  <a:gd name="T27" fmla="*/ 330 h 439"/>
                  <a:gd name="T28" fmla="*/ 300 w 454"/>
                  <a:gd name="T29" fmla="*/ 350 h 439"/>
                  <a:gd name="T30" fmla="*/ 299 w 454"/>
                  <a:gd name="T31" fmla="*/ 369 h 439"/>
                  <a:gd name="T32" fmla="*/ 299 w 454"/>
                  <a:gd name="T33" fmla="*/ 389 h 439"/>
                  <a:gd name="T34" fmla="*/ 300 w 454"/>
                  <a:gd name="T35" fmla="*/ 410 h 439"/>
                  <a:gd name="T36" fmla="*/ 302 w 454"/>
                  <a:gd name="T37" fmla="*/ 431 h 439"/>
                  <a:gd name="T38" fmla="*/ 312 w 454"/>
                  <a:gd name="T39" fmla="*/ 439 h 439"/>
                  <a:gd name="T40" fmla="*/ 325 w 454"/>
                  <a:gd name="T41" fmla="*/ 439 h 439"/>
                  <a:gd name="T42" fmla="*/ 336 w 454"/>
                  <a:gd name="T43" fmla="*/ 438 h 439"/>
                  <a:gd name="T44" fmla="*/ 345 w 454"/>
                  <a:gd name="T45" fmla="*/ 428 h 439"/>
                  <a:gd name="T46" fmla="*/ 344 w 454"/>
                  <a:gd name="T47" fmla="*/ 417 h 439"/>
                  <a:gd name="T48" fmla="*/ 342 w 454"/>
                  <a:gd name="T49" fmla="*/ 397 h 439"/>
                  <a:gd name="T50" fmla="*/ 342 w 454"/>
                  <a:gd name="T51" fmla="*/ 389 h 439"/>
                  <a:gd name="T52" fmla="*/ 342 w 454"/>
                  <a:gd name="T53" fmla="*/ 369 h 439"/>
                  <a:gd name="T54" fmla="*/ 342 w 454"/>
                  <a:gd name="T55" fmla="*/ 357 h 439"/>
                  <a:gd name="T56" fmla="*/ 343 w 454"/>
                  <a:gd name="T57" fmla="*/ 337 h 439"/>
                  <a:gd name="T58" fmla="*/ 346 w 454"/>
                  <a:gd name="T59" fmla="*/ 317 h 439"/>
                  <a:gd name="T60" fmla="*/ 349 w 454"/>
                  <a:gd name="T61" fmla="*/ 298 h 439"/>
                  <a:gd name="T62" fmla="*/ 353 w 454"/>
                  <a:gd name="T63" fmla="*/ 281 h 439"/>
                  <a:gd name="T64" fmla="*/ 358 w 454"/>
                  <a:gd name="T65" fmla="*/ 264 h 439"/>
                  <a:gd name="T66" fmla="*/ 363 w 454"/>
                  <a:gd name="T67" fmla="*/ 246 h 439"/>
                  <a:gd name="T68" fmla="*/ 369 w 454"/>
                  <a:gd name="T69" fmla="*/ 228 h 439"/>
                  <a:gd name="T70" fmla="*/ 376 w 454"/>
                  <a:gd name="T71" fmla="*/ 210 h 439"/>
                  <a:gd name="T72" fmla="*/ 384 w 454"/>
                  <a:gd name="T73" fmla="*/ 191 h 439"/>
                  <a:gd name="T74" fmla="*/ 394 w 454"/>
                  <a:gd name="T75" fmla="*/ 173 h 439"/>
                  <a:gd name="T76" fmla="*/ 406 w 454"/>
                  <a:gd name="T77" fmla="*/ 154 h 439"/>
                  <a:gd name="T78" fmla="*/ 420 w 454"/>
                  <a:gd name="T79" fmla="*/ 137 h 439"/>
                  <a:gd name="T80" fmla="*/ 436 w 454"/>
                  <a:gd name="T81" fmla="*/ 120 h 439"/>
                  <a:gd name="T82" fmla="*/ 453 w 454"/>
                  <a:gd name="T83" fmla="*/ 105 h 43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54"/>
                  <a:gd name="T127" fmla="*/ 0 h 439"/>
                  <a:gd name="T128" fmla="*/ 454 w 454"/>
                  <a:gd name="T129" fmla="*/ 439 h 43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54" h="439">
                    <a:moveTo>
                      <a:pt x="453" y="105"/>
                    </a:moveTo>
                    <a:lnTo>
                      <a:pt x="382" y="105"/>
                    </a:lnTo>
                    <a:lnTo>
                      <a:pt x="369" y="125"/>
                    </a:lnTo>
                    <a:lnTo>
                      <a:pt x="357" y="145"/>
                    </a:lnTo>
                    <a:lnTo>
                      <a:pt x="347" y="165"/>
                    </a:lnTo>
                    <a:lnTo>
                      <a:pt x="338" y="186"/>
                    </a:lnTo>
                    <a:lnTo>
                      <a:pt x="331" y="205"/>
                    </a:lnTo>
                    <a:lnTo>
                      <a:pt x="324" y="224"/>
                    </a:lnTo>
                    <a:lnTo>
                      <a:pt x="319" y="242"/>
                    </a:lnTo>
                    <a:lnTo>
                      <a:pt x="315" y="257"/>
                    </a:lnTo>
                    <a:lnTo>
                      <a:pt x="312" y="271"/>
                    </a:lnTo>
                    <a:lnTo>
                      <a:pt x="308" y="290"/>
                    </a:lnTo>
                    <a:lnTo>
                      <a:pt x="304" y="310"/>
                    </a:lnTo>
                    <a:lnTo>
                      <a:pt x="302" y="330"/>
                    </a:lnTo>
                    <a:lnTo>
                      <a:pt x="300" y="350"/>
                    </a:lnTo>
                    <a:lnTo>
                      <a:pt x="299" y="369"/>
                    </a:lnTo>
                    <a:lnTo>
                      <a:pt x="299" y="389"/>
                    </a:lnTo>
                    <a:lnTo>
                      <a:pt x="300" y="410"/>
                    </a:lnTo>
                    <a:lnTo>
                      <a:pt x="302" y="431"/>
                    </a:lnTo>
                    <a:lnTo>
                      <a:pt x="312" y="439"/>
                    </a:lnTo>
                    <a:lnTo>
                      <a:pt x="325" y="439"/>
                    </a:lnTo>
                    <a:lnTo>
                      <a:pt x="336" y="438"/>
                    </a:lnTo>
                    <a:lnTo>
                      <a:pt x="345" y="428"/>
                    </a:lnTo>
                    <a:lnTo>
                      <a:pt x="344" y="417"/>
                    </a:lnTo>
                    <a:lnTo>
                      <a:pt x="342" y="397"/>
                    </a:lnTo>
                    <a:lnTo>
                      <a:pt x="342" y="389"/>
                    </a:lnTo>
                    <a:lnTo>
                      <a:pt x="342" y="369"/>
                    </a:lnTo>
                    <a:lnTo>
                      <a:pt x="342" y="357"/>
                    </a:lnTo>
                    <a:lnTo>
                      <a:pt x="343" y="337"/>
                    </a:lnTo>
                    <a:lnTo>
                      <a:pt x="346" y="317"/>
                    </a:lnTo>
                    <a:lnTo>
                      <a:pt x="349" y="298"/>
                    </a:lnTo>
                    <a:lnTo>
                      <a:pt x="353" y="281"/>
                    </a:lnTo>
                    <a:lnTo>
                      <a:pt x="358" y="264"/>
                    </a:lnTo>
                    <a:lnTo>
                      <a:pt x="363" y="246"/>
                    </a:lnTo>
                    <a:lnTo>
                      <a:pt x="369" y="228"/>
                    </a:lnTo>
                    <a:lnTo>
                      <a:pt x="376" y="210"/>
                    </a:lnTo>
                    <a:lnTo>
                      <a:pt x="384" y="191"/>
                    </a:lnTo>
                    <a:lnTo>
                      <a:pt x="394" y="173"/>
                    </a:lnTo>
                    <a:lnTo>
                      <a:pt x="406" y="154"/>
                    </a:lnTo>
                    <a:lnTo>
                      <a:pt x="420" y="137"/>
                    </a:lnTo>
                    <a:lnTo>
                      <a:pt x="436" y="120"/>
                    </a:lnTo>
                    <a:lnTo>
                      <a:pt x="453" y="105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15" name="Freeform 220"/>
              <p:cNvSpPr>
                <a:spLocks/>
              </p:cNvSpPr>
              <p:nvPr/>
            </p:nvSpPr>
            <p:spPr bwMode="auto">
              <a:xfrm>
                <a:off x="159" y="803"/>
                <a:ext cx="454" cy="439"/>
              </a:xfrm>
              <a:custGeom>
                <a:avLst/>
                <a:gdLst>
                  <a:gd name="T0" fmla="*/ 587 w 454"/>
                  <a:gd name="T1" fmla="*/ 0 h 439"/>
                  <a:gd name="T2" fmla="*/ 558 w 454"/>
                  <a:gd name="T3" fmla="*/ 9 h 439"/>
                  <a:gd name="T4" fmla="*/ 393 w 454"/>
                  <a:gd name="T5" fmla="*/ 59 h 439"/>
                  <a:gd name="T6" fmla="*/ 284 w 454"/>
                  <a:gd name="T7" fmla="*/ 91 h 439"/>
                  <a:gd name="T8" fmla="*/ 231 w 454"/>
                  <a:gd name="T9" fmla="*/ 105 h 439"/>
                  <a:gd name="T10" fmla="*/ 206 w 454"/>
                  <a:gd name="T11" fmla="*/ 111 h 439"/>
                  <a:gd name="T12" fmla="*/ 183 w 454"/>
                  <a:gd name="T13" fmla="*/ 117 h 439"/>
                  <a:gd name="T14" fmla="*/ 161 w 454"/>
                  <a:gd name="T15" fmla="*/ 122 h 439"/>
                  <a:gd name="T16" fmla="*/ 130 w 454"/>
                  <a:gd name="T17" fmla="*/ 129 h 439"/>
                  <a:gd name="T18" fmla="*/ 102 w 454"/>
                  <a:gd name="T19" fmla="*/ 134 h 439"/>
                  <a:gd name="T20" fmla="*/ 79 w 454"/>
                  <a:gd name="T21" fmla="*/ 138 h 439"/>
                  <a:gd name="T22" fmla="*/ 60 w 454"/>
                  <a:gd name="T23" fmla="*/ 141 h 439"/>
                  <a:gd name="T24" fmla="*/ 44 w 454"/>
                  <a:gd name="T25" fmla="*/ 144 h 439"/>
                  <a:gd name="T26" fmla="*/ 32 w 454"/>
                  <a:gd name="T27" fmla="*/ 145 h 439"/>
                  <a:gd name="T28" fmla="*/ 22 w 454"/>
                  <a:gd name="T29" fmla="*/ 146 h 439"/>
                  <a:gd name="T30" fmla="*/ 12 w 454"/>
                  <a:gd name="T31" fmla="*/ 147 h 439"/>
                  <a:gd name="T32" fmla="*/ 4 w 454"/>
                  <a:gd name="T33" fmla="*/ 153 h 439"/>
                  <a:gd name="T34" fmla="*/ 0 w 454"/>
                  <a:gd name="T35" fmla="*/ 175 h 439"/>
                  <a:gd name="T36" fmla="*/ 10 w 454"/>
                  <a:gd name="T37" fmla="*/ 187 h 439"/>
                  <a:gd name="T38" fmla="*/ 24 w 454"/>
                  <a:gd name="T39" fmla="*/ 186 h 439"/>
                  <a:gd name="T40" fmla="*/ 36 w 454"/>
                  <a:gd name="T41" fmla="*/ 185 h 439"/>
                  <a:gd name="T42" fmla="*/ 50 w 454"/>
                  <a:gd name="T43" fmla="*/ 183 h 439"/>
                  <a:gd name="T44" fmla="*/ 67 w 454"/>
                  <a:gd name="T45" fmla="*/ 181 h 439"/>
                  <a:gd name="T46" fmla="*/ 86 w 454"/>
                  <a:gd name="T47" fmla="*/ 178 h 439"/>
                  <a:gd name="T48" fmla="*/ 108 w 454"/>
                  <a:gd name="T49" fmla="*/ 175 h 439"/>
                  <a:gd name="T50" fmla="*/ 132 w 454"/>
                  <a:gd name="T51" fmla="*/ 170 h 439"/>
                  <a:gd name="T52" fmla="*/ 158 w 454"/>
                  <a:gd name="T53" fmla="*/ 164 h 439"/>
                  <a:gd name="T54" fmla="*/ 204 w 454"/>
                  <a:gd name="T55" fmla="*/ 153 h 439"/>
                  <a:gd name="T56" fmla="*/ 280 w 454"/>
                  <a:gd name="T57" fmla="*/ 134 h 439"/>
                  <a:gd name="T58" fmla="*/ 362 w 454"/>
                  <a:gd name="T59" fmla="*/ 111 h 439"/>
                  <a:gd name="T60" fmla="*/ 383 w 454"/>
                  <a:gd name="T61" fmla="*/ 105 h 439"/>
                  <a:gd name="T62" fmla="*/ 453 w 454"/>
                  <a:gd name="T63" fmla="*/ 105 h 439"/>
                  <a:gd name="T64" fmla="*/ 456 w 454"/>
                  <a:gd name="T65" fmla="*/ 103 h 439"/>
                  <a:gd name="T66" fmla="*/ 473 w 454"/>
                  <a:gd name="T67" fmla="*/ 90 h 439"/>
                  <a:gd name="T68" fmla="*/ 489 w 454"/>
                  <a:gd name="T69" fmla="*/ 80 h 439"/>
                  <a:gd name="T70" fmla="*/ 504 w 454"/>
                  <a:gd name="T71" fmla="*/ 72 h 439"/>
                  <a:gd name="T72" fmla="*/ 518 w 454"/>
                  <a:gd name="T73" fmla="*/ 65 h 439"/>
                  <a:gd name="T74" fmla="*/ 519 w 454"/>
                  <a:gd name="T75" fmla="*/ 64 h 439"/>
                  <a:gd name="T76" fmla="*/ 521 w 454"/>
                  <a:gd name="T77" fmla="*/ 63 h 439"/>
                  <a:gd name="T78" fmla="*/ 601 w 454"/>
                  <a:gd name="T79" fmla="*/ 38 h 439"/>
                  <a:gd name="T80" fmla="*/ 607 w 454"/>
                  <a:gd name="T81" fmla="*/ 26 h 439"/>
                  <a:gd name="T82" fmla="*/ 599 w 454"/>
                  <a:gd name="T83" fmla="*/ 5 h 439"/>
                  <a:gd name="T84" fmla="*/ 587 w 454"/>
                  <a:gd name="T85" fmla="*/ 0 h 43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54"/>
                  <a:gd name="T130" fmla="*/ 0 h 439"/>
                  <a:gd name="T131" fmla="*/ 454 w 454"/>
                  <a:gd name="T132" fmla="*/ 439 h 43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54" h="439">
                    <a:moveTo>
                      <a:pt x="587" y="0"/>
                    </a:moveTo>
                    <a:lnTo>
                      <a:pt x="558" y="9"/>
                    </a:lnTo>
                    <a:lnTo>
                      <a:pt x="393" y="59"/>
                    </a:lnTo>
                    <a:lnTo>
                      <a:pt x="284" y="91"/>
                    </a:lnTo>
                    <a:lnTo>
                      <a:pt x="231" y="105"/>
                    </a:lnTo>
                    <a:lnTo>
                      <a:pt x="206" y="111"/>
                    </a:lnTo>
                    <a:lnTo>
                      <a:pt x="183" y="117"/>
                    </a:lnTo>
                    <a:lnTo>
                      <a:pt x="161" y="122"/>
                    </a:lnTo>
                    <a:lnTo>
                      <a:pt x="130" y="129"/>
                    </a:lnTo>
                    <a:lnTo>
                      <a:pt x="102" y="134"/>
                    </a:lnTo>
                    <a:lnTo>
                      <a:pt x="79" y="138"/>
                    </a:lnTo>
                    <a:lnTo>
                      <a:pt x="60" y="141"/>
                    </a:lnTo>
                    <a:lnTo>
                      <a:pt x="44" y="144"/>
                    </a:lnTo>
                    <a:lnTo>
                      <a:pt x="32" y="145"/>
                    </a:lnTo>
                    <a:lnTo>
                      <a:pt x="22" y="146"/>
                    </a:lnTo>
                    <a:lnTo>
                      <a:pt x="12" y="147"/>
                    </a:lnTo>
                    <a:lnTo>
                      <a:pt x="4" y="153"/>
                    </a:lnTo>
                    <a:lnTo>
                      <a:pt x="0" y="175"/>
                    </a:lnTo>
                    <a:lnTo>
                      <a:pt x="10" y="187"/>
                    </a:lnTo>
                    <a:lnTo>
                      <a:pt x="24" y="186"/>
                    </a:lnTo>
                    <a:lnTo>
                      <a:pt x="36" y="185"/>
                    </a:lnTo>
                    <a:lnTo>
                      <a:pt x="50" y="183"/>
                    </a:lnTo>
                    <a:lnTo>
                      <a:pt x="67" y="181"/>
                    </a:lnTo>
                    <a:lnTo>
                      <a:pt x="86" y="178"/>
                    </a:lnTo>
                    <a:lnTo>
                      <a:pt x="108" y="175"/>
                    </a:lnTo>
                    <a:lnTo>
                      <a:pt x="132" y="170"/>
                    </a:lnTo>
                    <a:lnTo>
                      <a:pt x="158" y="164"/>
                    </a:lnTo>
                    <a:lnTo>
                      <a:pt x="204" y="153"/>
                    </a:lnTo>
                    <a:lnTo>
                      <a:pt x="280" y="134"/>
                    </a:lnTo>
                    <a:lnTo>
                      <a:pt x="362" y="111"/>
                    </a:lnTo>
                    <a:lnTo>
                      <a:pt x="383" y="105"/>
                    </a:lnTo>
                    <a:lnTo>
                      <a:pt x="453" y="105"/>
                    </a:lnTo>
                    <a:lnTo>
                      <a:pt x="456" y="103"/>
                    </a:lnTo>
                    <a:lnTo>
                      <a:pt x="473" y="90"/>
                    </a:lnTo>
                    <a:lnTo>
                      <a:pt x="489" y="80"/>
                    </a:lnTo>
                    <a:lnTo>
                      <a:pt x="504" y="72"/>
                    </a:lnTo>
                    <a:lnTo>
                      <a:pt x="518" y="65"/>
                    </a:lnTo>
                    <a:lnTo>
                      <a:pt x="519" y="64"/>
                    </a:lnTo>
                    <a:lnTo>
                      <a:pt x="521" y="63"/>
                    </a:lnTo>
                    <a:lnTo>
                      <a:pt x="601" y="38"/>
                    </a:lnTo>
                    <a:lnTo>
                      <a:pt x="607" y="26"/>
                    </a:lnTo>
                    <a:lnTo>
                      <a:pt x="599" y="5"/>
                    </a:lnTo>
                    <a:lnTo>
                      <a:pt x="587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1065168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6"/>
          <p:cNvSpPr>
            <a:spLocks noGrp="1"/>
          </p:cNvSpPr>
          <p:nvPr>
            <p:ph type="title"/>
          </p:nvPr>
        </p:nvSpPr>
        <p:spPr>
          <a:xfrm>
            <a:off x="1196975" y="152400"/>
            <a:ext cx="6781800" cy="609600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mtClean="0"/>
              <a:t> </a:t>
            </a: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Формы исполнения  государственной функции  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00862185"/>
              </p:ext>
            </p:extLst>
          </p:nvPr>
        </p:nvGraphicFramePr>
        <p:xfrm>
          <a:off x="457200" y="1447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7893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91000" y="1674813"/>
            <a:ext cx="763588" cy="763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1547664" y="3284984"/>
            <a:ext cx="477838" cy="609600"/>
            <a:chOff x="5" y="5"/>
            <a:chExt cx="752" cy="960"/>
          </a:xfrm>
        </p:grpSpPr>
        <p:grpSp>
          <p:nvGrpSpPr>
            <p:cNvPr id="3" name="Group 263"/>
            <p:cNvGrpSpPr>
              <a:grpSpLocks/>
            </p:cNvGrpSpPr>
            <p:nvPr/>
          </p:nvGrpSpPr>
          <p:grpSpPr bwMode="auto">
            <a:xfrm>
              <a:off x="5" y="5"/>
              <a:ext cx="752" cy="960"/>
              <a:chOff x="5" y="5"/>
              <a:chExt cx="752" cy="960"/>
            </a:xfrm>
          </p:grpSpPr>
          <p:sp>
            <p:nvSpPr>
              <p:cNvPr id="37922" name="Freeform 264"/>
              <p:cNvSpPr>
                <a:spLocks/>
              </p:cNvSpPr>
              <p:nvPr/>
            </p:nvSpPr>
            <p:spPr bwMode="auto">
              <a:xfrm>
                <a:off x="5" y="5"/>
                <a:ext cx="752" cy="960"/>
              </a:xfrm>
              <a:custGeom>
                <a:avLst/>
                <a:gdLst>
                  <a:gd name="T0" fmla="*/ 518 w 752"/>
                  <a:gd name="T1" fmla="*/ 0 h 960"/>
                  <a:gd name="T2" fmla="*/ 0 w 752"/>
                  <a:gd name="T3" fmla="*/ 0 h 960"/>
                  <a:gd name="T4" fmla="*/ 0 w 752"/>
                  <a:gd name="T5" fmla="*/ 960 h 960"/>
                  <a:gd name="T6" fmla="*/ 752 w 752"/>
                  <a:gd name="T7" fmla="*/ 960 h 960"/>
                  <a:gd name="T8" fmla="*/ 752 w 752"/>
                  <a:gd name="T9" fmla="*/ 927 h 960"/>
                  <a:gd name="T10" fmla="*/ 32 w 752"/>
                  <a:gd name="T11" fmla="*/ 927 h 960"/>
                  <a:gd name="T12" fmla="*/ 32 w 752"/>
                  <a:gd name="T13" fmla="*/ 32 h 960"/>
                  <a:gd name="T14" fmla="*/ 550 w 752"/>
                  <a:gd name="T15" fmla="*/ 32 h 960"/>
                  <a:gd name="T16" fmla="*/ 518 w 752"/>
                  <a:gd name="T17" fmla="*/ 0 h 96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52"/>
                  <a:gd name="T28" fmla="*/ 0 h 960"/>
                  <a:gd name="T29" fmla="*/ 752 w 752"/>
                  <a:gd name="T30" fmla="*/ 960 h 96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52" h="960">
                    <a:moveTo>
                      <a:pt x="518" y="0"/>
                    </a:moveTo>
                    <a:lnTo>
                      <a:pt x="0" y="0"/>
                    </a:lnTo>
                    <a:lnTo>
                      <a:pt x="0" y="960"/>
                    </a:lnTo>
                    <a:lnTo>
                      <a:pt x="752" y="960"/>
                    </a:lnTo>
                    <a:lnTo>
                      <a:pt x="752" y="927"/>
                    </a:lnTo>
                    <a:lnTo>
                      <a:pt x="32" y="927"/>
                    </a:lnTo>
                    <a:lnTo>
                      <a:pt x="32" y="32"/>
                    </a:lnTo>
                    <a:lnTo>
                      <a:pt x="550" y="32"/>
                    </a:lnTo>
                    <a:lnTo>
                      <a:pt x="518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23" name="Freeform 265"/>
              <p:cNvSpPr>
                <a:spLocks/>
              </p:cNvSpPr>
              <p:nvPr/>
            </p:nvSpPr>
            <p:spPr bwMode="auto">
              <a:xfrm>
                <a:off x="5" y="5"/>
                <a:ext cx="752" cy="960"/>
              </a:xfrm>
              <a:custGeom>
                <a:avLst/>
                <a:gdLst>
                  <a:gd name="T0" fmla="*/ 550 w 752"/>
                  <a:gd name="T1" fmla="*/ 32 h 960"/>
                  <a:gd name="T2" fmla="*/ 496 w 752"/>
                  <a:gd name="T3" fmla="*/ 32 h 960"/>
                  <a:gd name="T4" fmla="*/ 496 w 752"/>
                  <a:gd name="T5" fmla="*/ 256 h 960"/>
                  <a:gd name="T6" fmla="*/ 720 w 752"/>
                  <a:gd name="T7" fmla="*/ 256 h 960"/>
                  <a:gd name="T8" fmla="*/ 720 w 752"/>
                  <a:gd name="T9" fmla="*/ 927 h 960"/>
                  <a:gd name="T10" fmla="*/ 752 w 752"/>
                  <a:gd name="T11" fmla="*/ 927 h 960"/>
                  <a:gd name="T12" fmla="*/ 752 w 752"/>
                  <a:gd name="T13" fmla="*/ 233 h 960"/>
                  <a:gd name="T14" fmla="*/ 742 w 752"/>
                  <a:gd name="T15" fmla="*/ 223 h 960"/>
                  <a:gd name="T16" fmla="*/ 527 w 752"/>
                  <a:gd name="T17" fmla="*/ 223 h 960"/>
                  <a:gd name="T18" fmla="*/ 527 w 752"/>
                  <a:gd name="T19" fmla="*/ 54 h 960"/>
                  <a:gd name="T20" fmla="*/ 573 w 752"/>
                  <a:gd name="T21" fmla="*/ 54 h 960"/>
                  <a:gd name="T22" fmla="*/ 550 w 752"/>
                  <a:gd name="T23" fmla="*/ 32 h 96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52"/>
                  <a:gd name="T37" fmla="*/ 0 h 960"/>
                  <a:gd name="T38" fmla="*/ 752 w 752"/>
                  <a:gd name="T39" fmla="*/ 960 h 96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52" h="960">
                    <a:moveTo>
                      <a:pt x="550" y="32"/>
                    </a:moveTo>
                    <a:lnTo>
                      <a:pt x="496" y="32"/>
                    </a:lnTo>
                    <a:lnTo>
                      <a:pt x="496" y="256"/>
                    </a:lnTo>
                    <a:lnTo>
                      <a:pt x="720" y="256"/>
                    </a:lnTo>
                    <a:lnTo>
                      <a:pt x="720" y="927"/>
                    </a:lnTo>
                    <a:lnTo>
                      <a:pt x="752" y="927"/>
                    </a:lnTo>
                    <a:lnTo>
                      <a:pt x="752" y="233"/>
                    </a:lnTo>
                    <a:lnTo>
                      <a:pt x="742" y="223"/>
                    </a:lnTo>
                    <a:lnTo>
                      <a:pt x="527" y="223"/>
                    </a:lnTo>
                    <a:lnTo>
                      <a:pt x="527" y="54"/>
                    </a:lnTo>
                    <a:lnTo>
                      <a:pt x="573" y="54"/>
                    </a:lnTo>
                    <a:lnTo>
                      <a:pt x="550" y="3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24" name="Freeform 266"/>
              <p:cNvSpPr>
                <a:spLocks/>
              </p:cNvSpPr>
              <p:nvPr/>
            </p:nvSpPr>
            <p:spPr bwMode="auto">
              <a:xfrm>
                <a:off x="5" y="5"/>
                <a:ext cx="752" cy="960"/>
              </a:xfrm>
              <a:custGeom>
                <a:avLst/>
                <a:gdLst>
                  <a:gd name="T0" fmla="*/ 573 w 752"/>
                  <a:gd name="T1" fmla="*/ 54 h 960"/>
                  <a:gd name="T2" fmla="*/ 527 w 752"/>
                  <a:gd name="T3" fmla="*/ 54 h 960"/>
                  <a:gd name="T4" fmla="*/ 697 w 752"/>
                  <a:gd name="T5" fmla="*/ 223 h 960"/>
                  <a:gd name="T6" fmla="*/ 742 w 752"/>
                  <a:gd name="T7" fmla="*/ 223 h 960"/>
                  <a:gd name="T8" fmla="*/ 573 w 752"/>
                  <a:gd name="T9" fmla="*/ 54 h 9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2"/>
                  <a:gd name="T16" fmla="*/ 0 h 960"/>
                  <a:gd name="T17" fmla="*/ 752 w 752"/>
                  <a:gd name="T18" fmla="*/ 960 h 9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2" h="960">
                    <a:moveTo>
                      <a:pt x="573" y="54"/>
                    </a:moveTo>
                    <a:lnTo>
                      <a:pt x="527" y="54"/>
                    </a:lnTo>
                    <a:lnTo>
                      <a:pt x="697" y="223"/>
                    </a:lnTo>
                    <a:lnTo>
                      <a:pt x="742" y="223"/>
                    </a:lnTo>
                    <a:lnTo>
                      <a:pt x="573" y="54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10" name="Freeform 267"/>
            <p:cNvSpPr>
              <a:spLocks/>
            </p:cNvSpPr>
            <p:nvPr/>
          </p:nvSpPr>
          <p:spPr bwMode="auto">
            <a:xfrm>
              <a:off x="308" y="341"/>
              <a:ext cx="289" cy="31"/>
            </a:xfrm>
            <a:custGeom>
              <a:avLst/>
              <a:gdLst>
                <a:gd name="T0" fmla="*/ 280 w 289"/>
                <a:gd name="T1" fmla="*/ 0 h 31"/>
                <a:gd name="T2" fmla="*/ 7 w 289"/>
                <a:gd name="T3" fmla="*/ 0 h 31"/>
                <a:gd name="T4" fmla="*/ 0 w 289"/>
                <a:gd name="T5" fmla="*/ 7 h 31"/>
                <a:gd name="T6" fmla="*/ 0 w 289"/>
                <a:gd name="T7" fmla="*/ 24 h 31"/>
                <a:gd name="T8" fmla="*/ 7 w 289"/>
                <a:gd name="T9" fmla="*/ 31 h 31"/>
                <a:gd name="T10" fmla="*/ 280 w 289"/>
                <a:gd name="T11" fmla="*/ 31 h 31"/>
                <a:gd name="T12" fmla="*/ 288 w 289"/>
                <a:gd name="T13" fmla="*/ 24 h 31"/>
                <a:gd name="T14" fmla="*/ 288 w 289"/>
                <a:gd name="T15" fmla="*/ 7 h 31"/>
                <a:gd name="T16" fmla="*/ 280 w 289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9"/>
                <a:gd name="T28" fmla="*/ 0 h 31"/>
                <a:gd name="T29" fmla="*/ 289 w 289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9" h="31">
                  <a:moveTo>
                    <a:pt x="280" y="0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0" y="24"/>
                  </a:lnTo>
                  <a:lnTo>
                    <a:pt x="7" y="31"/>
                  </a:lnTo>
                  <a:lnTo>
                    <a:pt x="280" y="31"/>
                  </a:lnTo>
                  <a:lnTo>
                    <a:pt x="288" y="24"/>
                  </a:lnTo>
                  <a:lnTo>
                    <a:pt x="288" y="7"/>
                  </a:lnTo>
                  <a:lnTo>
                    <a:pt x="280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268"/>
            <p:cNvGrpSpPr>
              <a:grpSpLocks/>
            </p:cNvGrpSpPr>
            <p:nvPr/>
          </p:nvGrpSpPr>
          <p:grpSpPr bwMode="auto">
            <a:xfrm>
              <a:off x="147" y="291"/>
              <a:ext cx="147" cy="97"/>
              <a:chOff x="147" y="291"/>
              <a:chExt cx="147" cy="97"/>
            </a:xfrm>
          </p:grpSpPr>
          <p:sp>
            <p:nvSpPr>
              <p:cNvPr id="37920" name="Freeform 269"/>
              <p:cNvSpPr>
                <a:spLocks/>
              </p:cNvSpPr>
              <p:nvPr/>
            </p:nvSpPr>
            <p:spPr bwMode="auto">
              <a:xfrm>
                <a:off x="147" y="291"/>
                <a:ext cx="147" cy="97"/>
              </a:xfrm>
              <a:custGeom>
                <a:avLst/>
                <a:gdLst>
                  <a:gd name="T0" fmla="*/ 22 w 147"/>
                  <a:gd name="T1" fmla="*/ 32 h 97"/>
                  <a:gd name="T2" fmla="*/ 12 w 147"/>
                  <a:gd name="T3" fmla="*/ 32 h 97"/>
                  <a:gd name="T4" fmla="*/ 0 w 147"/>
                  <a:gd name="T5" fmla="*/ 44 h 97"/>
                  <a:gd name="T6" fmla="*/ 0 w 147"/>
                  <a:gd name="T7" fmla="*/ 55 h 97"/>
                  <a:gd name="T8" fmla="*/ 41 w 147"/>
                  <a:gd name="T9" fmla="*/ 96 h 97"/>
                  <a:gd name="T10" fmla="*/ 45 w 147"/>
                  <a:gd name="T11" fmla="*/ 97 h 97"/>
                  <a:gd name="T12" fmla="*/ 53 w 147"/>
                  <a:gd name="T13" fmla="*/ 97 h 97"/>
                  <a:gd name="T14" fmla="*/ 56 w 147"/>
                  <a:gd name="T15" fmla="*/ 96 h 97"/>
                  <a:gd name="T16" fmla="*/ 59 w 147"/>
                  <a:gd name="T17" fmla="*/ 94 h 97"/>
                  <a:gd name="T18" fmla="*/ 101 w 147"/>
                  <a:gd name="T19" fmla="*/ 60 h 97"/>
                  <a:gd name="T20" fmla="*/ 50 w 147"/>
                  <a:gd name="T21" fmla="*/ 60 h 97"/>
                  <a:gd name="T22" fmla="*/ 22 w 147"/>
                  <a:gd name="T23" fmla="*/ 32 h 9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7"/>
                  <a:gd name="T37" fmla="*/ 0 h 97"/>
                  <a:gd name="T38" fmla="*/ 147 w 147"/>
                  <a:gd name="T39" fmla="*/ 97 h 9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7" h="97">
                    <a:moveTo>
                      <a:pt x="22" y="32"/>
                    </a:moveTo>
                    <a:lnTo>
                      <a:pt x="12" y="32"/>
                    </a:lnTo>
                    <a:lnTo>
                      <a:pt x="0" y="44"/>
                    </a:lnTo>
                    <a:lnTo>
                      <a:pt x="0" y="55"/>
                    </a:lnTo>
                    <a:lnTo>
                      <a:pt x="41" y="96"/>
                    </a:lnTo>
                    <a:lnTo>
                      <a:pt x="45" y="97"/>
                    </a:lnTo>
                    <a:lnTo>
                      <a:pt x="53" y="97"/>
                    </a:lnTo>
                    <a:lnTo>
                      <a:pt x="56" y="96"/>
                    </a:lnTo>
                    <a:lnTo>
                      <a:pt x="59" y="94"/>
                    </a:lnTo>
                    <a:lnTo>
                      <a:pt x="101" y="60"/>
                    </a:lnTo>
                    <a:lnTo>
                      <a:pt x="50" y="60"/>
                    </a:lnTo>
                    <a:lnTo>
                      <a:pt x="22" y="3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21" name="Freeform 270"/>
              <p:cNvSpPr>
                <a:spLocks/>
              </p:cNvSpPr>
              <p:nvPr/>
            </p:nvSpPr>
            <p:spPr bwMode="auto">
              <a:xfrm>
                <a:off x="147" y="291"/>
                <a:ext cx="147" cy="97"/>
              </a:xfrm>
              <a:custGeom>
                <a:avLst/>
                <a:gdLst>
                  <a:gd name="T0" fmla="*/ 126 w 147"/>
                  <a:gd name="T1" fmla="*/ 0 h 97"/>
                  <a:gd name="T2" fmla="*/ 50 w 147"/>
                  <a:gd name="T3" fmla="*/ 60 h 97"/>
                  <a:gd name="T4" fmla="*/ 101 w 147"/>
                  <a:gd name="T5" fmla="*/ 60 h 97"/>
                  <a:gd name="T6" fmla="*/ 146 w 147"/>
                  <a:gd name="T7" fmla="*/ 24 h 97"/>
                  <a:gd name="T8" fmla="*/ 147 w 147"/>
                  <a:gd name="T9" fmla="*/ 14 h 97"/>
                  <a:gd name="T10" fmla="*/ 142 w 147"/>
                  <a:gd name="T11" fmla="*/ 7 h 97"/>
                  <a:gd name="T12" fmla="*/ 136 w 147"/>
                  <a:gd name="T13" fmla="*/ 1 h 97"/>
                  <a:gd name="T14" fmla="*/ 126 w 147"/>
                  <a:gd name="T15" fmla="*/ 0 h 9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7"/>
                  <a:gd name="T25" fmla="*/ 0 h 97"/>
                  <a:gd name="T26" fmla="*/ 147 w 147"/>
                  <a:gd name="T27" fmla="*/ 97 h 9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7" h="97">
                    <a:moveTo>
                      <a:pt x="126" y="0"/>
                    </a:moveTo>
                    <a:lnTo>
                      <a:pt x="50" y="60"/>
                    </a:lnTo>
                    <a:lnTo>
                      <a:pt x="101" y="60"/>
                    </a:lnTo>
                    <a:lnTo>
                      <a:pt x="146" y="24"/>
                    </a:lnTo>
                    <a:lnTo>
                      <a:pt x="147" y="14"/>
                    </a:lnTo>
                    <a:lnTo>
                      <a:pt x="142" y="7"/>
                    </a:lnTo>
                    <a:lnTo>
                      <a:pt x="136" y="1"/>
                    </a:lnTo>
                    <a:lnTo>
                      <a:pt x="126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12" name="Freeform 271"/>
            <p:cNvSpPr>
              <a:spLocks/>
            </p:cNvSpPr>
            <p:nvPr/>
          </p:nvSpPr>
          <p:spPr bwMode="auto">
            <a:xfrm>
              <a:off x="308" y="517"/>
              <a:ext cx="289" cy="31"/>
            </a:xfrm>
            <a:custGeom>
              <a:avLst/>
              <a:gdLst>
                <a:gd name="T0" fmla="*/ 280 w 289"/>
                <a:gd name="T1" fmla="*/ 0 h 31"/>
                <a:gd name="T2" fmla="*/ 7 w 289"/>
                <a:gd name="T3" fmla="*/ 0 h 31"/>
                <a:gd name="T4" fmla="*/ 0 w 289"/>
                <a:gd name="T5" fmla="*/ 7 h 31"/>
                <a:gd name="T6" fmla="*/ 0 w 289"/>
                <a:gd name="T7" fmla="*/ 24 h 31"/>
                <a:gd name="T8" fmla="*/ 7 w 289"/>
                <a:gd name="T9" fmla="*/ 31 h 31"/>
                <a:gd name="T10" fmla="*/ 280 w 289"/>
                <a:gd name="T11" fmla="*/ 31 h 31"/>
                <a:gd name="T12" fmla="*/ 288 w 289"/>
                <a:gd name="T13" fmla="*/ 24 h 31"/>
                <a:gd name="T14" fmla="*/ 288 w 289"/>
                <a:gd name="T15" fmla="*/ 7 h 31"/>
                <a:gd name="T16" fmla="*/ 280 w 289"/>
                <a:gd name="T17" fmla="*/ 0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9"/>
                <a:gd name="T28" fmla="*/ 0 h 31"/>
                <a:gd name="T29" fmla="*/ 289 w 289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9" h="31">
                  <a:moveTo>
                    <a:pt x="280" y="0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0" y="24"/>
                  </a:lnTo>
                  <a:lnTo>
                    <a:pt x="7" y="31"/>
                  </a:lnTo>
                  <a:lnTo>
                    <a:pt x="280" y="31"/>
                  </a:lnTo>
                  <a:lnTo>
                    <a:pt x="288" y="24"/>
                  </a:lnTo>
                  <a:lnTo>
                    <a:pt x="288" y="7"/>
                  </a:lnTo>
                  <a:lnTo>
                    <a:pt x="280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272"/>
            <p:cNvGrpSpPr>
              <a:grpSpLocks/>
            </p:cNvGrpSpPr>
            <p:nvPr/>
          </p:nvGrpSpPr>
          <p:grpSpPr bwMode="auto">
            <a:xfrm>
              <a:off x="147" y="466"/>
              <a:ext cx="147" cy="98"/>
              <a:chOff x="147" y="466"/>
              <a:chExt cx="147" cy="98"/>
            </a:xfrm>
          </p:grpSpPr>
          <p:sp>
            <p:nvSpPr>
              <p:cNvPr id="37918" name="Freeform 273"/>
              <p:cNvSpPr>
                <a:spLocks/>
              </p:cNvSpPr>
              <p:nvPr/>
            </p:nvSpPr>
            <p:spPr bwMode="auto">
              <a:xfrm>
                <a:off x="147" y="466"/>
                <a:ext cx="147" cy="98"/>
              </a:xfrm>
              <a:custGeom>
                <a:avLst/>
                <a:gdLst>
                  <a:gd name="T0" fmla="*/ 22 w 147"/>
                  <a:gd name="T1" fmla="*/ 32 h 98"/>
                  <a:gd name="T2" fmla="*/ 12 w 147"/>
                  <a:gd name="T3" fmla="*/ 32 h 98"/>
                  <a:gd name="T4" fmla="*/ 0 w 147"/>
                  <a:gd name="T5" fmla="*/ 44 h 98"/>
                  <a:gd name="T6" fmla="*/ 0 w 147"/>
                  <a:gd name="T7" fmla="*/ 55 h 98"/>
                  <a:gd name="T8" fmla="*/ 41 w 147"/>
                  <a:gd name="T9" fmla="*/ 96 h 98"/>
                  <a:gd name="T10" fmla="*/ 45 w 147"/>
                  <a:gd name="T11" fmla="*/ 98 h 98"/>
                  <a:gd name="T12" fmla="*/ 53 w 147"/>
                  <a:gd name="T13" fmla="*/ 98 h 98"/>
                  <a:gd name="T14" fmla="*/ 56 w 147"/>
                  <a:gd name="T15" fmla="*/ 96 h 98"/>
                  <a:gd name="T16" fmla="*/ 101 w 147"/>
                  <a:gd name="T17" fmla="*/ 60 h 98"/>
                  <a:gd name="T18" fmla="*/ 50 w 147"/>
                  <a:gd name="T19" fmla="*/ 60 h 98"/>
                  <a:gd name="T20" fmla="*/ 22 w 147"/>
                  <a:gd name="T21" fmla="*/ 32 h 9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7"/>
                  <a:gd name="T34" fmla="*/ 0 h 98"/>
                  <a:gd name="T35" fmla="*/ 147 w 147"/>
                  <a:gd name="T36" fmla="*/ 98 h 9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7" h="98">
                    <a:moveTo>
                      <a:pt x="22" y="32"/>
                    </a:moveTo>
                    <a:lnTo>
                      <a:pt x="12" y="32"/>
                    </a:lnTo>
                    <a:lnTo>
                      <a:pt x="0" y="44"/>
                    </a:lnTo>
                    <a:lnTo>
                      <a:pt x="0" y="55"/>
                    </a:lnTo>
                    <a:lnTo>
                      <a:pt x="41" y="96"/>
                    </a:lnTo>
                    <a:lnTo>
                      <a:pt x="45" y="98"/>
                    </a:lnTo>
                    <a:lnTo>
                      <a:pt x="53" y="98"/>
                    </a:lnTo>
                    <a:lnTo>
                      <a:pt x="56" y="96"/>
                    </a:lnTo>
                    <a:lnTo>
                      <a:pt x="101" y="60"/>
                    </a:lnTo>
                    <a:lnTo>
                      <a:pt x="50" y="60"/>
                    </a:lnTo>
                    <a:lnTo>
                      <a:pt x="22" y="3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19" name="Freeform 274"/>
              <p:cNvSpPr>
                <a:spLocks/>
              </p:cNvSpPr>
              <p:nvPr/>
            </p:nvSpPr>
            <p:spPr bwMode="auto">
              <a:xfrm>
                <a:off x="147" y="466"/>
                <a:ext cx="147" cy="98"/>
              </a:xfrm>
              <a:custGeom>
                <a:avLst/>
                <a:gdLst>
                  <a:gd name="T0" fmla="*/ 126 w 147"/>
                  <a:gd name="T1" fmla="*/ 0 h 98"/>
                  <a:gd name="T2" fmla="*/ 50 w 147"/>
                  <a:gd name="T3" fmla="*/ 60 h 98"/>
                  <a:gd name="T4" fmla="*/ 101 w 147"/>
                  <a:gd name="T5" fmla="*/ 60 h 98"/>
                  <a:gd name="T6" fmla="*/ 146 w 147"/>
                  <a:gd name="T7" fmla="*/ 24 h 98"/>
                  <a:gd name="T8" fmla="*/ 147 w 147"/>
                  <a:gd name="T9" fmla="*/ 14 h 98"/>
                  <a:gd name="T10" fmla="*/ 142 w 147"/>
                  <a:gd name="T11" fmla="*/ 8 h 98"/>
                  <a:gd name="T12" fmla="*/ 136 w 147"/>
                  <a:gd name="T13" fmla="*/ 1 h 98"/>
                  <a:gd name="T14" fmla="*/ 126 w 147"/>
                  <a:gd name="T15" fmla="*/ 0 h 9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7"/>
                  <a:gd name="T25" fmla="*/ 0 h 98"/>
                  <a:gd name="T26" fmla="*/ 147 w 147"/>
                  <a:gd name="T27" fmla="*/ 98 h 9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7" h="98">
                    <a:moveTo>
                      <a:pt x="126" y="0"/>
                    </a:moveTo>
                    <a:lnTo>
                      <a:pt x="50" y="60"/>
                    </a:lnTo>
                    <a:lnTo>
                      <a:pt x="101" y="60"/>
                    </a:lnTo>
                    <a:lnTo>
                      <a:pt x="146" y="24"/>
                    </a:lnTo>
                    <a:lnTo>
                      <a:pt x="147" y="14"/>
                    </a:lnTo>
                    <a:lnTo>
                      <a:pt x="142" y="8"/>
                    </a:lnTo>
                    <a:lnTo>
                      <a:pt x="136" y="1"/>
                    </a:lnTo>
                    <a:lnTo>
                      <a:pt x="126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14" name="Freeform 275"/>
            <p:cNvSpPr>
              <a:spLocks/>
            </p:cNvSpPr>
            <p:nvPr/>
          </p:nvSpPr>
          <p:spPr bwMode="auto">
            <a:xfrm>
              <a:off x="308" y="692"/>
              <a:ext cx="289" cy="32"/>
            </a:xfrm>
            <a:custGeom>
              <a:avLst/>
              <a:gdLst>
                <a:gd name="T0" fmla="*/ 280 w 289"/>
                <a:gd name="T1" fmla="*/ 0 h 32"/>
                <a:gd name="T2" fmla="*/ 7 w 289"/>
                <a:gd name="T3" fmla="*/ 0 h 32"/>
                <a:gd name="T4" fmla="*/ 0 w 289"/>
                <a:gd name="T5" fmla="*/ 7 h 32"/>
                <a:gd name="T6" fmla="*/ 0 w 289"/>
                <a:gd name="T7" fmla="*/ 24 h 32"/>
                <a:gd name="T8" fmla="*/ 7 w 289"/>
                <a:gd name="T9" fmla="*/ 32 h 32"/>
                <a:gd name="T10" fmla="*/ 280 w 289"/>
                <a:gd name="T11" fmla="*/ 32 h 32"/>
                <a:gd name="T12" fmla="*/ 288 w 289"/>
                <a:gd name="T13" fmla="*/ 24 h 32"/>
                <a:gd name="T14" fmla="*/ 288 w 289"/>
                <a:gd name="T15" fmla="*/ 7 h 32"/>
                <a:gd name="T16" fmla="*/ 280 w 289"/>
                <a:gd name="T17" fmla="*/ 0 h 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89"/>
                <a:gd name="T28" fmla="*/ 0 h 32"/>
                <a:gd name="T29" fmla="*/ 289 w 289"/>
                <a:gd name="T30" fmla="*/ 32 h 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89" h="32">
                  <a:moveTo>
                    <a:pt x="280" y="0"/>
                  </a:moveTo>
                  <a:lnTo>
                    <a:pt x="7" y="0"/>
                  </a:lnTo>
                  <a:lnTo>
                    <a:pt x="0" y="7"/>
                  </a:lnTo>
                  <a:lnTo>
                    <a:pt x="0" y="24"/>
                  </a:lnTo>
                  <a:lnTo>
                    <a:pt x="7" y="32"/>
                  </a:lnTo>
                  <a:lnTo>
                    <a:pt x="280" y="32"/>
                  </a:lnTo>
                  <a:lnTo>
                    <a:pt x="288" y="24"/>
                  </a:lnTo>
                  <a:lnTo>
                    <a:pt x="288" y="7"/>
                  </a:lnTo>
                  <a:lnTo>
                    <a:pt x="280" y="0"/>
                  </a:lnTo>
                </a:path>
              </a:pathLst>
            </a:custGeom>
            <a:solidFill>
              <a:srgbClr val="4CAF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" name="Group 276"/>
            <p:cNvGrpSpPr>
              <a:grpSpLocks/>
            </p:cNvGrpSpPr>
            <p:nvPr/>
          </p:nvGrpSpPr>
          <p:grpSpPr bwMode="auto">
            <a:xfrm>
              <a:off x="147" y="642"/>
              <a:ext cx="147" cy="99"/>
              <a:chOff x="147" y="642"/>
              <a:chExt cx="147" cy="99"/>
            </a:xfrm>
          </p:grpSpPr>
          <p:sp>
            <p:nvSpPr>
              <p:cNvPr id="37916" name="Freeform 277"/>
              <p:cNvSpPr>
                <a:spLocks/>
              </p:cNvSpPr>
              <p:nvPr/>
            </p:nvSpPr>
            <p:spPr bwMode="auto">
              <a:xfrm>
                <a:off x="147" y="642"/>
                <a:ext cx="147" cy="99"/>
              </a:xfrm>
              <a:custGeom>
                <a:avLst/>
                <a:gdLst>
                  <a:gd name="T0" fmla="*/ 22 w 147"/>
                  <a:gd name="T1" fmla="*/ 32 h 99"/>
                  <a:gd name="T2" fmla="*/ 12 w 147"/>
                  <a:gd name="T3" fmla="*/ 32 h 99"/>
                  <a:gd name="T4" fmla="*/ 0 w 147"/>
                  <a:gd name="T5" fmla="*/ 45 h 99"/>
                  <a:gd name="T6" fmla="*/ 0 w 147"/>
                  <a:gd name="T7" fmla="*/ 55 h 99"/>
                  <a:gd name="T8" fmla="*/ 41 w 147"/>
                  <a:gd name="T9" fmla="*/ 96 h 99"/>
                  <a:gd name="T10" fmla="*/ 45 w 147"/>
                  <a:gd name="T11" fmla="*/ 98 h 99"/>
                  <a:gd name="T12" fmla="*/ 53 w 147"/>
                  <a:gd name="T13" fmla="*/ 98 h 99"/>
                  <a:gd name="T14" fmla="*/ 56 w 147"/>
                  <a:gd name="T15" fmla="*/ 96 h 99"/>
                  <a:gd name="T16" fmla="*/ 101 w 147"/>
                  <a:gd name="T17" fmla="*/ 60 h 99"/>
                  <a:gd name="T18" fmla="*/ 50 w 147"/>
                  <a:gd name="T19" fmla="*/ 60 h 99"/>
                  <a:gd name="T20" fmla="*/ 22 w 147"/>
                  <a:gd name="T21" fmla="*/ 32 h 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47"/>
                  <a:gd name="T34" fmla="*/ 0 h 99"/>
                  <a:gd name="T35" fmla="*/ 147 w 147"/>
                  <a:gd name="T36" fmla="*/ 99 h 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47" h="99">
                    <a:moveTo>
                      <a:pt x="22" y="32"/>
                    </a:moveTo>
                    <a:lnTo>
                      <a:pt x="12" y="32"/>
                    </a:lnTo>
                    <a:lnTo>
                      <a:pt x="0" y="45"/>
                    </a:lnTo>
                    <a:lnTo>
                      <a:pt x="0" y="55"/>
                    </a:lnTo>
                    <a:lnTo>
                      <a:pt x="41" y="96"/>
                    </a:lnTo>
                    <a:lnTo>
                      <a:pt x="45" y="98"/>
                    </a:lnTo>
                    <a:lnTo>
                      <a:pt x="53" y="98"/>
                    </a:lnTo>
                    <a:lnTo>
                      <a:pt x="56" y="96"/>
                    </a:lnTo>
                    <a:lnTo>
                      <a:pt x="101" y="60"/>
                    </a:lnTo>
                    <a:lnTo>
                      <a:pt x="50" y="60"/>
                    </a:lnTo>
                    <a:lnTo>
                      <a:pt x="22" y="32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17" name="Freeform 278"/>
              <p:cNvSpPr>
                <a:spLocks/>
              </p:cNvSpPr>
              <p:nvPr/>
            </p:nvSpPr>
            <p:spPr bwMode="auto">
              <a:xfrm>
                <a:off x="147" y="642"/>
                <a:ext cx="147" cy="99"/>
              </a:xfrm>
              <a:custGeom>
                <a:avLst/>
                <a:gdLst>
                  <a:gd name="T0" fmla="*/ 126 w 147"/>
                  <a:gd name="T1" fmla="*/ 0 h 99"/>
                  <a:gd name="T2" fmla="*/ 119 w 147"/>
                  <a:gd name="T3" fmla="*/ 5 h 99"/>
                  <a:gd name="T4" fmla="*/ 50 w 147"/>
                  <a:gd name="T5" fmla="*/ 60 h 99"/>
                  <a:gd name="T6" fmla="*/ 101 w 147"/>
                  <a:gd name="T7" fmla="*/ 60 h 99"/>
                  <a:gd name="T8" fmla="*/ 146 w 147"/>
                  <a:gd name="T9" fmla="*/ 25 h 99"/>
                  <a:gd name="T10" fmla="*/ 147 w 147"/>
                  <a:gd name="T11" fmla="*/ 14 h 99"/>
                  <a:gd name="T12" fmla="*/ 142 w 147"/>
                  <a:gd name="T13" fmla="*/ 8 h 99"/>
                  <a:gd name="T14" fmla="*/ 136 w 147"/>
                  <a:gd name="T15" fmla="*/ 1 h 99"/>
                  <a:gd name="T16" fmla="*/ 126 w 147"/>
                  <a:gd name="T17" fmla="*/ 0 h 9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7"/>
                  <a:gd name="T28" fmla="*/ 0 h 99"/>
                  <a:gd name="T29" fmla="*/ 147 w 147"/>
                  <a:gd name="T30" fmla="*/ 99 h 9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7" h="99">
                    <a:moveTo>
                      <a:pt x="126" y="0"/>
                    </a:moveTo>
                    <a:lnTo>
                      <a:pt x="119" y="5"/>
                    </a:lnTo>
                    <a:lnTo>
                      <a:pt x="50" y="60"/>
                    </a:lnTo>
                    <a:lnTo>
                      <a:pt x="101" y="60"/>
                    </a:lnTo>
                    <a:lnTo>
                      <a:pt x="146" y="25"/>
                    </a:lnTo>
                    <a:lnTo>
                      <a:pt x="147" y="14"/>
                    </a:lnTo>
                    <a:lnTo>
                      <a:pt x="142" y="8"/>
                    </a:lnTo>
                    <a:lnTo>
                      <a:pt x="136" y="1"/>
                    </a:lnTo>
                    <a:lnTo>
                      <a:pt x="126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8" name="Группа 24"/>
          <p:cNvGrpSpPr>
            <a:grpSpLocks/>
          </p:cNvGrpSpPr>
          <p:nvPr/>
        </p:nvGrpSpPr>
        <p:grpSpPr bwMode="auto">
          <a:xfrm>
            <a:off x="5076056" y="3284984"/>
            <a:ext cx="571500" cy="558800"/>
            <a:chOff x="5" y="5"/>
            <a:chExt cx="899" cy="881"/>
          </a:xfrm>
        </p:grpSpPr>
        <p:grpSp>
          <p:nvGrpSpPr>
            <p:cNvPr id="9" name="Group 280"/>
            <p:cNvGrpSpPr>
              <a:grpSpLocks/>
            </p:cNvGrpSpPr>
            <p:nvPr/>
          </p:nvGrpSpPr>
          <p:grpSpPr bwMode="auto">
            <a:xfrm>
              <a:off x="5" y="5"/>
              <a:ext cx="899" cy="881"/>
              <a:chOff x="5" y="5"/>
              <a:chExt cx="899" cy="881"/>
            </a:xfrm>
          </p:grpSpPr>
          <p:sp>
            <p:nvSpPr>
              <p:cNvPr id="37907" name="Freeform 281"/>
              <p:cNvSpPr>
                <a:spLocks/>
              </p:cNvSpPr>
              <p:nvPr/>
            </p:nvSpPr>
            <p:spPr bwMode="auto">
              <a:xfrm>
                <a:off x="5" y="5"/>
                <a:ext cx="899" cy="881"/>
              </a:xfrm>
              <a:custGeom>
                <a:avLst/>
                <a:gdLst>
                  <a:gd name="T0" fmla="*/ 458 w 899"/>
                  <a:gd name="T1" fmla="*/ 0 h 881"/>
                  <a:gd name="T2" fmla="*/ 435 w 899"/>
                  <a:gd name="T3" fmla="*/ 1 h 881"/>
                  <a:gd name="T4" fmla="*/ 414 w 899"/>
                  <a:gd name="T5" fmla="*/ 5 h 881"/>
                  <a:gd name="T6" fmla="*/ 394 w 899"/>
                  <a:gd name="T7" fmla="*/ 12 h 881"/>
                  <a:gd name="T8" fmla="*/ 376 w 899"/>
                  <a:gd name="T9" fmla="*/ 22 h 881"/>
                  <a:gd name="T10" fmla="*/ 360 w 899"/>
                  <a:gd name="T11" fmla="*/ 33 h 881"/>
                  <a:gd name="T12" fmla="*/ 345 w 899"/>
                  <a:gd name="T13" fmla="*/ 48 h 881"/>
                  <a:gd name="T14" fmla="*/ 332 w 899"/>
                  <a:gd name="T15" fmla="*/ 64 h 881"/>
                  <a:gd name="T16" fmla="*/ 19 w 899"/>
                  <a:gd name="T17" fmla="*/ 647 h 881"/>
                  <a:gd name="T18" fmla="*/ 11 w 899"/>
                  <a:gd name="T19" fmla="*/ 665 h 881"/>
                  <a:gd name="T20" fmla="*/ 4 w 899"/>
                  <a:gd name="T21" fmla="*/ 684 h 881"/>
                  <a:gd name="T22" fmla="*/ 1 w 899"/>
                  <a:gd name="T23" fmla="*/ 704 h 881"/>
                  <a:gd name="T24" fmla="*/ 0 w 899"/>
                  <a:gd name="T25" fmla="*/ 724 h 881"/>
                  <a:gd name="T26" fmla="*/ 1 w 899"/>
                  <a:gd name="T27" fmla="*/ 748 h 881"/>
                  <a:gd name="T28" fmla="*/ 6 w 899"/>
                  <a:gd name="T29" fmla="*/ 771 h 881"/>
                  <a:gd name="T30" fmla="*/ 14 w 899"/>
                  <a:gd name="T31" fmla="*/ 792 h 881"/>
                  <a:gd name="T32" fmla="*/ 24 w 899"/>
                  <a:gd name="T33" fmla="*/ 812 h 881"/>
                  <a:gd name="T34" fmla="*/ 37 w 899"/>
                  <a:gd name="T35" fmla="*/ 830 h 881"/>
                  <a:gd name="T36" fmla="*/ 52 w 899"/>
                  <a:gd name="T37" fmla="*/ 845 h 881"/>
                  <a:gd name="T38" fmla="*/ 69 w 899"/>
                  <a:gd name="T39" fmla="*/ 858 h 881"/>
                  <a:gd name="T40" fmla="*/ 88 w 899"/>
                  <a:gd name="T41" fmla="*/ 869 h 881"/>
                  <a:gd name="T42" fmla="*/ 108 w 899"/>
                  <a:gd name="T43" fmla="*/ 876 h 881"/>
                  <a:gd name="T44" fmla="*/ 130 w 899"/>
                  <a:gd name="T45" fmla="*/ 880 h 881"/>
                  <a:gd name="T46" fmla="*/ 754 w 899"/>
                  <a:gd name="T47" fmla="*/ 881 h 881"/>
                  <a:gd name="T48" fmla="*/ 777 w 899"/>
                  <a:gd name="T49" fmla="*/ 879 h 881"/>
                  <a:gd name="T50" fmla="*/ 798 w 899"/>
                  <a:gd name="T51" fmla="*/ 874 h 881"/>
                  <a:gd name="T52" fmla="*/ 817 w 899"/>
                  <a:gd name="T53" fmla="*/ 866 h 881"/>
                  <a:gd name="T54" fmla="*/ 836 w 899"/>
                  <a:gd name="T55" fmla="*/ 854 h 881"/>
                  <a:gd name="T56" fmla="*/ 838 w 899"/>
                  <a:gd name="T57" fmla="*/ 853 h 881"/>
                  <a:gd name="T58" fmla="*/ 145 w 899"/>
                  <a:gd name="T59" fmla="*/ 853 h 881"/>
                  <a:gd name="T60" fmla="*/ 123 w 899"/>
                  <a:gd name="T61" fmla="*/ 851 h 881"/>
                  <a:gd name="T62" fmla="*/ 102 w 899"/>
                  <a:gd name="T63" fmla="*/ 844 h 881"/>
                  <a:gd name="T64" fmla="*/ 83 w 899"/>
                  <a:gd name="T65" fmla="*/ 834 h 881"/>
                  <a:gd name="T66" fmla="*/ 66 w 899"/>
                  <a:gd name="T67" fmla="*/ 821 h 881"/>
                  <a:gd name="T68" fmla="*/ 52 w 899"/>
                  <a:gd name="T69" fmla="*/ 805 h 881"/>
                  <a:gd name="T70" fmla="*/ 40 w 899"/>
                  <a:gd name="T71" fmla="*/ 786 h 881"/>
                  <a:gd name="T72" fmla="*/ 32 w 899"/>
                  <a:gd name="T73" fmla="*/ 765 h 881"/>
                  <a:gd name="T74" fmla="*/ 27 w 899"/>
                  <a:gd name="T75" fmla="*/ 742 h 881"/>
                  <a:gd name="T76" fmla="*/ 27 w 899"/>
                  <a:gd name="T77" fmla="*/ 724 h 881"/>
                  <a:gd name="T78" fmla="*/ 27 w 899"/>
                  <a:gd name="T79" fmla="*/ 716 h 881"/>
                  <a:gd name="T80" fmla="*/ 30 w 899"/>
                  <a:gd name="T81" fmla="*/ 695 h 881"/>
                  <a:gd name="T82" fmla="*/ 34 w 899"/>
                  <a:gd name="T83" fmla="*/ 678 h 881"/>
                  <a:gd name="T84" fmla="*/ 41 w 899"/>
                  <a:gd name="T85" fmla="*/ 663 h 881"/>
                  <a:gd name="T86" fmla="*/ 347 w 899"/>
                  <a:gd name="T87" fmla="*/ 92 h 881"/>
                  <a:gd name="T88" fmla="*/ 359 w 899"/>
                  <a:gd name="T89" fmla="*/ 73 h 881"/>
                  <a:gd name="T90" fmla="*/ 373 w 899"/>
                  <a:gd name="T91" fmla="*/ 58 h 881"/>
                  <a:gd name="T92" fmla="*/ 390 w 899"/>
                  <a:gd name="T93" fmla="*/ 45 h 881"/>
                  <a:gd name="T94" fmla="*/ 408 w 899"/>
                  <a:gd name="T95" fmla="*/ 36 h 881"/>
                  <a:gd name="T96" fmla="*/ 428 w 899"/>
                  <a:gd name="T97" fmla="*/ 30 h 881"/>
                  <a:gd name="T98" fmla="*/ 448 w 899"/>
                  <a:gd name="T99" fmla="*/ 28 h 881"/>
                  <a:gd name="T100" fmla="*/ 533 w 899"/>
                  <a:gd name="T101" fmla="*/ 28 h 881"/>
                  <a:gd name="T102" fmla="*/ 517 w 899"/>
                  <a:gd name="T103" fmla="*/ 17 h 881"/>
                  <a:gd name="T104" fmla="*/ 498 w 899"/>
                  <a:gd name="T105" fmla="*/ 8 h 881"/>
                  <a:gd name="T106" fmla="*/ 478 w 899"/>
                  <a:gd name="T107" fmla="*/ 2 h 881"/>
                  <a:gd name="T108" fmla="*/ 458 w 899"/>
                  <a:gd name="T109" fmla="*/ 0 h 88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99"/>
                  <a:gd name="T166" fmla="*/ 0 h 881"/>
                  <a:gd name="T167" fmla="*/ 899 w 899"/>
                  <a:gd name="T168" fmla="*/ 881 h 88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99" h="881">
                    <a:moveTo>
                      <a:pt x="458" y="0"/>
                    </a:moveTo>
                    <a:lnTo>
                      <a:pt x="435" y="1"/>
                    </a:lnTo>
                    <a:lnTo>
                      <a:pt x="414" y="5"/>
                    </a:lnTo>
                    <a:lnTo>
                      <a:pt x="394" y="12"/>
                    </a:lnTo>
                    <a:lnTo>
                      <a:pt x="376" y="22"/>
                    </a:lnTo>
                    <a:lnTo>
                      <a:pt x="360" y="33"/>
                    </a:lnTo>
                    <a:lnTo>
                      <a:pt x="345" y="48"/>
                    </a:lnTo>
                    <a:lnTo>
                      <a:pt x="332" y="64"/>
                    </a:lnTo>
                    <a:lnTo>
                      <a:pt x="19" y="647"/>
                    </a:lnTo>
                    <a:lnTo>
                      <a:pt x="11" y="665"/>
                    </a:lnTo>
                    <a:lnTo>
                      <a:pt x="4" y="684"/>
                    </a:lnTo>
                    <a:lnTo>
                      <a:pt x="1" y="704"/>
                    </a:lnTo>
                    <a:lnTo>
                      <a:pt x="0" y="724"/>
                    </a:lnTo>
                    <a:lnTo>
                      <a:pt x="1" y="748"/>
                    </a:lnTo>
                    <a:lnTo>
                      <a:pt x="6" y="771"/>
                    </a:lnTo>
                    <a:lnTo>
                      <a:pt x="14" y="792"/>
                    </a:lnTo>
                    <a:lnTo>
                      <a:pt x="24" y="812"/>
                    </a:lnTo>
                    <a:lnTo>
                      <a:pt x="37" y="830"/>
                    </a:lnTo>
                    <a:lnTo>
                      <a:pt x="52" y="845"/>
                    </a:lnTo>
                    <a:lnTo>
                      <a:pt x="69" y="858"/>
                    </a:lnTo>
                    <a:lnTo>
                      <a:pt x="88" y="869"/>
                    </a:lnTo>
                    <a:lnTo>
                      <a:pt x="108" y="876"/>
                    </a:lnTo>
                    <a:lnTo>
                      <a:pt x="130" y="880"/>
                    </a:lnTo>
                    <a:lnTo>
                      <a:pt x="754" y="881"/>
                    </a:lnTo>
                    <a:lnTo>
                      <a:pt x="777" y="879"/>
                    </a:lnTo>
                    <a:lnTo>
                      <a:pt x="798" y="874"/>
                    </a:lnTo>
                    <a:lnTo>
                      <a:pt x="817" y="866"/>
                    </a:lnTo>
                    <a:lnTo>
                      <a:pt x="836" y="854"/>
                    </a:lnTo>
                    <a:lnTo>
                      <a:pt x="838" y="853"/>
                    </a:lnTo>
                    <a:lnTo>
                      <a:pt x="145" y="853"/>
                    </a:lnTo>
                    <a:lnTo>
                      <a:pt x="123" y="851"/>
                    </a:lnTo>
                    <a:lnTo>
                      <a:pt x="102" y="844"/>
                    </a:lnTo>
                    <a:lnTo>
                      <a:pt x="83" y="834"/>
                    </a:lnTo>
                    <a:lnTo>
                      <a:pt x="66" y="821"/>
                    </a:lnTo>
                    <a:lnTo>
                      <a:pt x="52" y="805"/>
                    </a:lnTo>
                    <a:lnTo>
                      <a:pt x="40" y="786"/>
                    </a:lnTo>
                    <a:lnTo>
                      <a:pt x="32" y="765"/>
                    </a:lnTo>
                    <a:lnTo>
                      <a:pt x="27" y="742"/>
                    </a:lnTo>
                    <a:lnTo>
                      <a:pt x="27" y="724"/>
                    </a:lnTo>
                    <a:lnTo>
                      <a:pt x="27" y="716"/>
                    </a:lnTo>
                    <a:lnTo>
                      <a:pt x="30" y="695"/>
                    </a:lnTo>
                    <a:lnTo>
                      <a:pt x="34" y="678"/>
                    </a:lnTo>
                    <a:lnTo>
                      <a:pt x="41" y="663"/>
                    </a:lnTo>
                    <a:lnTo>
                      <a:pt x="347" y="92"/>
                    </a:lnTo>
                    <a:lnTo>
                      <a:pt x="359" y="73"/>
                    </a:lnTo>
                    <a:lnTo>
                      <a:pt x="373" y="58"/>
                    </a:lnTo>
                    <a:lnTo>
                      <a:pt x="390" y="45"/>
                    </a:lnTo>
                    <a:lnTo>
                      <a:pt x="408" y="36"/>
                    </a:lnTo>
                    <a:lnTo>
                      <a:pt x="428" y="30"/>
                    </a:lnTo>
                    <a:lnTo>
                      <a:pt x="448" y="28"/>
                    </a:lnTo>
                    <a:lnTo>
                      <a:pt x="533" y="28"/>
                    </a:lnTo>
                    <a:lnTo>
                      <a:pt x="517" y="17"/>
                    </a:lnTo>
                    <a:lnTo>
                      <a:pt x="498" y="8"/>
                    </a:lnTo>
                    <a:lnTo>
                      <a:pt x="478" y="2"/>
                    </a:lnTo>
                    <a:lnTo>
                      <a:pt x="458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8" name="Freeform 282"/>
              <p:cNvSpPr>
                <a:spLocks/>
              </p:cNvSpPr>
              <p:nvPr/>
            </p:nvSpPr>
            <p:spPr bwMode="auto">
              <a:xfrm>
                <a:off x="5" y="5"/>
                <a:ext cx="899" cy="881"/>
              </a:xfrm>
              <a:custGeom>
                <a:avLst/>
                <a:gdLst>
                  <a:gd name="T0" fmla="*/ 533 w 899"/>
                  <a:gd name="T1" fmla="*/ 28 h 881"/>
                  <a:gd name="T2" fmla="*/ 448 w 899"/>
                  <a:gd name="T3" fmla="*/ 28 h 881"/>
                  <a:gd name="T4" fmla="*/ 469 w 899"/>
                  <a:gd name="T5" fmla="*/ 30 h 881"/>
                  <a:gd name="T6" fmla="*/ 489 w 899"/>
                  <a:gd name="T7" fmla="*/ 35 h 881"/>
                  <a:gd name="T8" fmla="*/ 508 w 899"/>
                  <a:gd name="T9" fmla="*/ 44 h 881"/>
                  <a:gd name="T10" fmla="*/ 524 w 899"/>
                  <a:gd name="T11" fmla="*/ 57 h 881"/>
                  <a:gd name="T12" fmla="*/ 539 w 899"/>
                  <a:gd name="T13" fmla="*/ 72 h 881"/>
                  <a:gd name="T14" fmla="*/ 551 w 899"/>
                  <a:gd name="T15" fmla="*/ 90 h 881"/>
                  <a:gd name="T16" fmla="*/ 857 w 899"/>
                  <a:gd name="T17" fmla="*/ 661 h 881"/>
                  <a:gd name="T18" fmla="*/ 865 w 899"/>
                  <a:gd name="T19" fmla="*/ 679 h 881"/>
                  <a:gd name="T20" fmla="*/ 871 w 899"/>
                  <a:gd name="T21" fmla="*/ 699 h 881"/>
                  <a:gd name="T22" fmla="*/ 873 w 899"/>
                  <a:gd name="T23" fmla="*/ 719 h 881"/>
                  <a:gd name="T24" fmla="*/ 871 w 899"/>
                  <a:gd name="T25" fmla="*/ 744 h 881"/>
                  <a:gd name="T26" fmla="*/ 866 w 899"/>
                  <a:gd name="T27" fmla="*/ 767 h 881"/>
                  <a:gd name="T28" fmla="*/ 857 w 899"/>
                  <a:gd name="T29" fmla="*/ 788 h 881"/>
                  <a:gd name="T30" fmla="*/ 845 w 899"/>
                  <a:gd name="T31" fmla="*/ 807 h 881"/>
                  <a:gd name="T32" fmla="*/ 830 w 899"/>
                  <a:gd name="T33" fmla="*/ 823 h 881"/>
                  <a:gd name="T34" fmla="*/ 814 w 899"/>
                  <a:gd name="T35" fmla="*/ 835 h 881"/>
                  <a:gd name="T36" fmla="*/ 795 w 899"/>
                  <a:gd name="T37" fmla="*/ 845 h 881"/>
                  <a:gd name="T38" fmla="*/ 775 w 899"/>
                  <a:gd name="T39" fmla="*/ 851 h 881"/>
                  <a:gd name="T40" fmla="*/ 754 w 899"/>
                  <a:gd name="T41" fmla="*/ 853 h 881"/>
                  <a:gd name="T42" fmla="*/ 838 w 899"/>
                  <a:gd name="T43" fmla="*/ 853 h 881"/>
                  <a:gd name="T44" fmla="*/ 852 w 899"/>
                  <a:gd name="T45" fmla="*/ 840 h 881"/>
                  <a:gd name="T46" fmla="*/ 866 w 899"/>
                  <a:gd name="T47" fmla="*/ 824 h 881"/>
                  <a:gd name="T48" fmla="*/ 879 w 899"/>
                  <a:gd name="T49" fmla="*/ 806 h 881"/>
                  <a:gd name="T50" fmla="*/ 888 w 899"/>
                  <a:gd name="T51" fmla="*/ 786 h 881"/>
                  <a:gd name="T52" fmla="*/ 895 w 899"/>
                  <a:gd name="T53" fmla="*/ 764 h 881"/>
                  <a:gd name="T54" fmla="*/ 899 w 899"/>
                  <a:gd name="T55" fmla="*/ 741 h 881"/>
                  <a:gd name="T56" fmla="*/ 898 w 899"/>
                  <a:gd name="T57" fmla="*/ 716 h 881"/>
                  <a:gd name="T58" fmla="*/ 896 w 899"/>
                  <a:gd name="T59" fmla="*/ 694 h 881"/>
                  <a:gd name="T60" fmla="*/ 892 w 899"/>
                  <a:gd name="T61" fmla="*/ 676 h 881"/>
                  <a:gd name="T62" fmla="*/ 886 w 899"/>
                  <a:gd name="T63" fmla="*/ 659 h 881"/>
                  <a:gd name="T64" fmla="*/ 880 w 899"/>
                  <a:gd name="T65" fmla="*/ 647 h 881"/>
                  <a:gd name="T66" fmla="*/ 575 w 899"/>
                  <a:gd name="T67" fmla="*/ 77 h 881"/>
                  <a:gd name="T68" fmla="*/ 563 w 899"/>
                  <a:gd name="T69" fmla="*/ 59 h 881"/>
                  <a:gd name="T70" fmla="*/ 550 w 899"/>
                  <a:gd name="T71" fmla="*/ 43 h 881"/>
                  <a:gd name="T72" fmla="*/ 534 w 899"/>
                  <a:gd name="T73" fmla="*/ 29 h 881"/>
                  <a:gd name="T74" fmla="*/ 533 w 899"/>
                  <a:gd name="T75" fmla="*/ 28 h 88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99"/>
                  <a:gd name="T115" fmla="*/ 0 h 881"/>
                  <a:gd name="T116" fmla="*/ 899 w 899"/>
                  <a:gd name="T117" fmla="*/ 881 h 88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99" h="881">
                    <a:moveTo>
                      <a:pt x="533" y="28"/>
                    </a:moveTo>
                    <a:lnTo>
                      <a:pt x="448" y="28"/>
                    </a:lnTo>
                    <a:lnTo>
                      <a:pt x="469" y="30"/>
                    </a:lnTo>
                    <a:lnTo>
                      <a:pt x="489" y="35"/>
                    </a:lnTo>
                    <a:lnTo>
                      <a:pt x="508" y="44"/>
                    </a:lnTo>
                    <a:lnTo>
                      <a:pt x="524" y="57"/>
                    </a:lnTo>
                    <a:lnTo>
                      <a:pt x="539" y="72"/>
                    </a:lnTo>
                    <a:lnTo>
                      <a:pt x="551" y="90"/>
                    </a:lnTo>
                    <a:lnTo>
                      <a:pt x="857" y="661"/>
                    </a:lnTo>
                    <a:lnTo>
                      <a:pt x="865" y="679"/>
                    </a:lnTo>
                    <a:lnTo>
                      <a:pt x="871" y="699"/>
                    </a:lnTo>
                    <a:lnTo>
                      <a:pt x="873" y="719"/>
                    </a:lnTo>
                    <a:lnTo>
                      <a:pt x="871" y="744"/>
                    </a:lnTo>
                    <a:lnTo>
                      <a:pt x="866" y="767"/>
                    </a:lnTo>
                    <a:lnTo>
                      <a:pt x="857" y="788"/>
                    </a:lnTo>
                    <a:lnTo>
                      <a:pt x="845" y="807"/>
                    </a:lnTo>
                    <a:lnTo>
                      <a:pt x="830" y="823"/>
                    </a:lnTo>
                    <a:lnTo>
                      <a:pt x="814" y="835"/>
                    </a:lnTo>
                    <a:lnTo>
                      <a:pt x="795" y="845"/>
                    </a:lnTo>
                    <a:lnTo>
                      <a:pt x="775" y="851"/>
                    </a:lnTo>
                    <a:lnTo>
                      <a:pt x="754" y="853"/>
                    </a:lnTo>
                    <a:lnTo>
                      <a:pt x="838" y="853"/>
                    </a:lnTo>
                    <a:lnTo>
                      <a:pt x="852" y="840"/>
                    </a:lnTo>
                    <a:lnTo>
                      <a:pt x="866" y="824"/>
                    </a:lnTo>
                    <a:lnTo>
                      <a:pt x="879" y="806"/>
                    </a:lnTo>
                    <a:lnTo>
                      <a:pt x="888" y="786"/>
                    </a:lnTo>
                    <a:lnTo>
                      <a:pt x="895" y="764"/>
                    </a:lnTo>
                    <a:lnTo>
                      <a:pt x="899" y="741"/>
                    </a:lnTo>
                    <a:lnTo>
                      <a:pt x="898" y="716"/>
                    </a:lnTo>
                    <a:lnTo>
                      <a:pt x="896" y="694"/>
                    </a:lnTo>
                    <a:lnTo>
                      <a:pt x="892" y="676"/>
                    </a:lnTo>
                    <a:lnTo>
                      <a:pt x="886" y="659"/>
                    </a:lnTo>
                    <a:lnTo>
                      <a:pt x="880" y="647"/>
                    </a:lnTo>
                    <a:lnTo>
                      <a:pt x="575" y="77"/>
                    </a:lnTo>
                    <a:lnTo>
                      <a:pt x="563" y="59"/>
                    </a:lnTo>
                    <a:lnTo>
                      <a:pt x="550" y="43"/>
                    </a:lnTo>
                    <a:lnTo>
                      <a:pt x="534" y="29"/>
                    </a:lnTo>
                    <a:lnTo>
                      <a:pt x="533" y="2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" name="Group 283"/>
            <p:cNvGrpSpPr>
              <a:grpSpLocks/>
            </p:cNvGrpSpPr>
            <p:nvPr/>
          </p:nvGrpSpPr>
          <p:grpSpPr bwMode="auto">
            <a:xfrm>
              <a:off x="75" y="82"/>
              <a:ext cx="758" cy="728"/>
              <a:chOff x="75" y="82"/>
              <a:chExt cx="758" cy="728"/>
            </a:xfrm>
          </p:grpSpPr>
          <p:sp>
            <p:nvSpPr>
              <p:cNvPr id="37904" name="Freeform 284"/>
              <p:cNvSpPr>
                <a:spLocks/>
              </p:cNvSpPr>
              <p:nvPr/>
            </p:nvSpPr>
            <p:spPr bwMode="auto">
              <a:xfrm>
                <a:off x="75" y="82"/>
                <a:ext cx="758" cy="728"/>
              </a:xfrm>
              <a:custGeom>
                <a:avLst/>
                <a:gdLst>
                  <a:gd name="T0" fmla="*/ 160 w 758"/>
                  <a:gd name="T1" fmla="*/ 338 h 728"/>
                  <a:gd name="T2" fmla="*/ 152 w 758"/>
                  <a:gd name="T3" fmla="*/ 340 h 728"/>
                  <a:gd name="T4" fmla="*/ 9 w 758"/>
                  <a:gd name="T5" fmla="*/ 607 h 728"/>
                  <a:gd name="T6" fmla="*/ 2 w 758"/>
                  <a:gd name="T7" fmla="*/ 626 h 728"/>
                  <a:gd name="T8" fmla="*/ 0 w 758"/>
                  <a:gd name="T9" fmla="*/ 646 h 728"/>
                  <a:gd name="T10" fmla="*/ 3 w 758"/>
                  <a:gd name="T11" fmla="*/ 670 h 728"/>
                  <a:gd name="T12" fmla="*/ 11 w 758"/>
                  <a:gd name="T13" fmla="*/ 690 h 728"/>
                  <a:gd name="T14" fmla="*/ 25 w 758"/>
                  <a:gd name="T15" fmla="*/ 708 h 728"/>
                  <a:gd name="T16" fmla="*/ 42 w 758"/>
                  <a:gd name="T17" fmla="*/ 720 h 728"/>
                  <a:gd name="T18" fmla="*/ 62 w 758"/>
                  <a:gd name="T19" fmla="*/ 727 h 728"/>
                  <a:gd name="T20" fmla="*/ 684 w 758"/>
                  <a:gd name="T21" fmla="*/ 728 h 728"/>
                  <a:gd name="T22" fmla="*/ 706 w 758"/>
                  <a:gd name="T23" fmla="*/ 724 h 728"/>
                  <a:gd name="T24" fmla="*/ 725 w 758"/>
                  <a:gd name="T25" fmla="*/ 715 h 728"/>
                  <a:gd name="T26" fmla="*/ 741 w 758"/>
                  <a:gd name="T27" fmla="*/ 700 h 728"/>
                  <a:gd name="T28" fmla="*/ 741 w 758"/>
                  <a:gd name="T29" fmla="*/ 699 h 728"/>
                  <a:gd name="T30" fmla="*/ 74 w 758"/>
                  <a:gd name="T31" fmla="*/ 699 h 728"/>
                  <a:gd name="T32" fmla="*/ 53 w 758"/>
                  <a:gd name="T33" fmla="*/ 694 h 728"/>
                  <a:gd name="T34" fmla="*/ 37 w 758"/>
                  <a:gd name="T35" fmla="*/ 680 h 728"/>
                  <a:gd name="T36" fmla="*/ 27 w 758"/>
                  <a:gd name="T37" fmla="*/ 660 h 728"/>
                  <a:gd name="T38" fmla="*/ 26 w 758"/>
                  <a:gd name="T39" fmla="*/ 638 h 728"/>
                  <a:gd name="T40" fmla="*/ 28 w 758"/>
                  <a:gd name="T41" fmla="*/ 629 h 728"/>
                  <a:gd name="T42" fmla="*/ 175 w 758"/>
                  <a:gd name="T43" fmla="*/ 354 h 728"/>
                  <a:gd name="T44" fmla="*/ 173 w 758"/>
                  <a:gd name="T45" fmla="*/ 346 h 728"/>
                  <a:gd name="T46" fmla="*/ 160 w 758"/>
                  <a:gd name="T47" fmla="*/ 338 h 72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58"/>
                  <a:gd name="T73" fmla="*/ 0 h 728"/>
                  <a:gd name="T74" fmla="*/ 758 w 758"/>
                  <a:gd name="T75" fmla="*/ 728 h 72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58" h="728">
                    <a:moveTo>
                      <a:pt x="160" y="338"/>
                    </a:moveTo>
                    <a:lnTo>
                      <a:pt x="152" y="340"/>
                    </a:lnTo>
                    <a:lnTo>
                      <a:pt x="9" y="607"/>
                    </a:lnTo>
                    <a:lnTo>
                      <a:pt x="2" y="626"/>
                    </a:lnTo>
                    <a:lnTo>
                      <a:pt x="0" y="646"/>
                    </a:lnTo>
                    <a:lnTo>
                      <a:pt x="3" y="670"/>
                    </a:lnTo>
                    <a:lnTo>
                      <a:pt x="11" y="690"/>
                    </a:lnTo>
                    <a:lnTo>
                      <a:pt x="25" y="708"/>
                    </a:lnTo>
                    <a:lnTo>
                      <a:pt x="42" y="720"/>
                    </a:lnTo>
                    <a:lnTo>
                      <a:pt x="62" y="727"/>
                    </a:lnTo>
                    <a:lnTo>
                      <a:pt x="684" y="728"/>
                    </a:lnTo>
                    <a:lnTo>
                      <a:pt x="706" y="724"/>
                    </a:lnTo>
                    <a:lnTo>
                      <a:pt x="725" y="715"/>
                    </a:lnTo>
                    <a:lnTo>
                      <a:pt x="741" y="700"/>
                    </a:lnTo>
                    <a:lnTo>
                      <a:pt x="741" y="699"/>
                    </a:lnTo>
                    <a:lnTo>
                      <a:pt x="74" y="699"/>
                    </a:lnTo>
                    <a:lnTo>
                      <a:pt x="53" y="694"/>
                    </a:lnTo>
                    <a:lnTo>
                      <a:pt x="37" y="680"/>
                    </a:lnTo>
                    <a:lnTo>
                      <a:pt x="27" y="660"/>
                    </a:lnTo>
                    <a:lnTo>
                      <a:pt x="26" y="638"/>
                    </a:lnTo>
                    <a:lnTo>
                      <a:pt x="28" y="629"/>
                    </a:lnTo>
                    <a:lnTo>
                      <a:pt x="175" y="354"/>
                    </a:lnTo>
                    <a:lnTo>
                      <a:pt x="173" y="346"/>
                    </a:lnTo>
                    <a:lnTo>
                      <a:pt x="160" y="33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5" name="Freeform 285"/>
              <p:cNvSpPr>
                <a:spLocks/>
              </p:cNvSpPr>
              <p:nvPr/>
            </p:nvSpPr>
            <p:spPr bwMode="auto">
              <a:xfrm>
                <a:off x="75" y="82"/>
                <a:ext cx="758" cy="728"/>
              </a:xfrm>
              <a:custGeom>
                <a:avLst/>
                <a:gdLst>
                  <a:gd name="T0" fmla="*/ 436 w 758"/>
                  <a:gd name="T1" fmla="*/ 27 h 728"/>
                  <a:gd name="T2" fmla="*/ 370 w 758"/>
                  <a:gd name="T3" fmla="*/ 27 h 728"/>
                  <a:gd name="T4" fmla="*/ 393 w 758"/>
                  <a:gd name="T5" fmla="*/ 30 h 728"/>
                  <a:gd name="T6" fmla="*/ 411 w 758"/>
                  <a:gd name="T7" fmla="*/ 39 h 728"/>
                  <a:gd name="T8" fmla="*/ 726 w 758"/>
                  <a:gd name="T9" fmla="*/ 621 h 728"/>
                  <a:gd name="T10" fmla="*/ 730 w 758"/>
                  <a:gd name="T11" fmla="*/ 629 h 728"/>
                  <a:gd name="T12" fmla="*/ 733 w 758"/>
                  <a:gd name="T13" fmla="*/ 638 h 728"/>
                  <a:gd name="T14" fmla="*/ 733 w 758"/>
                  <a:gd name="T15" fmla="*/ 647 h 728"/>
                  <a:gd name="T16" fmla="*/ 728 w 758"/>
                  <a:gd name="T17" fmla="*/ 670 h 728"/>
                  <a:gd name="T18" fmla="*/ 715 w 758"/>
                  <a:gd name="T19" fmla="*/ 687 h 728"/>
                  <a:gd name="T20" fmla="*/ 696 w 758"/>
                  <a:gd name="T21" fmla="*/ 698 h 728"/>
                  <a:gd name="T22" fmla="*/ 74 w 758"/>
                  <a:gd name="T23" fmla="*/ 699 h 728"/>
                  <a:gd name="T24" fmla="*/ 741 w 758"/>
                  <a:gd name="T25" fmla="*/ 699 h 728"/>
                  <a:gd name="T26" fmla="*/ 752 w 758"/>
                  <a:gd name="T27" fmla="*/ 681 h 728"/>
                  <a:gd name="T28" fmla="*/ 758 w 758"/>
                  <a:gd name="T29" fmla="*/ 659 h 728"/>
                  <a:gd name="T30" fmla="*/ 757 w 758"/>
                  <a:gd name="T31" fmla="*/ 634 h 728"/>
                  <a:gd name="T32" fmla="*/ 753 w 758"/>
                  <a:gd name="T33" fmla="*/ 617 h 728"/>
                  <a:gd name="T34" fmla="*/ 444 w 758"/>
                  <a:gd name="T35" fmla="*/ 38 h 728"/>
                  <a:gd name="T36" fmla="*/ 436 w 758"/>
                  <a:gd name="T37" fmla="*/ 27 h 7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58"/>
                  <a:gd name="T58" fmla="*/ 0 h 728"/>
                  <a:gd name="T59" fmla="*/ 758 w 758"/>
                  <a:gd name="T60" fmla="*/ 728 h 72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58" h="728">
                    <a:moveTo>
                      <a:pt x="436" y="27"/>
                    </a:moveTo>
                    <a:lnTo>
                      <a:pt x="370" y="27"/>
                    </a:lnTo>
                    <a:lnTo>
                      <a:pt x="393" y="30"/>
                    </a:lnTo>
                    <a:lnTo>
                      <a:pt x="411" y="39"/>
                    </a:lnTo>
                    <a:lnTo>
                      <a:pt x="726" y="621"/>
                    </a:lnTo>
                    <a:lnTo>
                      <a:pt x="730" y="629"/>
                    </a:lnTo>
                    <a:lnTo>
                      <a:pt x="733" y="638"/>
                    </a:lnTo>
                    <a:lnTo>
                      <a:pt x="733" y="647"/>
                    </a:lnTo>
                    <a:lnTo>
                      <a:pt x="728" y="670"/>
                    </a:lnTo>
                    <a:lnTo>
                      <a:pt x="715" y="687"/>
                    </a:lnTo>
                    <a:lnTo>
                      <a:pt x="696" y="698"/>
                    </a:lnTo>
                    <a:lnTo>
                      <a:pt x="74" y="699"/>
                    </a:lnTo>
                    <a:lnTo>
                      <a:pt x="741" y="699"/>
                    </a:lnTo>
                    <a:lnTo>
                      <a:pt x="752" y="681"/>
                    </a:lnTo>
                    <a:lnTo>
                      <a:pt x="758" y="659"/>
                    </a:lnTo>
                    <a:lnTo>
                      <a:pt x="757" y="634"/>
                    </a:lnTo>
                    <a:lnTo>
                      <a:pt x="753" y="617"/>
                    </a:lnTo>
                    <a:lnTo>
                      <a:pt x="444" y="38"/>
                    </a:lnTo>
                    <a:lnTo>
                      <a:pt x="436" y="27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6" name="Freeform 286"/>
              <p:cNvSpPr>
                <a:spLocks/>
              </p:cNvSpPr>
              <p:nvPr/>
            </p:nvSpPr>
            <p:spPr bwMode="auto">
              <a:xfrm>
                <a:off x="75" y="82"/>
                <a:ext cx="758" cy="728"/>
              </a:xfrm>
              <a:custGeom>
                <a:avLst/>
                <a:gdLst>
                  <a:gd name="T0" fmla="*/ 396 w 758"/>
                  <a:gd name="T1" fmla="*/ 0 h 728"/>
                  <a:gd name="T2" fmla="*/ 370 w 758"/>
                  <a:gd name="T3" fmla="*/ 1 h 728"/>
                  <a:gd name="T4" fmla="*/ 349 w 758"/>
                  <a:gd name="T5" fmla="*/ 6 h 728"/>
                  <a:gd name="T6" fmla="*/ 333 w 758"/>
                  <a:gd name="T7" fmla="*/ 16 h 728"/>
                  <a:gd name="T8" fmla="*/ 320 w 758"/>
                  <a:gd name="T9" fmla="*/ 29 h 728"/>
                  <a:gd name="T10" fmla="*/ 175 w 758"/>
                  <a:gd name="T11" fmla="*/ 298 h 728"/>
                  <a:gd name="T12" fmla="*/ 171 w 758"/>
                  <a:gd name="T13" fmla="*/ 305 h 728"/>
                  <a:gd name="T14" fmla="*/ 174 w 758"/>
                  <a:gd name="T15" fmla="*/ 313 h 728"/>
                  <a:gd name="T16" fmla="*/ 186 w 758"/>
                  <a:gd name="T17" fmla="*/ 321 h 728"/>
                  <a:gd name="T18" fmla="*/ 194 w 758"/>
                  <a:gd name="T19" fmla="*/ 319 h 728"/>
                  <a:gd name="T20" fmla="*/ 337 w 758"/>
                  <a:gd name="T21" fmla="*/ 52 h 728"/>
                  <a:gd name="T22" fmla="*/ 351 w 758"/>
                  <a:gd name="T23" fmla="*/ 36 h 728"/>
                  <a:gd name="T24" fmla="*/ 370 w 758"/>
                  <a:gd name="T25" fmla="*/ 27 h 728"/>
                  <a:gd name="T26" fmla="*/ 436 w 758"/>
                  <a:gd name="T27" fmla="*/ 27 h 728"/>
                  <a:gd name="T28" fmla="*/ 431 w 758"/>
                  <a:gd name="T29" fmla="*/ 20 h 728"/>
                  <a:gd name="T30" fmla="*/ 415 w 758"/>
                  <a:gd name="T31" fmla="*/ 7 h 728"/>
                  <a:gd name="T32" fmla="*/ 396 w 758"/>
                  <a:gd name="T33" fmla="*/ 0 h 72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58"/>
                  <a:gd name="T52" fmla="*/ 0 h 728"/>
                  <a:gd name="T53" fmla="*/ 758 w 758"/>
                  <a:gd name="T54" fmla="*/ 728 h 72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58" h="728">
                    <a:moveTo>
                      <a:pt x="396" y="0"/>
                    </a:moveTo>
                    <a:lnTo>
                      <a:pt x="370" y="1"/>
                    </a:lnTo>
                    <a:lnTo>
                      <a:pt x="349" y="6"/>
                    </a:lnTo>
                    <a:lnTo>
                      <a:pt x="333" y="16"/>
                    </a:lnTo>
                    <a:lnTo>
                      <a:pt x="320" y="29"/>
                    </a:lnTo>
                    <a:lnTo>
                      <a:pt x="175" y="298"/>
                    </a:lnTo>
                    <a:lnTo>
                      <a:pt x="171" y="305"/>
                    </a:lnTo>
                    <a:lnTo>
                      <a:pt x="174" y="313"/>
                    </a:lnTo>
                    <a:lnTo>
                      <a:pt x="186" y="321"/>
                    </a:lnTo>
                    <a:lnTo>
                      <a:pt x="194" y="319"/>
                    </a:lnTo>
                    <a:lnTo>
                      <a:pt x="337" y="52"/>
                    </a:lnTo>
                    <a:lnTo>
                      <a:pt x="351" y="36"/>
                    </a:lnTo>
                    <a:lnTo>
                      <a:pt x="370" y="27"/>
                    </a:lnTo>
                    <a:lnTo>
                      <a:pt x="436" y="27"/>
                    </a:lnTo>
                    <a:lnTo>
                      <a:pt x="431" y="20"/>
                    </a:lnTo>
                    <a:lnTo>
                      <a:pt x="415" y="7"/>
                    </a:lnTo>
                    <a:lnTo>
                      <a:pt x="396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287"/>
            <p:cNvGrpSpPr>
              <a:grpSpLocks/>
            </p:cNvGrpSpPr>
            <p:nvPr/>
          </p:nvGrpSpPr>
          <p:grpSpPr bwMode="auto">
            <a:xfrm>
              <a:off x="397" y="204"/>
              <a:ext cx="115" cy="379"/>
              <a:chOff x="397" y="204"/>
              <a:chExt cx="115" cy="379"/>
            </a:xfrm>
          </p:grpSpPr>
          <p:sp>
            <p:nvSpPr>
              <p:cNvPr id="37902" name="Freeform 288"/>
              <p:cNvSpPr>
                <a:spLocks/>
              </p:cNvSpPr>
              <p:nvPr/>
            </p:nvSpPr>
            <p:spPr bwMode="auto">
              <a:xfrm>
                <a:off x="397" y="204"/>
                <a:ext cx="115" cy="379"/>
              </a:xfrm>
              <a:custGeom>
                <a:avLst/>
                <a:gdLst>
                  <a:gd name="T0" fmla="*/ 61 w 115"/>
                  <a:gd name="T1" fmla="*/ 0 h 379"/>
                  <a:gd name="T2" fmla="*/ 38 w 115"/>
                  <a:gd name="T3" fmla="*/ 3 h 379"/>
                  <a:gd name="T4" fmla="*/ 20 w 115"/>
                  <a:gd name="T5" fmla="*/ 15 h 379"/>
                  <a:gd name="T6" fmla="*/ 7 w 115"/>
                  <a:gd name="T7" fmla="*/ 32 h 379"/>
                  <a:gd name="T8" fmla="*/ 0 w 115"/>
                  <a:gd name="T9" fmla="*/ 53 h 379"/>
                  <a:gd name="T10" fmla="*/ 0 w 115"/>
                  <a:gd name="T11" fmla="*/ 317 h 379"/>
                  <a:gd name="T12" fmla="*/ 4 w 115"/>
                  <a:gd name="T13" fmla="*/ 340 h 379"/>
                  <a:gd name="T14" fmla="*/ 15 w 115"/>
                  <a:gd name="T15" fmla="*/ 359 h 379"/>
                  <a:gd name="T16" fmla="*/ 32 w 115"/>
                  <a:gd name="T17" fmla="*/ 372 h 379"/>
                  <a:gd name="T18" fmla="*/ 52 w 115"/>
                  <a:gd name="T19" fmla="*/ 378 h 379"/>
                  <a:gd name="T20" fmla="*/ 57 w 115"/>
                  <a:gd name="T21" fmla="*/ 378 h 379"/>
                  <a:gd name="T22" fmla="*/ 78 w 115"/>
                  <a:gd name="T23" fmla="*/ 374 h 379"/>
                  <a:gd name="T24" fmla="*/ 95 w 115"/>
                  <a:gd name="T25" fmla="*/ 362 h 379"/>
                  <a:gd name="T26" fmla="*/ 104 w 115"/>
                  <a:gd name="T27" fmla="*/ 349 h 379"/>
                  <a:gd name="T28" fmla="*/ 62 w 115"/>
                  <a:gd name="T29" fmla="*/ 349 h 379"/>
                  <a:gd name="T30" fmla="*/ 40 w 115"/>
                  <a:gd name="T31" fmla="*/ 343 h 379"/>
                  <a:gd name="T32" fmla="*/ 27 w 115"/>
                  <a:gd name="T33" fmla="*/ 327 h 379"/>
                  <a:gd name="T34" fmla="*/ 26 w 115"/>
                  <a:gd name="T35" fmla="*/ 61 h 379"/>
                  <a:gd name="T36" fmla="*/ 33 w 115"/>
                  <a:gd name="T37" fmla="*/ 40 h 379"/>
                  <a:gd name="T38" fmla="*/ 51 w 115"/>
                  <a:gd name="T39" fmla="*/ 28 h 379"/>
                  <a:gd name="T40" fmla="*/ 104 w 115"/>
                  <a:gd name="T41" fmla="*/ 28 h 379"/>
                  <a:gd name="T42" fmla="*/ 98 w 115"/>
                  <a:gd name="T43" fmla="*/ 19 h 379"/>
                  <a:gd name="T44" fmla="*/ 82 w 115"/>
                  <a:gd name="T45" fmla="*/ 6 h 379"/>
                  <a:gd name="T46" fmla="*/ 61 w 115"/>
                  <a:gd name="T47" fmla="*/ 0 h 3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5"/>
                  <a:gd name="T73" fmla="*/ 0 h 379"/>
                  <a:gd name="T74" fmla="*/ 115 w 115"/>
                  <a:gd name="T75" fmla="*/ 379 h 3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5" h="379">
                    <a:moveTo>
                      <a:pt x="61" y="0"/>
                    </a:moveTo>
                    <a:lnTo>
                      <a:pt x="38" y="3"/>
                    </a:lnTo>
                    <a:lnTo>
                      <a:pt x="20" y="15"/>
                    </a:lnTo>
                    <a:lnTo>
                      <a:pt x="7" y="32"/>
                    </a:lnTo>
                    <a:lnTo>
                      <a:pt x="0" y="53"/>
                    </a:lnTo>
                    <a:lnTo>
                      <a:pt x="0" y="317"/>
                    </a:lnTo>
                    <a:lnTo>
                      <a:pt x="4" y="340"/>
                    </a:lnTo>
                    <a:lnTo>
                      <a:pt x="15" y="359"/>
                    </a:lnTo>
                    <a:lnTo>
                      <a:pt x="32" y="372"/>
                    </a:lnTo>
                    <a:lnTo>
                      <a:pt x="52" y="378"/>
                    </a:lnTo>
                    <a:lnTo>
                      <a:pt x="57" y="378"/>
                    </a:lnTo>
                    <a:lnTo>
                      <a:pt x="78" y="374"/>
                    </a:lnTo>
                    <a:lnTo>
                      <a:pt x="95" y="362"/>
                    </a:lnTo>
                    <a:lnTo>
                      <a:pt x="104" y="349"/>
                    </a:lnTo>
                    <a:lnTo>
                      <a:pt x="62" y="349"/>
                    </a:lnTo>
                    <a:lnTo>
                      <a:pt x="40" y="343"/>
                    </a:lnTo>
                    <a:lnTo>
                      <a:pt x="27" y="327"/>
                    </a:lnTo>
                    <a:lnTo>
                      <a:pt x="26" y="61"/>
                    </a:lnTo>
                    <a:lnTo>
                      <a:pt x="33" y="40"/>
                    </a:lnTo>
                    <a:lnTo>
                      <a:pt x="51" y="28"/>
                    </a:lnTo>
                    <a:lnTo>
                      <a:pt x="104" y="28"/>
                    </a:lnTo>
                    <a:lnTo>
                      <a:pt x="98" y="19"/>
                    </a:lnTo>
                    <a:lnTo>
                      <a:pt x="82" y="6"/>
                    </a:lnTo>
                    <a:lnTo>
                      <a:pt x="61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3" name="Freeform 289"/>
              <p:cNvSpPr>
                <a:spLocks/>
              </p:cNvSpPr>
              <p:nvPr/>
            </p:nvSpPr>
            <p:spPr bwMode="auto">
              <a:xfrm>
                <a:off x="397" y="204"/>
                <a:ext cx="115" cy="379"/>
              </a:xfrm>
              <a:custGeom>
                <a:avLst/>
                <a:gdLst>
                  <a:gd name="T0" fmla="*/ 104 w 115"/>
                  <a:gd name="T1" fmla="*/ 28 h 379"/>
                  <a:gd name="T2" fmla="*/ 51 w 115"/>
                  <a:gd name="T3" fmla="*/ 28 h 379"/>
                  <a:gd name="T4" fmla="*/ 74 w 115"/>
                  <a:gd name="T5" fmla="*/ 34 h 379"/>
                  <a:gd name="T6" fmla="*/ 86 w 115"/>
                  <a:gd name="T7" fmla="*/ 51 h 379"/>
                  <a:gd name="T8" fmla="*/ 87 w 115"/>
                  <a:gd name="T9" fmla="*/ 317 h 379"/>
                  <a:gd name="T10" fmla="*/ 80 w 115"/>
                  <a:gd name="T11" fmla="*/ 338 h 379"/>
                  <a:gd name="T12" fmla="*/ 62 w 115"/>
                  <a:gd name="T13" fmla="*/ 349 h 379"/>
                  <a:gd name="T14" fmla="*/ 104 w 115"/>
                  <a:gd name="T15" fmla="*/ 349 h 379"/>
                  <a:gd name="T16" fmla="*/ 108 w 115"/>
                  <a:gd name="T17" fmla="*/ 344 h 379"/>
                  <a:gd name="T18" fmla="*/ 114 w 115"/>
                  <a:gd name="T19" fmla="*/ 321 h 379"/>
                  <a:gd name="T20" fmla="*/ 114 w 115"/>
                  <a:gd name="T21" fmla="*/ 61 h 379"/>
                  <a:gd name="T22" fmla="*/ 110 w 115"/>
                  <a:gd name="T23" fmla="*/ 38 h 379"/>
                  <a:gd name="T24" fmla="*/ 104 w 115"/>
                  <a:gd name="T25" fmla="*/ 28 h 37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5"/>
                  <a:gd name="T40" fmla="*/ 0 h 379"/>
                  <a:gd name="T41" fmla="*/ 115 w 115"/>
                  <a:gd name="T42" fmla="*/ 379 h 37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5" h="379">
                    <a:moveTo>
                      <a:pt x="104" y="28"/>
                    </a:moveTo>
                    <a:lnTo>
                      <a:pt x="51" y="28"/>
                    </a:lnTo>
                    <a:lnTo>
                      <a:pt x="74" y="34"/>
                    </a:lnTo>
                    <a:lnTo>
                      <a:pt x="86" y="51"/>
                    </a:lnTo>
                    <a:lnTo>
                      <a:pt x="87" y="317"/>
                    </a:lnTo>
                    <a:lnTo>
                      <a:pt x="80" y="338"/>
                    </a:lnTo>
                    <a:lnTo>
                      <a:pt x="62" y="349"/>
                    </a:lnTo>
                    <a:lnTo>
                      <a:pt x="104" y="349"/>
                    </a:lnTo>
                    <a:lnTo>
                      <a:pt x="108" y="344"/>
                    </a:lnTo>
                    <a:lnTo>
                      <a:pt x="114" y="321"/>
                    </a:lnTo>
                    <a:lnTo>
                      <a:pt x="114" y="61"/>
                    </a:lnTo>
                    <a:lnTo>
                      <a:pt x="110" y="38"/>
                    </a:lnTo>
                    <a:lnTo>
                      <a:pt x="104" y="28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290"/>
            <p:cNvGrpSpPr>
              <a:grpSpLocks/>
            </p:cNvGrpSpPr>
            <p:nvPr/>
          </p:nvGrpSpPr>
          <p:grpSpPr bwMode="auto">
            <a:xfrm>
              <a:off x="398" y="612"/>
              <a:ext cx="113" cy="123"/>
              <a:chOff x="398" y="612"/>
              <a:chExt cx="113" cy="123"/>
            </a:xfrm>
          </p:grpSpPr>
          <p:sp>
            <p:nvSpPr>
              <p:cNvPr id="37900" name="Freeform 291"/>
              <p:cNvSpPr>
                <a:spLocks/>
              </p:cNvSpPr>
              <p:nvPr/>
            </p:nvSpPr>
            <p:spPr bwMode="auto">
              <a:xfrm>
                <a:off x="398" y="612"/>
                <a:ext cx="113" cy="123"/>
              </a:xfrm>
              <a:custGeom>
                <a:avLst/>
                <a:gdLst>
                  <a:gd name="T0" fmla="*/ 64 w 113"/>
                  <a:gd name="T1" fmla="*/ 0 h 123"/>
                  <a:gd name="T2" fmla="*/ 40 w 113"/>
                  <a:gd name="T3" fmla="*/ 3 h 123"/>
                  <a:gd name="T4" fmla="*/ 20 w 113"/>
                  <a:gd name="T5" fmla="*/ 13 h 123"/>
                  <a:gd name="T6" fmla="*/ 7 w 113"/>
                  <a:gd name="T7" fmla="*/ 29 h 123"/>
                  <a:gd name="T8" fmla="*/ 0 w 113"/>
                  <a:gd name="T9" fmla="*/ 49 h 123"/>
                  <a:gd name="T10" fmla="*/ 2 w 113"/>
                  <a:gd name="T11" fmla="*/ 76 h 123"/>
                  <a:gd name="T12" fmla="*/ 11 w 113"/>
                  <a:gd name="T13" fmla="*/ 97 h 123"/>
                  <a:gd name="T14" fmla="*/ 25 w 113"/>
                  <a:gd name="T15" fmla="*/ 112 h 123"/>
                  <a:gd name="T16" fmla="*/ 43 w 113"/>
                  <a:gd name="T17" fmla="*/ 120 h 123"/>
                  <a:gd name="T18" fmla="*/ 56 w 113"/>
                  <a:gd name="T19" fmla="*/ 122 h 123"/>
                  <a:gd name="T20" fmla="*/ 77 w 113"/>
                  <a:gd name="T21" fmla="*/ 118 h 123"/>
                  <a:gd name="T22" fmla="*/ 95 w 113"/>
                  <a:gd name="T23" fmla="*/ 106 h 123"/>
                  <a:gd name="T24" fmla="*/ 104 w 113"/>
                  <a:gd name="T25" fmla="*/ 92 h 123"/>
                  <a:gd name="T26" fmla="*/ 66 w 113"/>
                  <a:gd name="T27" fmla="*/ 92 h 123"/>
                  <a:gd name="T28" fmla="*/ 41 w 113"/>
                  <a:gd name="T29" fmla="*/ 88 h 123"/>
                  <a:gd name="T30" fmla="*/ 28 w 113"/>
                  <a:gd name="T31" fmla="*/ 74 h 123"/>
                  <a:gd name="T32" fmla="*/ 30 w 113"/>
                  <a:gd name="T33" fmla="*/ 47 h 123"/>
                  <a:gd name="T34" fmla="*/ 42 w 113"/>
                  <a:gd name="T35" fmla="*/ 31 h 123"/>
                  <a:gd name="T36" fmla="*/ 56 w 113"/>
                  <a:gd name="T37" fmla="*/ 27 h 123"/>
                  <a:gd name="T38" fmla="*/ 102 w 113"/>
                  <a:gd name="T39" fmla="*/ 27 h 123"/>
                  <a:gd name="T40" fmla="*/ 99 w 113"/>
                  <a:gd name="T41" fmla="*/ 21 h 123"/>
                  <a:gd name="T42" fmla="*/ 83 w 113"/>
                  <a:gd name="T43" fmla="*/ 7 h 123"/>
                  <a:gd name="T44" fmla="*/ 64 w 113"/>
                  <a:gd name="T45" fmla="*/ 0 h 1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13"/>
                  <a:gd name="T70" fmla="*/ 0 h 123"/>
                  <a:gd name="T71" fmla="*/ 113 w 113"/>
                  <a:gd name="T72" fmla="*/ 123 h 123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13" h="123">
                    <a:moveTo>
                      <a:pt x="64" y="0"/>
                    </a:moveTo>
                    <a:lnTo>
                      <a:pt x="40" y="3"/>
                    </a:lnTo>
                    <a:lnTo>
                      <a:pt x="20" y="13"/>
                    </a:lnTo>
                    <a:lnTo>
                      <a:pt x="7" y="29"/>
                    </a:lnTo>
                    <a:lnTo>
                      <a:pt x="0" y="49"/>
                    </a:lnTo>
                    <a:lnTo>
                      <a:pt x="2" y="76"/>
                    </a:lnTo>
                    <a:lnTo>
                      <a:pt x="11" y="97"/>
                    </a:lnTo>
                    <a:lnTo>
                      <a:pt x="25" y="112"/>
                    </a:lnTo>
                    <a:lnTo>
                      <a:pt x="43" y="120"/>
                    </a:lnTo>
                    <a:lnTo>
                      <a:pt x="56" y="122"/>
                    </a:lnTo>
                    <a:lnTo>
                      <a:pt x="77" y="118"/>
                    </a:lnTo>
                    <a:lnTo>
                      <a:pt x="95" y="106"/>
                    </a:lnTo>
                    <a:lnTo>
                      <a:pt x="104" y="92"/>
                    </a:lnTo>
                    <a:lnTo>
                      <a:pt x="66" y="92"/>
                    </a:lnTo>
                    <a:lnTo>
                      <a:pt x="41" y="88"/>
                    </a:lnTo>
                    <a:lnTo>
                      <a:pt x="28" y="74"/>
                    </a:lnTo>
                    <a:lnTo>
                      <a:pt x="30" y="47"/>
                    </a:lnTo>
                    <a:lnTo>
                      <a:pt x="42" y="31"/>
                    </a:lnTo>
                    <a:lnTo>
                      <a:pt x="56" y="27"/>
                    </a:lnTo>
                    <a:lnTo>
                      <a:pt x="102" y="27"/>
                    </a:lnTo>
                    <a:lnTo>
                      <a:pt x="99" y="21"/>
                    </a:lnTo>
                    <a:lnTo>
                      <a:pt x="83" y="7"/>
                    </a:lnTo>
                    <a:lnTo>
                      <a:pt x="64" y="0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1" name="Freeform 292"/>
              <p:cNvSpPr>
                <a:spLocks/>
              </p:cNvSpPr>
              <p:nvPr/>
            </p:nvSpPr>
            <p:spPr bwMode="auto">
              <a:xfrm>
                <a:off x="398" y="612"/>
                <a:ext cx="113" cy="123"/>
              </a:xfrm>
              <a:custGeom>
                <a:avLst/>
                <a:gdLst>
                  <a:gd name="T0" fmla="*/ 102 w 113"/>
                  <a:gd name="T1" fmla="*/ 27 h 123"/>
                  <a:gd name="T2" fmla="*/ 56 w 113"/>
                  <a:gd name="T3" fmla="*/ 27 h 123"/>
                  <a:gd name="T4" fmla="*/ 75 w 113"/>
                  <a:gd name="T5" fmla="*/ 35 h 123"/>
                  <a:gd name="T6" fmla="*/ 86 w 113"/>
                  <a:gd name="T7" fmla="*/ 54 h 123"/>
                  <a:gd name="T8" fmla="*/ 80 w 113"/>
                  <a:gd name="T9" fmla="*/ 79 h 123"/>
                  <a:gd name="T10" fmla="*/ 66 w 113"/>
                  <a:gd name="T11" fmla="*/ 92 h 123"/>
                  <a:gd name="T12" fmla="*/ 104 w 113"/>
                  <a:gd name="T13" fmla="*/ 92 h 123"/>
                  <a:gd name="T14" fmla="*/ 107 w 113"/>
                  <a:gd name="T15" fmla="*/ 87 h 123"/>
                  <a:gd name="T16" fmla="*/ 113 w 113"/>
                  <a:gd name="T17" fmla="*/ 65 h 123"/>
                  <a:gd name="T18" fmla="*/ 109 w 113"/>
                  <a:gd name="T19" fmla="*/ 41 h 123"/>
                  <a:gd name="T20" fmla="*/ 102 w 113"/>
                  <a:gd name="T21" fmla="*/ 27 h 1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3"/>
                  <a:gd name="T34" fmla="*/ 0 h 123"/>
                  <a:gd name="T35" fmla="*/ 113 w 113"/>
                  <a:gd name="T36" fmla="*/ 123 h 12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3" h="123">
                    <a:moveTo>
                      <a:pt x="102" y="27"/>
                    </a:moveTo>
                    <a:lnTo>
                      <a:pt x="56" y="27"/>
                    </a:lnTo>
                    <a:lnTo>
                      <a:pt x="75" y="35"/>
                    </a:lnTo>
                    <a:lnTo>
                      <a:pt x="86" y="54"/>
                    </a:lnTo>
                    <a:lnTo>
                      <a:pt x="80" y="79"/>
                    </a:lnTo>
                    <a:lnTo>
                      <a:pt x="66" y="92"/>
                    </a:lnTo>
                    <a:lnTo>
                      <a:pt x="104" y="92"/>
                    </a:lnTo>
                    <a:lnTo>
                      <a:pt x="107" y="87"/>
                    </a:lnTo>
                    <a:lnTo>
                      <a:pt x="113" y="65"/>
                    </a:lnTo>
                    <a:lnTo>
                      <a:pt x="109" y="41"/>
                    </a:lnTo>
                    <a:lnTo>
                      <a:pt x="102" y="27"/>
                    </a:lnTo>
                  </a:path>
                </a:pathLst>
              </a:custGeom>
              <a:solidFill>
                <a:srgbClr val="4CAF5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="" xmlns:p14="http://schemas.microsoft.com/office/powerpoint/2010/main" val="24889914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88640"/>
            <a:ext cx="8424936" cy="5937523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Постановление Правительства РФ от 30.06.2010 г. № 489</a:t>
            </a:r>
            <a:b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«Об утверждении Правил подготовки органами государственного контроля (надзора) и органами муниципального контроля ежегодных планов проведения плановых проверок юридических лиц и индивидуальных предпринимателей»</a:t>
            </a:r>
          </a:p>
          <a:p>
            <a:endParaRPr lang="ru-RU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23528" y="2060848"/>
          <a:ext cx="8696325" cy="4608512"/>
        </p:xfrm>
        <a:graphic>
          <a:graphicData uri="http://schemas.openxmlformats.org/presentationml/2006/ole">
            <p:oleObj spid="_x0000_s2050" name="Документ" r:id="rId3" imgW="10717176" imgH="5572211" progId="Word.Document.12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7245</TotalTime>
  <Words>1925</Words>
  <Application>Microsoft Office PowerPoint</Application>
  <PresentationFormat>Экран (4:3)</PresentationFormat>
  <Paragraphs>214</Paragraphs>
  <Slides>26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Тема Office</vt:lpstr>
      <vt:lpstr>Документ</vt:lpstr>
      <vt:lpstr>Отчет о результатах проверок цен на лекарственные препараты, включенные в перечень ЖНВЛП, за  2018 г .  Устюгова Арина Михайловна, начальник управления лекарственного обеспечения</vt:lpstr>
      <vt:lpstr>Нормативно-правовые основания осуществления  регионального государственного контроля  за применением цен на ЖНВЛП</vt:lpstr>
      <vt:lpstr>Слайд 3</vt:lpstr>
      <vt:lpstr>Слайд 4</vt:lpstr>
      <vt:lpstr>Постановление Правительства Челябинской области от 19.02.2014 г. № 25-П  «Об Административном регламенте исполнения государственной функции «Осуществление регионального государственного контроля за применением цен на лекарственные препараты, включенные в перечень ЖНВЛП, организациями оптовой торговли, аптечными организациями, индивидуальными предпринимателями, имеющими лицензию на фармацевтическую деятельность»</vt:lpstr>
      <vt:lpstr>Постановление Правительства Челябинской области от 26.02.2010 г.       № 51-П «О предельных размерах оптовых надбавок и предельных размерах розничных надбавок к фактическим отпускным ценам производителей на лекарственные препараты, включенные в перечень ЖНВЛП»</vt:lpstr>
      <vt:lpstr>Исполнение государственной функции  при осуществлении регионального государственного контроля</vt:lpstr>
      <vt:lpstr> Формы исполнения  государственной функции  </vt:lpstr>
      <vt:lpstr>Слайд 9</vt:lpstr>
      <vt:lpstr>Согласование плана проверок по контролю за применением цен на лекарственные препараты, включенные в перечень ЖНВЛП, с Прокуратурой Челябинской области</vt:lpstr>
      <vt:lpstr>Последовательность исполнения основных процедур при проведении проверок     </vt:lpstr>
      <vt:lpstr>Информирование субъекта обращения лекарственных средств о проведении проверки</vt:lpstr>
      <vt:lpstr>Выполнение плана проведения проверок</vt:lpstr>
      <vt:lpstr>Соотношение плановых и внеплановых проверок, проведенных в рамках осуществления государственного регионального контроля за применением цен на ЖНВЛП</vt:lpstr>
      <vt:lpstr>Результаты проверок по контролю соблюдения порядка применения цен на лекарственные препараты,  включенные в перечень ЖНВЛП</vt:lpstr>
      <vt:lpstr> Административная ответственность  за нарушения обязательных требований </vt:lpstr>
      <vt:lpstr>Основные цели   профилактики  нарушений обязательных требований  </vt:lpstr>
      <vt:lpstr>Реализация программы профилактики  нарушений обязательных требований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Государственный региональный контроль за применением цен на лекарственные препараты, включенный в перечень ЖНВЛП</dc:title>
  <dc:creator>Оператор</dc:creator>
  <cp:lastModifiedBy>LEC312-16</cp:lastModifiedBy>
  <cp:revision>63</cp:revision>
  <cp:lastPrinted>2017-11-14T09:58:48Z</cp:lastPrinted>
  <dcterms:created xsi:type="dcterms:W3CDTF">2017-11-14T08:50:01Z</dcterms:created>
  <dcterms:modified xsi:type="dcterms:W3CDTF">2019-04-16T06:10:32Z</dcterms:modified>
</cp:coreProperties>
</file>